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7"/>
  </p:notesMasterIdLst>
  <p:sldIdLst>
    <p:sldId id="256" r:id="rId4"/>
    <p:sldId id="257" r:id="rId5"/>
    <p:sldId id="259" r:id="rId6"/>
    <p:sldId id="467" r:id="rId7"/>
    <p:sldId id="297" r:id="rId8"/>
    <p:sldId id="368" r:id="rId9"/>
    <p:sldId id="465" r:id="rId10"/>
    <p:sldId id="449" r:id="rId11"/>
    <p:sldId id="466" r:id="rId12"/>
    <p:sldId id="456" r:id="rId13"/>
    <p:sldId id="457" r:id="rId14"/>
    <p:sldId id="462" r:id="rId15"/>
    <p:sldId id="458" r:id="rId16"/>
    <p:sldId id="459" r:id="rId17"/>
    <p:sldId id="463" r:id="rId18"/>
    <p:sldId id="460" r:id="rId19"/>
    <p:sldId id="461" r:id="rId20"/>
    <p:sldId id="464" r:id="rId21"/>
    <p:sldId id="375" r:id="rId22"/>
    <p:sldId id="380" r:id="rId23"/>
    <p:sldId id="263" r:id="rId24"/>
    <p:sldId id="264" r:id="rId25"/>
    <p:sldId id="265" r:id="rId26"/>
    <p:sldId id="266" r:id="rId27"/>
    <p:sldId id="260"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 id="258" r:id="rId44"/>
    <p:sldId id="261" r:id="rId45"/>
    <p:sldId id="262" r:id="rId46"/>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58" y="1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800" b="1" dirty="0" err="1">
                <a:solidFill>
                  <a:schemeClr val="tx1"/>
                </a:solidFill>
              </a:rPr>
              <a:t>Aantal</a:t>
            </a:r>
            <a:r>
              <a:rPr lang="en-US" sz="2800" b="1" dirty="0">
                <a:solidFill>
                  <a:schemeClr val="tx1"/>
                </a:solidFill>
              </a:rPr>
              <a:t> </a:t>
            </a:r>
            <a:r>
              <a:rPr lang="en-US" sz="2800" b="1" dirty="0" err="1">
                <a:solidFill>
                  <a:schemeClr val="tx1"/>
                </a:solidFill>
              </a:rPr>
              <a:t>begunstigden</a:t>
            </a:r>
            <a:r>
              <a:rPr lang="en-US" sz="2800" b="1" dirty="0">
                <a:solidFill>
                  <a:schemeClr val="tx1"/>
                </a:solidFill>
              </a:rPr>
              <a:t> </a:t>
            </a:r>
            <a:r>
              <a:rPr lang="en-US" sz="2800" b="1" dirty="0" err="1">
                <a:solidFill>
                  <a:schemeClr val="tx1"/>
                </a:solidFill>
              </a:rPr>
              <a:t>voedselhulp</a:t>
            </a:r>
            <a:endParaRPr lang="en-US" sz="2800" b="1"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barChart>
        <c:barDir val="col"/>
        <c:grouping val="clustered"/>
        <c:varyColors val="0"/>
        <c:ser>
          <c:idx val="0"/>
          <c:order val="0"/>
          <c:tx>
            <c:strRef>
              <c:f>Blad1!$B$1</c:f>
              <c:strCache>
                <c:ptCount val="1"/>
              </c:strCache>
            </c:strRef>
          </c:tx>
          <c:spPr>
            <a:solidFill>
              <a:srgbClr val="476021">
                <a:lumMod val="40000"/>
                <a:lumOff val="6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Blad1!$A$2:$A$8</c:f>
              <c:numCache>
                <c:formatCode>General</c:formatCode>
                <c:ptCount val="7"/>
                <c:pt idx="0">
                  <c:v>1995</c:v>
                </c:pt>
                <c:pt idx="1">
                  <c:v>2000</c:v>
                </c:pt>
                <c:pt idx="2">
                  <c:v>2005</c:v>
                </c:pt>
                <c:pt idx="3">
                  <c:v>2010</c:v>
                </c:pt>
                <c:pt idx="4">
                  <c:v>2015</c:v>
                </c:pt>
                <c:pt idx="5">
                  <c:v>2020</c:v>
                </c:pt>
                <c:pt idx="6">
                  <c:v>2022</c:v>
                </c:pt>
              </c:numCache>
            </c:numRef>
          </c:cat>
          <c:val>
            <c:numRef>
              <c:f>Blad1!$B$2:$B$8</c:f>
              <c:numCache>
                <c:formatCode>General</c:formatCode>
                <c:ptCount val="7"/>
                <c:pt idx="0">
                  <c:v>69938</c:v>
                </c:pt>
                <c:pt idx="1">
                  <c:v>92225</c:v>
                </c:pt>
                <c:pt idx="2">
                  <c:v>106500</c:v>
                </c:pt>
                <c:pt idx="3">
                  <c:v>115016</c:v>
                </c:pt>
                <c:pt idx="4">
                  <c:v>138557</c:v>
                </c:pt>
                <c:pt idx="5">
                  <c:v>175402</c:v>
                </c:pt>
                <c:pt idx="6">
                  <c:v>209450</c:v>
                </c:pt>
              </c:numCache>
            </c:numRef>
          </c:val>
          <c:extLst>
            <c:ext xmlns:c16="http://schemas.microsoft.com/office/drawing/2014/chart" uri="{C3380CC4-5D6E-409C-BE32-E72D297353CC}">
              <c16:uniqueId val="{00000000-13A7-4EBC-AA79-D5C8CE4F3AE1}"/>
            </c:ext>
          </c:extLst>
        </c:ser>
        <c:dLbls>
          <c:dLblPos val="outEnd"/>
          <c:showLegendKey val="0"/>
          <c:showVal val="1"/>
          <c:showCatName val="0"/>
          <c:showSerName val="0"/>
          <c:showPercent val="0"/>
          <c:showBubbleSize val="0"/>
        </c:dLbls>
        <c:gapWidth val="219"/>
        <c:overlap val="-27"/>
        <c:axId val="561435032"/>
        <c:axId val="561436832"/>
      </c:barChart>
      <c:catAx>
        <c:axId val="561435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nl-BE"/>
          </a:p>
        </c:txPr>
        <c:crossAx val="561436832"/>
        <c:crosses val="autoZero"/>
        <c:auto val="1"/>
        <c:lblAlgn val="ctr"/>
        <c:lblOffset val="100"/>
        <c:noMultiLvlLbl val="0"/>
      </c:catAx>
      <c:valAx>
        <c:axId val="561436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5614350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l-B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7FBD00-DDD9-45FC-8EF6-195CD65E7C5D}" type="doc">
      <dgm:prSet loTypeId="urn:microsoft.com/office/officeart/2005/8/layout/hierarchy2" loCatId="hierarchy" qsTypeId="urn:microsoft.com/office/officeart/2005/8/quickstyle/simple1" qsCatId="simple" csTypeId="urn:microsoft.com/office/officeart/2005/8/colors/accent1_2" csCatId="accent1"/>
      <dgm:spPr/>
      <dgm:t>
        <a:bodyPr/>
        <a:lstStyle/>
        <a:p>
          <a:endParaRPr lang="en-US"/>
        </a:p>
      </dgm:t>
    </dgm:pt>
    <dgm:pt modelId="{9350F17E-F4B1-4F79-848C-23ED29C03B94}">
      <dgm:prSet/>
      <dgm:spPr/>
      <dgm:t>
        <a:bodyPr/>
        <a:lstStyle/>
        <a:p>
          <a:r>
            <a:rPr lang="nl-BE"/>
            <a:t>Opleiding sociaal werk HOGENT &amp; EQUALITY Onderzoekscentrum</a:t>
          </a:r>
          <a:endParaRPr lang="en-US"/>
        </a:p>
      </dgm:t>
    </dgm:pt>
    <dgm:pt modelId="{129DBB00-BFD9-4502-9AFE-55DCF44287D0}" type="parTrans" cxnId="{DD901937-34EF-4B00-A1B8-3DC3F96894BD}">
      <dgm:prSet/>
      <dgm:spPr/>
      <dgm:t>
        <a:bodyPr/>
        <a:lstStyle/>
        <a:p>
          <a:endParaRPr lang="en-US"/>
        </a:p>
      </dgm:t>
    </dgm:pt>
    <dgm:pt modelId="{959F0D37-DCC3-4401-AA35-4FB846008CF1}" type="sibTrans" cxnId="{DD901937-34EF-4B00-A1B8-3DC3F96894BD}">
      <dgm:prSet/>
      <dgm:spPr/>
      <dgm:t>
        <a:bodyPr/>
        <a:lstStyle/>
        <a:p>
          <a:endParaRPr lang="en-US"/>
        </a:p>
      </dgm:t>
    </dgm:pt>
    <dgm:pt modelId="{85B04EE9-96D6-4F15-96CE-96870513F856}">
      <dgm:prSet/>
      <dgm:spPr/>
      <dgm:t>
        <a:bodyPr/>
        <a:lstStyle/>
        <a:p>
          <a:r>
            <a:rPr lang="nl-BE"/>
            <a:t>Focus: sociale uitsluiting bij mensen in kwetsbare leefsituaties tegengaan en hun levenskwaliteit en het garanderen van mensenrechten bevorderen. </a:t>
          </a:r>
          <a:endParaRPr lang="en-US"/>
        </a:p>
      </dgm:t>
    </dgm:pt>
    <dgm:pt modelId="{00632E3F-AB12-4248-9F4D-1CF5600F8C0C}" type="parTrans" cxnId="{1DCFF658-3F94-4942-A56D-5DDD2D6566E0}">
      <dgm:prSet/>
      <dgm:spPr/>
      <dgm:t>
        <a:bodyPr/>
        <a:lstStyle/>
        <a:p>
          <a:endParaRPr lang="en-US"/>
        </a:p>
      </dgm:t>
    </dgm:pt>
    <dgm:pt modelId="{C16DF406-7879-4C4C-BB42-00F2F5252137}" type="sibTrans" cxnId="{1DCFF658-3F94-4942-A56D-5DDD2D6566E0}">
      <dgm:prSet/>
      <dgm:spPr/>
      <dgm:t>
        <a:bodyPr/>
        <a:lstStyle/>
        <a:p>
          <a:endParaRPr lang="en-US"/>
        </a:p>
      </dgm:t>
    </dgm:pt>
    <dgm:pt modelId="{E7B609A7-DB44-45B9-8AAA-143AE823FFB0}">
      <dgm:prSet/>
      <dgm:spPr/>
      <dgm:t>
        <a:bodyPr/>
        <a:lstStyle/>
        <a:p>
          <a:r>
            <a:rPr lang="nl-BE"/>
            <a:t>Onderzoekslijn: toegankelijkheid van basisvoorzieningen om onderbescherming aan te pakken. </a:t>
          </a:r>
          <a:endParaRPr lang="en-US"/>
        </a:p>
      </dgm:t>
    </dgm:pt>
    <dgm:pt modelId="{B9FDC8FD-5A92-4F7B-A4BB-6BBA0B77CA87}" type="parTrans" cxnId="{B8315EA1-6FC3-4DD5-9770-FAFBD7F9DF1C}">
      <dgm:prSet/>
      <dgm:spPr/>
      <dgm:t>
        <a:bodyPr/>
        <a:lstStyle/>
        <a:p>
          <a:endParaRPr lang="en-US"/>
        </a:p>
      </dgm:t>
    </dgm:pt>
    <dgm:pt modelId="{049F25CC-F5F4-421E-ADBF-8C46E2754C58}" type="sibTrans" cxnId="{B8315EA1-6FC3-4DD5-9770-FAFBD7F9DF1C}">
      <dgm:prSet/>
      <dgm:spPr/>
      <dgm:t>
        <a:bodyPr/>
        <a:lstStyle/>
        <a:p>
          <a:endParaRPr lang="en-US"/>
        </a:p>
      </dgm:t>
    </dgm:pt>
    <dgm:pt modelId="{B1899B99-2E9B-4BE2-B129-5178EA066A72}">
      <dgm:prSet/>
      <dgm:spPr/>
      <dgm:t>
        <a:bodyPr/>
        <a:lstStyle/>
        <a:p>
          <a:r>
            <a:rPr lang="nl-BE"/>
            <a:t>Onderzoeksteam Annick Verstraete, Caroline Vandekinderen, Ann Brabandt, Geertrui Van Vlem</a:t>
          </a:r>
          <a:endParaRPr lang="en-US"/>
        </a:p>
      </dgm:t>
    </dgm:pt>
    <dgm:pt modelId="{F024F470-DF6B-4CBC-933E-F07003606EC6}" type="parTrans" cxnId="{2A34CC4D-55DE-4B0E-B6A0-C4B3ABD098B0}">
      <dgm:prSet/>
      <dgm:spPr/>
      <dgm:t>
        <a:bodyPr/>
        <a:lstStyle/>
        <a:p>
          <a:endParaRPr lang="en-US"/>
        </a:p>
      </dgm:t>
    </dgm:pt>
    <dgm:pt modelId="{8C7C800E-B2D7-4606-B3DA-1EB89F291B91}" type="sibTrans" cxnId="{2A34CC4D-55DE-4B0E-B6A0-C4B3ABD098B0}">
      <dgm:prSet/>
      <dgm:spPr/>
      <dgm:t>
        <a:bodyPr/>
        <a:lstStyle/>
        <a:p>
          <a:endParaRPr lang="en-US"/>
        </a:p>
      </dgm:t>
    </dgm:pt>
    <dgm:pt modelId="{7FE146A7-BF10-4449-A54A-86D193986A09}">
      <dgm:prSet/>
      <dgm:spPr/>
      <dgm:t>
        <a:bodyPr/>
        <a:lstStyle/>
        <a:p>
          <a:r>
            <a:rPr lang="nl-BE"/>
            <a:t>de positie van de sociale restaurants in de realisatie van het recht op voeding (Gentse context) </a:t>
          </a:r>
          <a:endParaRPr lang="en-US"/>
        </a:p>
      </dgm:t>
    </dgm:pt>
    <dgm:pt modelId="{73E021CD-9CF1-4892-B75C-ED61EC3EAC13}" type="parTrans" cxnId="{94ED71C0-2C5D-42AE-858D-201D0F3B1456}">
      <dgm:prSet/>
      <dgm:spPr/>
      <dgm:t>
        <a:bodyPr/>
        <a:lstStyle/>
        <a:p>
          <a:endParaRPr lang="en-US"/>
        </a:p>
      </dgm:t>
    </dgm:pt>
    <dgm:pt modelId="{EB72F745-8C04-4697-B456-B80E26EB7666}" type="sibTrans" cxnId="{94ED71C0-2C5D-42AE-858D-201D0F3B1456}">
      <dgm:prSet/>
      <dgm:spPr/>
      <dgm:t>
        <a:bodyPr/>
        <a:lstStyle/>
        <a:p>
          <a:endParaRPr lang="en-US"/>
        </a:p>
      </dgm:t>
    </dgm:pt>
    <dgm:pt modelId="{ECFD61AF-F18C-4533-AEA4-E92D7A1F4207}">
      <dgm:prSet/>
      <dgm:spPr/>
      <dgm:t>
        <a:bodyPr/>
        <a:lstStyle/>
        <a:p>
          <a:r>
            <a:rPr lang="nl-BE"/>
            <a:t>Keuzevrijheid in de voedselbanken</a:t>
          </a:r>
          <a:endParaRPr lang="en-US"/>
        </a:p>
      </dgm:t>
    </dgm:pt>
    <dgm:pt modelId="{8E11AC82-1B4F-44BA-89E6-C6917ABB250F}" type="parTrans" cxnId="{AA0C110A-945A-4802-A2D3-42F3B22542DF}">
      <dgm:prSet/>
      <dgm:spPr/>
      <dgm:t>
        <a:bodyPr/>
        <a:lstStyle/>
        <a:p>
          <a:endParaRPr lang="en-US"/>
        </a:p>
      </dgm:t>
    </dgm:pt>
    <dgm:pt modelId="{94CD4E49-E018-43D0-91C9-35C6D5A1AB34}" type="sibTrans" cxnId="{AA0C110A-945A-4802-A2D3-42F3B22542DF}">
      <dgm:prSet/>
      <dgm:spPr/>
      <dgm:t>
        <a:bodyPr/>
        <a:lstStyle/>
        <a:p>
          <a:endParaRPr lang="en-US"/>
        </a:p>
      </dgm:t>
    </dgm:pt>
    <dgm:pt modelId="{0B132244-AEC9-47A8-8997-A3A87671298C}">
      <dgm:prSet/>
      <dgm:spPr/>
      <dgm:t>
        <a:bodyPr/>
        <a:lstStyle/>
        <a:p>
          <a:r>
            <a:rPr lang="nl-BE"/>
            <a:t>Analyse rapporten Voedselschakel(t) Koning Boudewijnstichting</a:t>
          </a:r>
          <a:endParaRPr lang="en-US"/>
        </a:p>
      </dgm:t>
    </dgm:pt>
    <dgm:pt modelId="{03D665A7-FB8D-41D2-8E4B-7A8529B757FC}" type="parTrans" cxnId="{41A7176E-0BA1-4639-BA8D-8ED569509873}">
      <dgm:prSet/>
      <dgm:spPr/>
      <dgm:t>
        <a:bodyPr/>
        <a:lstStyle/>
        <a:p>
          <a:endParaRPr lang="en-US"/>
        </a:p>
      </dgm:t>
    </dgm:pt>
    <dgm:pt modelId="{D292C3D4-2F28-4506-A1D3-A6E8C70ADEC9}" type="sibTrans" cxnId="{41A7176E-0BA1-4639-BA8D-8ED569509873}">
      <dgm:prSet/>
      <dgm:spPr/>
      <dgm:t>
        <a:bodyPr/>
        <a:lstStyle/>
        <a:p>
          <a:endParaRPr lang="en-US"/>
        </a:p>
      </dgm:t>
    </dgm:pt>
    <dgm:pt modelId="{95EBD171-03F1-40FA-B831-E9C619FA80FB}" type="pres">
      <dgm:prSet presAssocID="{B57FBD00-DDD9-45FC-8EF6-195CD65E7C5D}" presName="diagram" presStyleCnt="0">
        <dgm:presLayoutVars>
          <dgm:chPref val="1"/>
          <dgm:dir/>
          <dgm:animOne val="branch"/>
          <dgm:animLvl val="lvl"/>
          <dgm:resizeHandles val="exact"/>
        </dgm:presLayoutVars>
      </dgm:prSet>
      <dgm:spPr/>
    </dgm:pt>
    <dgm:pt modelId="{AD541FDB-8467-4783-8299-569CFBB5CC5F}" type="pres">
      <dgm:prSet presAssocID="{9350F17E-F4B1-4F79-848C-23ED29C03B94}" presName="root1" presStyleCnt="0"/>
      <dgm:spPr/>
    </dgm:pt>
    <dgm:pt modelId="{BDF6AD20-26F7-477C-8D7D-08013DFD364A}" type="pres">
      <dgm:prSet presAssocID="{9350F17E-F4B1-4F79-848C-23ED29C03B94}" presName="LevelOneTextNode" presStyleLbl="node0" presStyleIdx="0" presStyleCnt="2">
        <dgm:presLayoutVars>
          <dgm:chPref val="3"/>
        </dgm:presLayoutVars>
      </dgm:prSet>
      <dgm:spPr/>
    </dgm:pt>
    <dgm:pt modelId="{6C3D2C2D-7C45-4E3C-B853-786AB9A80F45}" type="pres">
      <dgm:prSet presAssocID="{9350F17E-F4B1-4F79-848C-23ED29C03B94}" presName="level2hierChild" presStyleCnt="0"/>
      <dgm:spPr/>
    </dgm:pt>
    <dgm:pt modelId="{637C4F37-2A8B-4435-B2AA-66199C977574}" type="pres">
      <dgm:prSet presAssocID="{85B04EE9-96D6-4F15-96CE-96870513F856}" presName="root1" presStyleCnt="0"/>
      <dgm:spPr/>
    </dgm:pt>
    <dgm:pt modelId="{D57EB3FF-6FBD-441D-B83C-A1ECCAEED91E}" type="pres">
      <dgm:prSet presAssocID="{85B04EE9-96D6-4F15-96CE-96870513F856}" presName="LevelOneTextNode" presStyleLbl="node0" presStyleIdx="1" presStyleCnt="2">
        <dgm:presLayoutVars>
          <dgm:chPref val="3"/>
        </dgm:presLayoutVars>
      </dgm:prSet>
      <dgm:spPr/>
    </dgm:pt>
    <dgm:pt modelId="{E07DA863-1A54-46B9-81D7-CD1F1E911FD4}" type="pres">
      <dgm:prSet presAssocID="{85B04EE9-96D6-4F15-96CE-96870513F856}" presName="level2hierChild" presStyleCnt="0"/>
      <dgm:spPr/>
    </dgm:pt>
    <dgm:pt modelId="{68ECDBFD-AD1D-431E-9DA3-CFE7C634C8F9}" type="pres">
      <dgm:prSet presAssocID="{B9FDC8FD-5A92-4F7B-A4BB-6BBA0B77CA87}" presName="conn2-1" presStyleLbl="parChTrans1D2" presStyleIdx="0" presStyleCnt="2"/>
      <dgm:spPr/>
    </dgm:pt>
    <dgm:pt modelId="{446F5E8A-381F-4E15-A68A-6ACE9476732B}" type="pres">
      <dgm:prSet presAssocID="{B9FDC8FD-5A92-4F7B-A4BB-6BBA0B77CA87}" presName="connTx" presStyleLbl="parChTrans1D2" presStyleIdx="0" presStyleCnt="2"/>
      <dgm:spPr/>
    </dgm:pt>
    <dgm:pt modelId="{53A1E880-C8E5-46A1-A6FB-3EBFF1E25912}" type="pres">
      <dgm:prSet presAssocID="{E7B609A7-DB44-45B9-8AAA-143AE823FFB0}" presName="root2" presStyleCnt="0"/>
      <dgm:spPr/>
    </dgm:pt>
    <dgm:pt modelId="{0E2471D8-C3F4-4BA7-8B76-63B5BB44AED0}" type="pres">
      <dgm:prSet presAssocID="{E7B609A7-DB44-45B9-8AAA-143AE823FFB0}" presName="LevelTwoTextNode" presStyleLbl="node2" presStyleIdx="0" presStyleCnt="2">
        <dgm:presLayoutVars>
          <dgm:chPref val="3"/>
        </dgm:presLayoutVars>
      </dgm:prSet>
      <dgm:spPr/>
    </dgm:pt>
    <dgm:pt modelId="{482F620D-53A0-4286-A6CF-F968A806C40D}" type="pres">
      <dgm:prSet presAssocID="{E7B609A7-DB44-45B9-8AAA-143AE823FFB0}" presName="level3hierChild" presStyleCnt="0"/>
      <dgm:spPr/>
    </dgm:pt>
    <dgm:pt modelId="{5D21FD99-3E9F-4090-9287-2780225DC112}" type="pres">
      <dgm:prSet presAssocID="{F024F470-DF6B-4CBC-933E-F07003606EC6}" presName="conn2-1" presStyleLbl="parChTrans1D2" presStyleIdx="1" presStyleCnt="2"/>
      <dgm:spPr/>
    </dgm:pt>
    <dgm:pt modelId="{AC80050D-E85F-4F8C-A5B6-9B80683F696C}" type="pres">
      <dgm:prSet presAssocID="{F024F470-DF6B-4CBC-933E-F07003606EC6}" presName="connTx" presStyleLbl="parChTrans1D2" presStyleIdx="1" presStyleCnt="2"/>
      <dgm:spPr/>
    </dgm:pt>
    <dgm:pt modelId="{40B91E99-BF35-48FD-A0C3-C366685C9A52}" type="pres">
      <dgm:prSet presAssocID="{B1899B99-2E9B-4BE2-B129-5178EA066A72}" presName="root2" presStyleCnt="0"/>
      <dgm:spPr/>
    </dgm:pt>
    <dgm:pt modelId="{D4569D9F-309E-4AC5-B49C-775C31AF1CF0}" type="pres">
      <dgm:prSet presAssocID="{B1899B99-2E9B-4BE2-B129-5178EA066A72}" presName="LevelTwoTextNode" presStyleLbl="node2" presStyleIdx="1" presStyleCnt="2">
        <dgm:presLayoutVars>
          <dgm:chPref val="3"/>
        </dgm:presLayoutVars>
      </dgm:prSet>
      <dgm:spPr/>
    </dgm:pt>
    <dgm:pt modelId="{52DCAA3A-1475-4FBB-A44E-1F4C04316ED1}" type="pres">
      <dgm:prSet presAssocID="{B1899B99-2E9B-4BE2-B129-5178EA066A72}" presName="level3hierChild" presStyleCnt="0"/>
      <dgm:spPr/>
    </dgm:pt>
    <dgm:pt modelId="{7E493D04-FD52-4CE2-A5A7-08E1E6FE5F45}" type="pres">
      <dgm:prSet presAssocID="{73E021CD-9CF1-4892-B75C-ED61EC3EAC13}" presName="conn2-1" presStyleLbl="parChTrans1D3" presStyleIdx="0" presStyleCnt="3"/>
      <dgm:spPr/>
    </dgm:pt>
    <dgm:pt modelId="{E9A99A1C-C226-4337-8A6A-17E16EA69B37}" type="pres">
      <dgm:prSet presAssocID="{73E021CD-9CF1-4892-B75C-ED61EC3EAC13}" presName="connTx" presStyleLbl="parChTrans1D3" presStyleIdx="0" presStyleCnt="3"/>
      <dgm:spPr/>
    </dgm:pt>
    <dgm:pt modelId="{153D8A52-3601-4223-B228-11B7891C5C99}" type="pres">
      <dgm:prSet presAssocID="{7FE146A7-BF10-4449-A54A-86D193986A09}" presName="root2" presStyleCnt="0"/>
      <dgm:spPr/>
    </dgm:pt>
    <dgm:pt modelId="{3E23DD95-10CA-410A-A277-32CC08ABE4E7}" type="pres">
      <dgm:prSet presAssocID="{7FE146A7-BF10-4449-A54A-86D193986A09}" presName="LevelTwoTextNode" presStyleLbl="node3" presStyleIdx="0" presStyleCnt="3">
        <dgm:presLayoutVars>
          <dgm:chPref val="3"/>
        </dgm:presLayoutVars>
      </dgm:prSet>
      <dgm:spPr/>
    </dgm:pt>
    <dgm:pt modelId="{C529DB86-475C-48FA-90D6-92B152F618F5}" type="pres">
      <dgm:prSet presAssocID="{7FE146A7-BF10-4449-A54A-86D193986A09}" presName="level3hierChild" presStyleCnt="0"/>
      <dgm:spPr/>
    </dgm:pt>
    <dgm:pt modelId="{8963F648-7B88-4FCC-AC7A-5CFC4293E512}" type="pres">
      <dgm:prSet presAssocID="{8E11AC82-1B4F-44BA-89E6-C6917ABB250F}" presName="conn2-1" presStyleLbl="parChTrans1D3" presStyleIdx="1" presStyleCnt="3"/>
      <dgm:spPr/>
    </dgm:pt>
    <dgm:pt modelId="{C025186C-D8D5-41DA-8396-95FECD08ACF1}" type="pres">
      <dgm:prSet presAssocID="{8E11AC82-1B4F-44BA-89E6-C6917ABB250F}" presName="connTx" presStyleLbl="parChTrans1D3" presStyleIdx="1" presStyleCnt="3"/>
      <dgm:spPr/>
    </dgm:pt>
    <dgm:pt modelId="{480A3449-12C7-4474-B187-313DCD2BFFFE}" type="pres">
      <dgm:prSet presAssocID="{ECFD61AF-F18C-4533-AEA4-E92D7A1F4207}" presName="root2" presStyleCnt="0"/>
      <dgm:spPr/>
    </dgm:pt>
    <dgm:pt modelId="{897B4C0B-0CDB-4E19-81F6-1A319C577384}" type="pres">
      <dgm:prSet presAssocID="{ECFD61AF-F18C-4533-AEA4-E92D7A1F4207}" presName="LevelTwoTextNode" presStyleLbl="node3" presStyleIdx="1" presStyleCnt="3">
        <dgm:presLayoutVars>
          <dgm:chPref val="3"/>
        </dgm:presLayoutVars>
      </dgm:prSet>
      <dgm:spPr/>
    </dgm:pt>
    <dgm:pt modelId="{16718182-BEF2-4D17-AF97-DC30A64BE44E}" type="pres">
      <dgm:prSet presAssocID="{ECFD61AF-F18C-4533-AEA4-E92D7A1F4207}" presName="level3hierChild" presStyleCnt="0"/>
      <dgm:spPr/>
    </dgm:pt>
    <dgm:pt modelId="{584AD4D1-E0A5-4C4C-8550-5648B524D4D7}" type="pres">
      <dgm:prSet presAssocID="{03D665A7-FB8D-41D2-8E4B-7A8529B757FC}" presName="conn2-1" presStyleLbl="parChTrans1D3" presStyleIdx="2" presStyleCnt="3"/>
      <dgm:spPr/>
    </dgm:pt>
    <dgm:pt modelId="{308F4C99-EE3D-4DC2-BDE9-402183946999}" type="pres">
      <dgm:prSet presAssocID="{03D665A7-FB8D-41D2-8E4B-7A8529B757FC}" presName="connTx" presStyleLbl="parChTrans1D3" presStyleIdx="2" presStyleCnt="3"/>
      <dgm:spPr/>
    </dgm:pt>
    <dgm:pt modelId="{8CA537F1-21A3-471C-8418-BAFEF9E08C42}" type="pres">
      <dgm:prSet presAssocID="{0B132244-AEC9-47A8-8997-A3A87671298C}" presName="root2" presStyleCnt="0"/>
      <dgm:spPr/>
    </dgm:pt>
    <dgm:pt modelId="{63FC0E67-0C7A-4232-AE08-68AB6CCBCD0D}" type="pres">
      <dgm:prSet presAssocID="{0B132244-AEC9-47A8-8997-A3A87671298C}" presName="LevelTwoTextNode" presStyleLbl="node3" presStyleIdx="2" presStyleCnt="3">
        <dgm:presLayoutVars>
          <dgm:chPref val="3"/>
        </dgm:presLayoutVars>
      </dgm:prSet>
      <dgm:spPr/>
    </dgm:pt>
    <dgm:pt modelId="{93D719D7-95EC-4614-95A6-B3FA003C694F}" type="pres">
      <dgm:prSet presAssocID="{0B132244-AEC9-47A8-8997-A3A87671298C}" presName="level3hierChild" presStyleCnt="0"/>
      <dgm:spPr/>
    </dgm:pt>
  </dgm:ptLst>
  <dgm:cxnLst>
    <dgm:cxn modelId="{AA0C110A-945A-4802-A2D3-42F3B22542DF}" srcId="{B1899B99-2E9B-4BE2-B129-5178EA066A72}" destId="{ECFD61AF-F18C-4533-AEA4-E92D7A1F4207}" srcOrd="1" destOrd="0" parTransId="{8E11AC82-1B4F-44BA-89E6-C6917ABB250F}" sibTransId="{94CD4E49-E018-43D0-91C9-35C6D5A1AB34}"/>
    <dgm:cxn modelId="{1A411216-0512-41F2-82AB-8DA777F27E46}" type="presOf" srcId="{F024F470-DF6B-4CBC-933E-F07003606EC6}" destId="{5D21FD99-3E9F-4090-9287-2780225DC112}" srcOrd="0" destOrd="0" presId="urn:microsoft.com/office/officeart/2005/8/layout/hierarchy2"/>
    <dgm:cxn modelId="{5E4AF12E-E0F9-4C59-B673-BF25B636E38F}" type="presOf" srcId="{8E11AC82-1B4F-44BA-89E6-C6917ABB250F}" destId="{8963F648-7B88-4FCC-AC7A-5CFC4293E512}" srcOrd="0" destOrd="0" presId="urn:microsoft.com/office/officeart/2005/8/layout/hierarchy2"/>
    <dgm:cxn modelId="{DD901937-34EF-4B00-A1B8-3DC3F96894BD}" srcId="{B57FBD00-DDD9-45FC-8EF6-195CD65E7C5D}" destId="{9350F17E-F4B1-4F79-848C-23ED29C03B94}" srcOrd="0" destOrd="0" parTransId="{129DBB00-BFD9-4502-9AFE-55DCF44287D0}" sibTransId="{959F0D37-DCC3-4401-AA35-4FB846008CF1}"/>
    <dgm:cxn modelId="{EDD2CF3A-347A-4FD8-AC91-79B7245E12B3}" type="presOf" srcId="{ECFD61AF-F18C-4533-AEA4-E92D7A1F4207}" destId="{897B4C0B-0CDB-4E19-81F6-1A319C577384}" srcOrd="0" destOrd="0" presId="urn:microsoft.com/office/officeart/2005/8/layout/hierarchy2"/>
    <dgm:cxn modelId="{219A213E-D9D8-4A4D-BC61-D60C2A3CFF88}" type="presOf" srcId="{B9FDC8FD-5A92-4F7B-A4BB-6BBA0B77CA87}" destId="{446F5E8A-381F-4E15-A68A-6ACE9476732B}" srcOrd="1" destOrd="0" presId="urn:microsoft.com/office/officeart/2005/8/layout/hierarchy2"/>
    <dgm:cxn modelId="{2A34CC4D-55DE-4B0E-B6A0-C4B3ABD098B0}" srcId="{85B04EE9-96D6-4F15-96CE-96870513F856}" destId="{B1899B99-2E9B-4BE2-B129-5178EA066A72}" srcOrd="1" destOrd="0" parTransId="{F024F470-DF6B-4CBC-933E-F07003606EC6}" sibTransId="{8C7C800E-B2D7-4606-B3DA-1EB89F291B91}"/>
    <dgm:cxn modelId="{41A7176E-0BA1-4639-BA8D-8ED569509873}" srcId="{B1899B99-2E9B-4BE2-B129-5178EA066A72}" destId="{0B132244-AEC9-47A8-8997-A3A87671298C}" srcOrd="2" destOrd="0" parTransId="{03D665A7-FB8D-41D2-8E4B-7A8529B757FC}" sibTransId="{D292C3D4-2F28-4506-A1D3-A6E8C70ADEC9}"/>
    <dgm:cxn modelId="{6238914F-9DFB-41E2-A067-756CDE99B82B}" type="presOf" srcId="{F024F470-DF6B-4CBC-933E-F07003606EC6}" destId="{AC80050D-E85F-4F8C-A5B6-9B80683F696C}" srcOrd="1" destOrd="0" presId="urn:microsoft.com/office/officeart/2005/8/layout/hierarchy2"/>
    <dgm:cxn modelId="{763D4976-EB7E-46CF-88F0-81F654A44E91}" type="presOf" srcId="{8E11AC82-1B4F-44BA-89E6-C6917ABB250F}" destId="{C025186C-D8D5-41DA-8396-95FECD08ACF1}" srcOrd="1" destOrd="0" presId="urn:microsoft.com/office/officeart/2005/8/layout/hierarchy2"/>
    <dgm:cxn modelId="{843AFD77-C952-475A-8F45-301921BBF3A4}" type="presOf" srcId="{E7B609A7-DB44-45B9-8AAA-143AE823FFB0}" destId="{0E2471D8-C3F4-4BA7-8B76-63B5BB44AED0}" srcOrd="0" destOrd="0" presId="urn:microsoft.com/office/officeart/2005/8/layout/hierarchy2"/>
    <dgm:cxn modelId="{1DCFF658-3F94-4942-A56D-5DDD2D6566E0}" srcId="{B57FBD00-DDD9-45FC-8EF6-195CD65E7C5D}" destId="{85B04EE9-96D6-4F15-96CE-96870513F856}" srcOrd="1" destOrd="0" parTransId="{00632E3F-AB12-4248-9F4D-1CF5600F8C0C}" sibTransId="{C16DF406-7879-4C4C-BB42-00F2F5252137}"/>
    <dgm:cxn modelId="{98838C7F-D2A1-4E8D-B935-0877A26B5422}" type="presOf" srcId="{85B04EE9-96D6-4F15-96CE-96870513F856}" destId="{D57EB3FF-6FBD-441D-B83C-A1ECCAEED91E}" srcOrd="0" destOrd="0" presId="urn:microsoft.com/office/officeart/2005/8/layout/hierarchy2"/>
    <dgm:cxn modelId="{D77F3E81-AD06-476A-8F5F-B88232C622BC}" type="presOf" srcId="{0B132244-AEC9-47A8-8997-A3A87671298C}" destId="{63FC0E67-0C7A-4232-AE08-68AB6CCBCD0D}" srcOrd="0" destOrd="0" presId="urn:microsoft.com/office/officeart/2005/8/layout/hierarchy2"/>
    <dgm:cxn modelId="{1959BE98-3A7F-408C-9C6B-C62A129C56D3}" type="presOf" srcId="{B9FDC8FD-5A92-4F7B-A4BB-6BBA0B77CA87}" destId="{68ECDBFD-AD1D-431E-9DA3-CFE7C634C8F9}" srcOrd="0" destOrd="0" presId="urn:microsoft.com/office/officeart/2005/8/layout/hierarchy2"/>
    <dgm:cxn modelId="{B8315EA1-6FC3-4DD5-9770-FAFBD7F9DF1C}" srcId="{85B04EE9-96D6-4F15-96CE-96870513F856}" destId="{E7B609A7-DB44-45B9-8AAA-143AE823FFB0}" srcOrd="0" destOrd="0" parTransId="{B9FDC8FD-5A92-4F7B-A4BB-6BBA0B77CA87}" sibTransId="{049F25CC-F5F4-421E-ADBF-8C46E2754C58}"/>
    <dgm:cxn modelId="{6939DFB7-2EC8-4D03-8E2E-9BF3AC61621F}" type="presOf" srcId="{9350F17E-F4B1-4F79-848C-23ED29C03B94}" destId="{BDF6AD20-26F7-477C-8D7D-08013DFD364A}" srcOrd="0" destOrd="0" presId="urn:microsoft.com/office/officeart/2005/8/layout/hierarchy2"/>
    <dgm:cxn modelId="{23681DBD-FEEE-4465-8383-09BEBBC43B1F}" type="presOf" srcId="{B1899B99-2E9B-4BE2-B129-5178EA066A72}" destId="{D4569D9F-309E-4AC5-B49C-775C31AF1CF0}" srcOrd="0" destOrd="0" presId="urn:microsoft.com/office/officeart/2005/8/layout/hierarchy2"/>
    <dgm:cxn modelId="{E6B4DFBE-ACB3-45C4-BBBF-A38981F690BC}" type="presOf" srcId="{73E021CD-9CF1-4892-B75C-ED61EC3EAC13}" destId="{E9A99A1C-C226-4337-8A6A-17E16EA69B37}" srcOrd="1" destOrd="0" presId="urn:microsoft.com/office/officeart/2005/8/layout/hierarchy2"/>
    <dgm:cxn modelId="{94ED71C0-2C5D-42AE-858D-201D0F3B1456}" srcId="{B1899B99-2E9B-4BE2-B129-5178EA066A72}" destId="{7FE146A7-BF10-4449-A54A-86D193986A09}" srcOrd="0" destOrd="0" parTransId="{73E021CD-9CF1-4892-B75C-ED61EC3EAC13}" sibTransId="{EB72F745-8C04-4697-B456-B80E26EB7666}"/>
    <dgm:cxn modelId="{8EC0B9C8-D638-4CDB-9BDB-FE9639CA0065}" type="presOf" srcId="{7FE146A7-BF10-4449-A54A-86D193986A09}" destId="{3E23DD95-10CA-410A-A277-32CC08ABE4E7}" srcOrd="0" destOrd="0" presId="urn:microsoft.com/office/officeart/2005/8/layout/hierarchy2"/>
    <dgm:cxn modelId="{FDFE7CE6-D0C0-4DE1-BE26-31AB472C0968}" type="presOf" srcId="{03D665A7-FB8D-41D2-8E4B-7A8529B757FC}" destId="{308F4C99-EE3D-4DC2-BDE9-402183946999}" srcOrd="1" destOrd="0" presId="urn:microsoft.com/office/officeart/2005/8/layout/hierarchy2"/>
    <dgm:cxn modelId="{AD0B33EE-DDAF-4659-9733-64DEC9AE31D1}" type="presOf" srcId="{03D665A7-FB8D-41D2-8E4B-7A8529B757FC}" destId="{584AD4D1-E0A5-4C4C-8550-5648B524D4D7}" srcOrd="0" destOrd="0" presId="urn:microsoft.com/office/officeart/2005/8/layout/hierarchy2"/>
    <dgm:cxn modelId="{9799AAF9-BFAE-4416-83A6-BC350C171864}" type="presOf" srcId="{B57FBD00-DDD9-45FC-8EF6-195CD65E7C5D}" destId="{95EBD171-03F1-40FA-B831-E9C619FA80FB}" srcOrd="0" destOrd="0" presId="urn:microsoft.com/office/officeart/2005/8/layout/hierarchy2"/>
    <dgm:cxn modelId="{81F824FE-6813-4B05-A94E-5BCFB555C2D5}" type="presOf" srcId="{73E021CD-9CF1-4892-B75C-ED61EC3EAC13}" destId="{7E493D04-FD52-4CE2-A5A7-08E1E6FE5F45}" srcOrd="0" destOrd="0" presId="urn:microsoft.com/office/officeart/2005/8/layout/hierarchy2"/>
    <dgm:cxn modelId="{83C8C33C-497C-4ACA-9A1E-C040FE7308C1}" type="presParOf" srcId="{95EBD171-03F1-40FA-B831-E9C619FA80FB}" destId="{AD541FDB-8467-4783-8299-569CFBB5CC5F}" srcOrd="0" destOrd="0" presId="urn:microsoft.com/office/officeart/2005/8/layout/hierarchy2"/>
    <dgm:cxn modelId="{43D90929-A672-4DA9-B2F0-41BF4C815EE1}" type="presParOf" srcId="{AD541FDB-8467-4783-8299-569CFBB5CC5F}" destId="{BDF6AD20-26F7-477C-8D7D-08013DFD364A}" srcOrd="0" destOrd="0" presId="urn:microsoft.com/office/officeart/2005/8/layout/hierarchy2"/>
    <dgm:cxn modelId="{A6A81D26-3F31-43BF-9ACC-6C7A02DC6C78}" type="presParOf" srcId="{AD541FDB-8467-4783-8299-569CFBB5CC5F}" destId="{6C3D2C2D-7C45-4E3C-B853-786AB9A80F45}" srcOrd="1" destOrd="0" presId="urn:microsoft.com/office/officeart/2005/8/layout/hierarchy2"/>
    <dgm:cxn modelId="{3FB63EFC-6341-4F7D-AFD1-CE4C87FA7EDC}" type="presParOf" srcId="{95EBD171-03F1-40FA-B831-E9C619FA80FB}" destId="{637C4F37-2A8B-4435-B2AA-66199C977574}" srcOrd="1" destOrd="0" presId="urn:microsoft.com/office/officeart/2005/8/layout/hierarchy2"/>
    <dgm:cxn modelId="{51CFE4EB-2CB9-4A9F-AE4A-40D91394A8BE}" type="presParOf" srcId="{637C4F37-2A8B-4435-B2AA-66199C977574}" destId="{D57EB3FF-6FBD-441D-B83C-A1ECCAEED91E}" srcOrd="0" destOrd="0" presId="urn:microsoft.com/office/officeart/2005/8/layout/hierarchy2"/>
    <dgm:cxn modelId="{45E74767-9C5D-48DE-99C0-8C1C17666469}" type="presParOf" srcId="{637C4F37-2A8B-4435-B2AA-66199C977574}" destId="{E07DA863-1A54-46B9-81D7-CD1F1E911FD4}" srcOrd="1" destOrd="0" presId="urn:microsoft.com/office/officeart/2005/8/layout/hierarchy2"/>
    <dgm:cxn modelId="{8A33B385-1540-40F4-AA3B-4D49109C0ACD}" type="presParOf" srcId="{E07DA863-1A54-46B9-81D7-CD1F1E911FD4}" destId="{68ECDBFD-AD1D-431E-9DA3-CFE7C634C8F9}" srcOrd="0" destOrd="0" presId="urn:microsoft.com/office/officeart/2005/8/layout/hierarchy2"/>
    <dgm:cxn modelId="{ECA18EAB-ADD7-4825-AA58-0D30860F23E9}" type="presParOf" srcId="{68ECDBFD-AD1D-431E-9DA3-CFE7C634C8F9}" destId="{446F5E8A-381F-4E15-A68A-6ACE9476732B}" srcOrd="0" destOrd="0" presId="urn:microsoft.com/office/officeart/2005/8/layout/hierarchy2"/>
    <dgm:cxn modelId="{64DBC122-A89D-4ECB-820E-8B994C10E718}" type="presParOf" srcId="{E07DA863-1A54-46B9-81D7-CD1F1E911FD4}" destId="{53A1E880-C8E5-46A1-A6FB-3EBFF1E25912}" srcOrd="1" destOrd="0" presId="urn:microsoft.com/office/officeart/2005/8/layout/hierarchy2"/>
    <dgm:cxn modelId="{FA40EFDE-0E40-4D31-974D-7CEB21AD5523}" type="presParOf" srcId="{53A1E880-C8E5-46A1-A6FB-3EBFF1E25912}" destId="{0E2471D8-C3F4-4BA7-8B76-63B5BB44AED0}" srcOrd="0" destOrd="0" presId="urn:microsoft.com/office/officeart/2005/8/layout/hierarchy2"/>
    <dgm:cxn modelId="{4685DFBE-9133-4EC5-A259-EF9953688D6F}" type="presParOf" srcId="{53A1E880-C8E5-46A1-A6FB-3EBFF1E25912}" destId="{482F620D-53A0-4286-A6CF-F968A806C40D}" srcOrd="1" destOrd="0" presId="urn:microsoft.com/office/officeart/2005/8/layout/hierarchy2"/>
    <dgm:cxn modelId="{16D45E30-7E0B-4404-B953-27CD04269A84}" type="presParOf" srcId="{E07DA863-1A54-46B9-81D7-CD1F1E911FD4}" destId="{5D21FD99-3E9F-4090-9287-2780225DC112}" srcOrd="2" destOrd="0" presId="urn:microsoft.com/office/officeart/2005/8/layout/hierarchy2"/>
    <dgm:cxn modelId="{DF4157C1-5111-47D7-9198-D967FCBFA31B}" type="presParOf" srcId="{5D21FD99-3E9F-4090-9287-2780225DC112}" destId="{AC80050D-E85F-4F8C-A5B6-9B80683F696C}" srcOrd="0" destOrd="0" presId="urn:microsoft.com/office/officeart/2005/8/layout/hierarchy2"/>
    <dgm:cxn modelId="{729A9074-62F8-4534-8D6B-DB56CA678092}" type="presParOf" srcId="{E07DA863-1A54-46B9-81D7-CD1F1E911FD4}" destId="{40B91E99-BF35-48FD-A0C3-C366685C9A52}" srcOrd="3" destOrd="0" presId="urn:microsoft.com/office/officeart/2005/8/layout/hierarchy2"/>
    <dgm:cxn modelId="{E4F6F2BA-64EE-40CC-82AF-1B69F0B77387}" type="presParOf" srcId="{40B91E99-BF35-48FD-A0C3-C366685C9A52}" destId="{D4569D9F-309E-4AC5-B49C-775C31AF1CF0}" srcOrd="0" destOrd="0" presId="urn:microsoft.com/office/officeart/2005/8/layout/hierarchy2"/>
    <dgm:cxn modelId="{5E311564-BBCE-49F6-8DDA-212B98C37AEC}" type="presParOf" srcId="{40B91E99-BF35-48FD-A0C3-C366685C9A52}" destId="{52DCAA3A-1475-4FBB-A44E-1F4C04316ED1}" srcOrd="1" destOrd="0" presId="urn:microsoft.com/office/officeart/2005/8/layout/hierarchy2"/>
    <dgm:cxn modelId="{5AFA455F-0FCE-4970-800D-511E28470D5B}" type="presParOf" srcId="{52DCAA3A-1475-4FBB-A44E-1F4C04316ED1}" destId="{7E493D04-FD52-4CE2-A5A7-08E1E6FE5F45}" srcOrd="0" destOrd="0" presId="urn:microsoft.com/office/officeart/2005/8/layout/hierarchy2"/>
    <dgm:cxn modelId="{2F9317F2-13FE-4754-A18F-FD692B7BBC08}" type="presParOf" srcId="{7E493D04-FD52-4CE2-A5A7-08E1E6FE5F45}" destId="{E9A99A1C-C226-4337-8A6A-17E16EA69B37}" srcOrd="0" destOrd="0" presId="urn:microsoft.com/office/officeart/2005/8/layout/hierarchy2"/>
    <dgm:cxn modelId="{2791480D-1239-46CE-A94C-62078FA18270}" type="presParOf" srcId="{52DCAA3A-1475-4FBB-A44E-1F4C04316ED1}" destId="{153D8A52-3601-4223-B228-11B7891C5C99}" srcOrd="1" destOrd="0" presId="urn:microsoft.com/office/officeart/2005/8/layout/hierarchy2"/>
    <dgm:cxn modelId="{B865C3ED-4D40-4F74-A5C5-6385AD971B9B}" type="presParOf" srcId="{153D8A52-3601-4223-B228-11B7891C5C99}" destId="{3E23DD95-10CA-410A-A277-32CC08ABE4E7}" srcOrd="0" destOrd="0" presId="urn:microsoft.com/office/officeart/2005/8/layout/hierarchy2"/>
    <dgm:cxn modelId="{E4897670-E7D8-496D-ABFE-5940852E602C}" type="presParOf" srcId="{153D8A52-3601-4223-B228-11B7891C5C99}" destId="{C529DB86-475C-48FA-90D6-92B152F618F5}" srcOrd="1" destOrd="0" presId="urn:microsoft.com/office/officeart/2005/8/layout/hierarchy2"/>
    <dgm:cxn modelId="{F7EBB591-5A5F-4B65-A5DA-D380F57FE39A}" type="presParOf" srcId="{52DCAA3A-1475-4FBB-A44E-1F4C04316ED1}" destId="{8963F648-7B88-4FCC-AC7A-5CFC4293E512}" srcOrd="2" destOrd="0" presId="urn:microsoft.com/office/officeart/2005/8/layout/hierarchy2"/>
    <dgm:cxn modelId="{FA049232-3C43-4F86-8DDB-D2CF7FB530AE}" type="presParOf" srcId="{8963F648-7B88-4FCC-AC7A-5CFC4293E512}" destId="{C025186C-D8D5-41DA-8396-95FECD08ACF1}" srcOrd="0" destOrd="0" presId="urn:microsoft.com/office/officeart/2005/8/layout/hierarchy2"/>
    <dgm:cxn modelId="{A657DEDF-FE92-46D5-B65D-0049B62D095A}" type="presParOf" srcId="{52DCAA3A-1475-4FBB-A44E-1F4C04316ED1}" destId="{480A3449-12C7-4474-B187-313DCD2BFFFE}" srcOrd="3" destOrd="0" presId="urn:microsoft.com/office/officeart/2005/8/layout/hierarchy2"/>
    <dgm:cxn modelId="{4D8B5AE4-C78E-4AD8-BA9A-913464C7F235}" type="presParOf" srcId="{480A3449-12C7-4474-B187-313DCD2BFFFE}" destId="{897B4C0B-0CDB-4E19-81F6-1A319C577384}" srcOrd="0" destOrd="0" presId="urn:microsoft.com/office/officeart/2005/8/layout/hierarchy2"/>
    <dgm:cxn modelId="{3FF92529-DB77-4CF5-9ED1-5952D764BC4B}" type="presParOf" srcId="{480A3449-12C7-4474-B187-313DCD2BFFFE}" destId="{16718182-BEF2-4D17-AF97-DC30A64BE44E}" srcOrd="1" destOrd="0" presId="urn:microsoft.com/office/officeart/2005/8/layout/hierarchy2"/>
    <dgm:cxn modelId="{456DBF3E-35C8-4898-A5D1-00CF0FB25088}" type="presParOf" srcId="{52DCAA3A-1475-4FBB-A44E-1F4C04316ED1}" destId="{584AD4D1-E0A5-4C4C-8550-5648B524D4D7}" srcOrd="4" destOrd="0" presId="urn:microsoft.com/office/officeart/2005/8/layout/hierarchy2"/>
    <dgm:cxn modelId="{0E69A65A-4851-4129-AB7B-32A0C3B91768}" type="presParOf" srcId="{584AD4D1-E0A5-4C4C-8550-5648B524D4D7}" destId="{308F4C99-EE3D-4DC2-BDE9-402183946999}" srcOrd="0" destOrd="0" presId="urn:microsoft.com/office/officeart/2005/8/layout/hierarchy2"/>
    <dgm:cxn modelId="{F53E2496-3CFC-4251-8D48-57326D700B73}" type="presParOf" srcId="{52DCAA3A-1475-4FBB-A44E-1F4C04316ED1}" destId="{8CA537F1-21A3-471C-8418-BAFEF9E08C42}" srcOrd="5" destOrd="0" presId="urn:microsoft.com/office/officeart/2005/8/layout/hierarchy2"/>
    <dgm:cxn modelId="{D87553F4-C18D-48EF-9727-E62D604D3E48}" type="presParOf" srcId="{8CA537F1-21A3-471C-8418-BAFEF9E08C42}" destId="{63FC0E67-0C7A-4232-AE08-68AB6CCBCD0D}" srcOrd="0" destOrd="0" presId="urn:microsoft.com/office/officeart/2005/8/layout/hierarchy2"/>
    <dgm:cxn modelId="{8F169B0C-2AC3-4BF8-A891-8B3181AC3375}" type="presParOf" srcId="{8CA537F1-21A3-471C-8418-BAFEF9E08C42}" destId="{93D719D7-95EC-4614-95A6-B3FA003C694F}"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F6AD20-26F7-477C-8D7D-08013DFD364A}">
      <dsp:nvSpPr>
        <dsp:cNvPr id="0" name=""/>
        <dsp:cNvSpPr/>
      </dsp:nvSpPr>
      <dsp:spPr>
        <a:xfrm>
          <a:off x="747776" y="2247"/>
          <a:ext cx="2373696" cy="11868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l-BE" sz="1300" kern="1200"/>
            <a:t>Opleiding sociaal werk HOGENT &amp; EQUALITY Onderzoekscentrum</a:t>
          </a:r>
          <a:endParaRPr lang="en-US" sz="1300" kern="1200"/>
        </a:p>
      </dsp:txBody>
      <dsp:txXfrm>
        <a:off x="782538" y="37009"/>
        <a:ext cx="2304172" cy="1117324"/>
      </dsp:txXfrm>
    </dsp:sp>
    <dsp:sp modelId="{D57EB3FF-6FBD-441D-B83C-A1ECCAEED91E}">
      <dsp:nvSpPr>
        <dsp:cNvPr id="0" name=""/>
        <dsp:cNvSpPr/>
      </dsp:nvSpPr>
      <dsp:spPr>
        <a:xfrm>
          <a:off x="747776" y="1367123"/>
          <a:ext cx="2373696" cy="11868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l-BE" sz="1300" kern="1200"/>
            <a:t>Focus: sociale uitsluiting bij mensen in kwetsbare leefsituaties tegengaan en hun levenskwaliteit en het garanderen van mensenrechten bevorderen. </a:t>
          </a:r>
          <a:endParaRPr lang="en-US" sz="1300" kern="1200"/>
        </a:p>
      </dsp:txBody>
      <dsp:txXfrm>
        <a:off x="782538" y="1401885"/>
        <a:ext cx="2304172" cy="1117324"/>
      </dsp:txXfrm>
    </dsp:sp>
    <dsp:sp modelId="{68ECDBFD-AD1D-431E-9DA3-CFE7C634C8F9}">
      <dsp:nvSpPr>
        <dsp:cNvPr id="0" name=""/>
        <dsp:cNvSpPr/>
      </dsp:nvSpPr>
      <dsp:spPr>
        <a:xfrm rot="19457599">
          <a:off x="3011569" y="1596125"/>
          <a:ext cx="1169286" cy="46406"/>
        </a:xfrm>
        <a:custGeom>
          <a:avLst/>
          <a:gdLst/>
          <a:ahLst/>
          <a:cxnLst/>
          <a:rect l="0" t="0" r="0" b="0"/>
          <a:pathLst>
            <a:path>
              <a:moveTo>
                <a:pt x="0" y="23203"/>
              </a:moveTo>
              <a:lnTo>
                <a:pt x="1169286" y="232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66980" y="1590096"/>
        <a:ext cx="58464" cy="58464"/>
      </dsp:txXfrm>
    </dsp:sp>
    <dsp:sp modelId="{0E2471D8-C3F4-4BA7-8B76-63B5BB44AED0}">
      <dsp:nvSpPr>
        <dsp:cNvPr id="0" name=""/>
        <dsp:cNvSpPr/>
      </dsp:nvSpPr>
      <dsp:spPr>
        <a:xfrm>
          <a:off x="4070951" y="684685"/>
          <a:ext cx="2373696" cy="11868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l-BE" sz="1300" kern="1200"/>
            <a:t>Onderzoekslijn: toegankelijkheid van basisvoorzieningen om onderbescherming aan te pakken. </a:t>
          </a:r>
          <a:endParaRPr lang="en-US" sz="1300" kern="1200"/>
        </a:p>
      </dsp:txBody>
      <dsp:txXfrm>
        <a:off x="4105713" y="719447"/>
        <a:ext cx="2304172" cy="1117324"/>
      </dsp:txXfrm>
    </dsp:sp>
    <dsp:sp modelId="{5D21FD99-3E9F-4090-9287-2780225DC112}">
      <dsp:nvSpPr>
        <dsp:cNvPr id="0" name=""/>
        <dsp:cNvSpPr/>
      </dsp:nvSpPr>
      <dsp:spPr>
        <a:xfrm rot="2142401">
          <a:off x="3011569" y="2278563"/>
          <a:ext cx="1169286" cy="46406"/>
        </a:xfrm>
        <a:custGeom>
          <a:avLst/>
          <a:gdLst/>
          <a:ahLst/>
          <a:cxnLst/>
          <a:rect l="0" t="0" r="0" b="0"/>
          <a:pathLst>
            <a:path>
              <a:moveTo>
                <a:pt x="0" y="23203"/>
              </a:moveTo>
              <a:lnTo>
                <a:pt x="1169286" y="232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66980" y="2272534"/>
        <a:ext cx="58464" cy="58464"/>
      </dsp:txXfrm>
    </dsp:sp>
    <dsp:sp modelId="{D4569D9F-309E-4AC5-B49C-775C31AF1CF0}">
      <dsp:nvSpPr>
        <dsp:cNvPr id="0" name=""/>
        <dsp:cNvSpPr/>
      </dsp:nvSpPr>
      <dsp:spPr>
        <a:xfrm>
          <a:off x="4070951" y="2049561"/>
          <a:ext cx="2373696" cy="11868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l-BE" sz="1300" kern="1200"/>
            <a:t>Onderzoeksteam Annick Verstraete, Caroline Vandekinderen, Ann Brabandt, Geertrui Van Vlem</a:t>
          </a:r>
          <a:endParaRPr lang="en-US" sz="1300" kern="1200"/>
        </a:p>
      </dsp:txBody>
      <dsp:txXfrm>
        <a:off x="4105713" y="2084323"/>
        <a:ext cx="2304172" cy="1117324"/>
      </dsp:txXfrm>
    </dsp:sp>
    <dsp:sp modelId="{7E493D04-FD52-4CE2-A5A7-08E1E6FE5F45}">
      <dsp:nvSpPr>
        <dsp:cNvPr id="0" name=""/>
        <dsp:cNvSpPr/>
      </dsp:nvSpPr>
      <dsp:spPr>
        <a:xfrm rot="18289469">
          <a:off x="6088064" y="1937344"/>
          <a:ext cx="1662647" cy="46406"/>
        </a:xfrm>
        <a:custGeom>
          <a:avLst/>
          <a:gdLst/>
          <a:ahLst/>
          <a:cxnLst/>
          <a:rect l="0" t="0" r="0" b="0"/>
          <a:pathLst>
            <a:path>
              <a:moveTo>
                <a:pt x="0" y="23203"/>
              </a:moveTo>
              <a:lnTo>
                <a:pt x="1662647" y="232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877821" y="1918981"/>
        <a:ext cx="83132" cy="83132"/>
      </dsp:txXfrm>
    </dsp:sp>
    <dsp:sp modelId="{3E23DD95-10CA-410A-A277-32CC08ABE4E7}">
      <dsp:nvSpPr>
        <dsp:cNvPr id="0" name=""/>
        <dsp:cNvSpPr/>
      </dsp:nvSpPr>
      <dsp:spPr>
        <a:xfrm>
          <a:off x="7394127" y="684685"/>
          <a:ext cx="2373696" cy="11868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l-BE" sz="1300" kern="1200"/>
            <a:t>de positie van de sociale restaurants in de realisatie van het recht op voeding (Gentse context) </a:t>
          </a:r>
          <a:endParaRPr lang="en-US" sz="1300" kern="1200"/>
        </a:p>
      </dsp:txBody>
      <dsp:txXfrm>
        <a:off x="7428889" y="719447"/>
        <a:ext cx="2304172" cy="1117324"/>
      </dsp:txXfrm>
    </dsp:sp>
    <dsp:sp modelId="{8963F648-7B88-4FCC-AC7A-5CFC4293E512}">
      <dsp:nvSpPr>
        <dsp:cNvPr id="0" name=""/>
        <dsp:cNvSpPr/>
      </dsp:nvSpPr>
      <dsp:spPr>
        <a:xfrm>
          <a:off x="6444648" y="2619782"/>
          <a:ext cx="949478" cy="46406"/>
        </a:xfrm>
        <a:custGeom>
          <a:avLst/>
          <a:gdLst/>
          <a:ahLst/>
          <a:cxnLst/>
          <a:rect l="0" t="0" r="0" b="0"/>
          <a:pathLst>
            <a:path>
              <a:moveTo>
                <a:pt x="0" y="23203"/>
              </a:moveTo>
              <a:lnTo>
                <a:pt x="949478" y="232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895650" y="2619248"/>
        <a:ext cx="47473" cy="47473"/>
      </dsp:txXfrm>
    </dsp:sp>
    <dsp:sp modelId="{897B4C0B-0CDB-4E19-81F6-1A319C577384}">
      <dsp:nvSpPr>
        <dsp:cNvPr id="0" name=""/>
        <dsp:cNvSpPr/>
      </dsp:nvSpPr>
      <dsp:spPr>
        <a:xfrm>
          <a:off x="7394127" y="2049561"/>
          <a:ext cx="2373696" cy="11868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l-BE" sz="1300" kern="1200"/>
            <a:t>Keuzevrijheid in de voedselbanken</a:t>
          </a:r>
          <a:endParaRPr lang="en-US" sz="1300" kern="1200"/>
        </a:p>
      </dsp:txBody>
      <dsp:txXfrm>
        <a:off x="7428889" y="2084323"/>
        <a:ext cx="2304172" cy="1117324"/>
      </dsp:txXfrm>
    </dsp:sp>
    <dsp:sp modelId="{584AD4D1-E0A5-4C4C-8550-5648B524D4D7}">
      <dsp:nvSpPr>
        <dsp:cNvPr id="0" name=""/>
        <dsp:cNvSpPr/>
      </dsp:nvSpPr>
      <dsp:spPr>
        <a:xfrm rot="3310531">
          <a:off x="6088064" y="3302220"/>
          <a:ext cx="1662647" cy="46406"/>
        </a:xfrm>
        <a:custGeom>
          <a:avLst/>
          <a:gdLst/>
          <a:ahLst/>
          <a:cxnLst/>
          <a:rect l="0" t="0" r="0" b="0"/>
          <a:pathLst>
            <a:path>
              <a:moveTo>
                <a:pt x="0" y="23203"/>
              </a:moveTo>
              <a:lnTo>
                <a:pt x="1662647" y="232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877821" y="3283857"/>
        <a:ext cx="83132" cy="83132"/>
      </dsp:txXfrm>
    </dsp:sp>
    <dsp:sp modelId="{63FC0E67-0C7A-4232-AE08-68AB6CCBCD0D}">
      <dsp:nvSpPr>
        <dsp:cNvPr id="0" name=""/>
        <dsp:cNvSpPr/>
      </dsp:nvSpPr>
      <dsp:spPr>
        <a:xfrm>
          <a:off x="7394127" y="3414436"/>
          <a:ext cx="2373696" cy="11868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l-BE" sz="1300" kern="1200"/>
            <a:t>Analyse rapporten Voedselschakel(t) Koning Boudewijnstichting</a:t>
          </a:r>
          <a:endParaRPr lang="en-US" sz="1300" kern="1200"/>
        </a:p>
      </dsp:txBody>
      <dsp:txXfrm>
        <a:off x="7428889" y="3449198"/>
        <a:ext cx="2304172" cy="111732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3A7078-A023-4899-8011-A49FCFE8085F}" type="datetimeFigureOut">
              <a:rPr lang="nl-BE" smtClean="0"/>
              <a:t>28/09/2023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E385B7-A85B-4EF1-9C9F-6A0E4F2AC022}" type="slidenum">
              <a:rPr lang="nl-BE" smtClean="0"/>
              <a:t>‹nr.›</a:t>
            </a:fld>
            <a:endParaRPr lang="nl-BE"/>
          </a:p>
        </p:txBody>
      </p:sp>
    </p:spTree>
    <p:extLst>
      <p:ext uri="{BB962C8B-B14F-4D97-AF65-F5344CB8AC3E}">
        <p14:creationId xmlns:p14="http://schemas.microsoft.com/office/powerpoint/2010/main" val="3416685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CAE4D4-B099-42FC-9FA9-2B54E4B824B3}"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889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CAE4D4-B099-42FC-9FA9-2B54E4B824B3}"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5256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CAE4D4-B099-42FC-9FA9-2B54E4B824B3}"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291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CAE4D4-B099-42FC-9FA9-2B54E4B824B3}"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812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CAE4D4-B099-42FC-9FA9-2B54E4B824B3}"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59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CAE4D4-B099-42FC-9FA9-2B54E4B824B3}"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309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CAE4D4-B099-42FC-9FA9-2B54E4B824B3}"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645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CAE4D4-B099-42FC-9FA9-2B54E4B824B3}"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841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CAE4D4-B099-42FC-9FA9-2B54E4B824B3}"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707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2000 schoven 92.000 Belgen maandelijks aan bij organisaties die voedselhulp voorzien. In 2010 waren dat er 115.000. </a:t>
            </a:r>
            <a:r>
              <a:rPr lang="nl-NL" dirty="0"/>
              <a:t>In 2020 verdeelden de voedselbanken via hulporganisaties voeding aan 195.000 mensen per maand. </a:t>
            </a:r>
            <a:r>
              <a:rPr lang="nl-BE" dirty="0"/>
              <a:t>Er sneuvelen jaarlijks records qua bezoekersaantallen in voedselinitiatieven maar de crisis heeft geleid tot 15 à 20% meer vraag naar gratis voeding. Deze nood werd tevens gecapteerd door tal van vrijwilligersorganisaties en burgers die razendsnel actie ondernamen om maaltijden te bereiden en verspreiden onder burgers in kwetsbare situaties. </a:t>
            </a:r>
          </a:p>
          <a:p>
            <a:endParaRPr lang="nl-BE" dirty="0"/>
          </a:p>
          <a:p>
            <a:r>
              <a:rPr lang="nl-BE" dirty="0"/>
              <a:t>Gent: 240 000 inwoners, KRAS bereikt 13 000 mensen, Gent Samen Solidair 12 000, mits wat overlap toch een dikke 20 000 mensen, dat is 10% van de Gentenaars. Veel mensen met een migratie-achtergrond, waar traditionele hulpverlening geen cruciale rol meer speelt</a:t>
            </a:r>
          </a:p>
          <a:p>
            <a:endParaRPr lang="nl-BE" dirty="0"/>
          </a:p>
          <a:p>
            <a:r>
              <a:rPr lang="nl-BE" dirty="0"/>
              <a:t>Er is echter al langer een tendens aan de gang waarbij voedselhulp en materiële ondersteuning verder uitdeinen en het stoffige imago van ‘rommelen in de marge’ van zich af schudden en waar voedselhulp niet langer in de schaduw opereert, maar in zekere zin wordt geïnstitutionaliseerd doorheen partnerschappen, doorverwijzingsbeleid, subsidiëring, …. </a:t>
            </a:r>
          </a:p>
          <a:p>
            <a:endParaRPr lang="nl-BE" dirty="0"/>
          </a:p>
          <a:p>
            <a:r>
              <a:rPr lang="nl-BE" dirty="0"/>
              <a:t>Het sociale voedsellandschap verandert, aangestuurd vanuit variërende logica’s.</a:t>
            </a:r>
          </a:p>
          <a:p>
            <a:pPr marL="171450" indent="-171450">
              <a:buFont typeface="Arial" panose="020B0604020202020204" pitchFamily="34" charset="0"/>
              <a:buChar char="•"/>
            </a:pPr>
            <a:r>
              <a:rPr lang="nl-BE" dirty="0"/>
              <a:t> De meer traditionele voedselverdeelpunten experimenteren met een waardiger winkelconcept,</a:t>
            </a:r>
          </a:p>
          <a:p>
            <a:pPr marL="171450" indent="-171450">
              <a:buFont typeface="Arial" panose="020B0604020202020204" pitchFamily="34" charset="0"/>
              <a:buChar char="•"/>
            </a:pPr>
            <a:r>
              <a:rPr lang="nl-BE" dirty="0"/>
              <a:t>soep- buurt- en mobiele keukens die naarstig inzetten op sociale cohesie zien het licht,  </a:t>
            </a:r>
          </a:p>
          <a:p>
            <a:pPr marL="171450" indent="-171450">
              <a:buFont typeface="Arial" panose="020B0604020202020204" pitchFamily="34" charset="0"/>
              <a:buChar char="•"/>
            </a:pPr>
            <a:r>
              <a:rPr lang="nl-BE" dirty="0"/>
              <a:t>solidaire initiatieven worden uit de grond gestampt en bundelen geëngageerde burgers hun krachten om voedselverspilling tegen te gaan. </a:t>
            </a:r>
          </a:p>
          <a:p>
            <a:endParaRPr lang="nl-BE" dirty="0"/>
          </a:p>
          <a:p>
            <a:r>
              <a:rPr lang="nl-BE" dirty="0"/>
              <a:t>Aldus wordt de populariteit van voedselhulp aangezwengeld vanuit diverse hoeken: armoedebestrijding, verbinding in de buurt, ecologisch bewustzijn, gezondheid, …</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CAE4D4-B099-42FC-9FA9-2B54E4B824B3}"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302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CAE4D4-B099-42FC-9FA9-2B54E4B824B3}"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554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100" kern="1200" dirty="0">
                <a:solidFill>
                  <a:schemeClr val="tx1"/>
                </a:solidFill>
                <a:latin typeface="+mn-lt"/>
                <a:ea typeface="+mn-ea"/>
                <a:cs typeface="+mn-cs"/>
              </a:rPr>
              <a:t>Materiële component van armoedebestrijding?</a:t>
            </a:r>
          </a:p>
          <a:p>
            <a:pPr lvl="1"/>
            <a:r>
              <a:rPr lang="nl-BE" sz="1100" kern="1200" dirty="0">
                <a:solidFill>
                  <a:schemeClr val="tx1"/>
                </a:solidFill>
                <a:latin typeface="+mn-lt"/>
                <a:ea typeface="+mn-ea"/>
                <a:cs typeface="+mn-cs"/>
              </a:rPr>
              <a:t>Toegang tot residuele praktijken die voorzien in materiële steun als voedsel en kledij</a:t>
            </a:r>
          </a:p>
          <a:p>
            <a:pPr lvl="1"/>
            <a:r>
              <a:rPr lang="nl-BE" sz="1100" kern="1200" dirty="0">
                <a:solidFill>
                  <a:schemeClr val="tx1"/>
                </a:solidFill>
                <a:latin typeface="+mn-lt"/>
                <a:ea typeface="+mn-ea"/>
                <a:cs typeface="+mn-cs"/>
              </a:rPr>
              <a:t>Toegang tot materiële hulpbronnen zoals inkomen, huisvesting, onderwijs, gezondheidszorg die bijdragen tot volwaardige deelname aan de samenleving</a:t>
            </a:r>
          </a:p>
          <a:p>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CAE4D4-B099-42FC-9FA9-2B54E4B824B3}"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068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CAE4D4-B099-42FC-9FA9-2B54E4B824B3}"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893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CAE4D4-B099-42FC-9FA9-2B54E4B824B3}"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396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CAE4D4-B099-42FC-9FA9-2B54E4B824B3}"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2488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CAE4D4-B099-42FC-9FA9-2B54E4B824B3}"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43967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10" name="Afbeelding 9" descr="Afbeelding met groen&#10;&#10;Automatisch gegenereerde beschrijving">
            <a:extLst>
              <a:ext uri="{FF2B5EF4-FFF2-40B4-BE49-F238E27FC236}">
                <a16:creationId xmlns:a16="http://schemas.microsoft.com/office/drawing/2014/main" id="{584BC5FD-67AF-A06E-9877-A6474656DA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hthoek: afgeronde hoeken 10">
            <a:extLst>
              <a:ext uri="{FF2B5EF4-FFF2-40B4-BE49-F238E27FC236}">
                <a16:creationId xmlns:a16="http://schemas.microsoft.com/office/drawing/2014/main" id="{B0F001DD-94B1-B324-B90C-03D0592D7BFD}"/>
              </a:ext>
            </a:extLst>
          </p:cNvPr>
          <p:cNvSpPr/>
          <p:nvPr userDrawn="1"/>
        </p:nvSpPr>
        <p:spPr>
          <a:xfrm>
            <a:off x="-878890" y="514908"/>
            <a:ext cx="12192000" cy="58148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8" name="Titel 7">
            <a:extLst>
              <a:ext uri="{FF2B5EF4-FFF2-40B4-BE49-F238E27FC236}">
                <a16:creationId xmlns:a16="http://schemas.microsoft.com/office/drawing/2014/main" id="{068CCDFB-AFD0-03BB-E404-6ADAEE0D72FC}"/>
              </a:ext>
            </a:extLst>
          </p:cNvPr>
          <p:cNvSpPr>
            <a:spLocks noGrp="1"/>
          </p:cNvSpPr>
          <p:nvPr>
            <p:ph type="title" hasCustomPrompt="1"/>
          </p:nvPr>
        </p:nvSpPr>
        <p:spPr>
          <a:xfrm>
            <a:off x="1524000" y="2655824"/>
            <a:ext cx="9144000" cy="1019370"/>
          </a:xfrm>
          <a:prstGeom prst="rect">
            <a:avLst/>
          </a:prstGeom>
        </p:spPr>
        <p:txBody>
          <a:bodyPr/>
          <a:lstStyle>
            <a:lvl1pPr>
              <a:defRPr sz="3600" b="1"/>
            </a:lvl1pPr>
          </a:lstStyle>
          <a:p>
            <a:r>
              <a:rPr lang="nl-NL" dirty="0"/>
              <a:t>Titel van de presentatie</a:t>
            </a:r>
            <a:endParaRPr lang="nl-BE" dirty="0"/>
          </a:p>
        </p:txBody>
      </p:sp>
      <p:sp>
        <p:nvSpPr>
          <p:cNvPr id="3" name="Ondertitel 2">
            <a:extLst>
              <a:ext uri="{FF2B5EF4-FFF2-40B4-BE49-F238E27FC236}">
                <a16:creationId xmlns:a16="http://schemas.microsoft.com/office/drawing/2014/main" id="{956170A0-6EC8-87A1-DECF-2F04897F1A5E}"/>
              </a:ext>
            </a:extLst>
          </p:cNvPr>
          <p:cNvSpPr>
            <a:spLocks noGrp="1"/>
          </p:cNvSpPr>
          <p:nvPr>
            <p:ph type="subTitle" idx="1" hasCustomPrompt="1"/>
          </p:nvPr>
        </p:nvSpPr>
        <p:spPr>
          <a:xfrm>
            <a:off x="1524000" y="3901757"/>
            <a:ext cx="9144000" cy="1019370"/>
          </a:xfrm>
          <a:prstGeom prst="rect">
            <a:avLst/>
          </a:prstGeom>
        </p:spPr>
        <p:txBody>
          <a:bodyPr/>
          <a:lstStyle>
            <a:lvl1pPr marL="0" indent="0" algn="l">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Ondertitel/beschrijving</a:t>
            </a:r>
            <a:endParaRPr lang="nl-BE" dirty="0"/>
          </a:p>
        </p:txBody>
      </p:sp>
      <p:sp>
        <p:nvSpPr>
          <p:cNvPr id="13" name="Tijdelijke aanduiding voor tekst 12">
            <a:extLst>
              <a:ext uri="{FF2B5EF4-FFF2-40B4-BE49-F238E27FC236}">
                <a16:creationId xmlns:a16="http://schemas.microsoft.com/office/drawing/2014/main" id="{B5A1E9A9-A5DE-3B6A-BF4B-C7026167000D}"/>
              </a:ext>
            </a:extLst>
          </p:cNvPr>
          <p:cNvSpPr>
            <a:spLocks noGrp="1"/>
          </p:cNvSpPr>
          <p:nvPr>
            <p:ph type="body" sz="quarter" idx="10" hasCustomPrompt="1"/>
          </p:nvPr>
        </p:nvSpPr>
        <p:spPr>
          <a:xfrm>
            <a:off x="1524000" y="5161639"/>
            <a:ext cx="6022019" cy="522287"/>
          </a:xfrm>
          <a:prstGeom prst="rect">
            <a:avLst/>
          </a:prstGeom>
        </p:spPr>
        <p:txBody>
          <a:bodyPr>
            <a:normAutofit/>
          </a:bodyPr>
          <a:lstStyle>
            <a:lvl1pPr marL="0" indent="0">
              <a:buNone/>
              <a:defRPr sz="2000">
                <a:solidFill>
                  <a:schemeClr val="tx1">
                    <a:lumMod val="50000"/>
                    <a:lumOff val="50000"/>
                  </a:schemeClr>
                </a:solidFill>
              </a:defRPr>
            </a:lvl1pPr>
          </a:lstStyle>
          <a:p>
            <a:pPr lvl="0"/>
            <a:r>
              <a:rPr lang="nl-NL" dirty="0"/>
              <a:t>Datum en locatie (optioneel)</a:t>
            </a:r>
          </a:p>
        </p:txBody>
      </p:sp>
      <p:sp>
        <p:nvSpPr>
          <p:cNvPr id="14" name="Tijdelijke aanduiding voor tekst 12">
            <a:extLst>
              <a:ext uri="{FF2B5EF4-FFF2-40B4-BE49-F238E27FC236}">
                <a16:creationId xmlns:a16="http://schemas.microsoft.com/office/drawing/2014/main" id="{B5CD4A81-89E5-DE78-5C1D-48AD0E7C507D}"/>
              </a:ext>
            </a:extLst>
          </p:cNvPr>
          <p:cNvSpPr>
            <a:spLocks noGrp="1"/>
          </p:cNvSpPr>
          <p:nvPr>
            <p:ph type="body" sz="quarter" idx="11" hasCustomPrompt="1"/>
          </p:nvPr>
        </p:nvSpPr>
        <p:spPr>
          <a:xfrm>
            <a:off x="1523999" y="5700883"/>
            <a:ext cx="6022019" cy="522287"/>
          </a:xfrm>
          <a:prstGeom prst="rect">
            <a:avLst/>
          </a:prstGeom>
        </p:spPr>
        <p:txBody>
          <a:bodyPr>
            <a:normAutofit/>
          </a:bodyPr>
          <a:lstStyle>
            <a:lvl1pPr marL="0" indent="0">
              <a:buNone/>
              <a:defRPr sz="2000">
                <a:solidFill>
                  <a:schemeClr val="tx1">
                    <a:lumMod val="50000"/>
                    <a:lumOff val="50000"/>
                  </a:schemeClr>
                </a:solidFill>
              </a:defRPr>
            </a:lvl1pPr>
          </a:lstStyle>
          <a:p>
            <a:pPr lvl="0"/>
            <a:r>
              <a:rPr lang="nl-NL" dirty="0"/>
              <a:t>Spreker(s) (optioneel)</a:t>
            </a:r>
          </a:p>
        </p:txBody>
      </p:sp>
      <p:pic>
        <p:nvPicPr>
          <p:cNvPr id="16" name="Afbeelding 15" descr="Afbeelding met Lettertype, Graphics, logo, clipart&#10;&#10;Automatisch gegenereerde beschrijving">
            <a:extLst>
              <a:ext uri="{FF2B5EF4-FFF2-40B4-BE49-F238E27FC236}">
                <a16:creationId xmlns:a16="http://schemas.microsoft.com/office/drawing/2014/main" id="{92426C1F-565C-9F6F-D51E-64596D4972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8607" y="656448"/>
            <a:ext cx="2225513" cy="1438604"/>
          </a:xfrm>
          <a:prstGeom prst="rect">
            <a:avLst/>
          </a:prstGeom>
        </p:spPr>
      </p:pic>
      <p:pic>
        <p:nvPicPr>
          <p:cNvPr id="18" name="Afbeelding 17" descr="Afbeelding met tekst, Lettertype, schermopname, Graphics&#10;&#10;Automatisch gegenereerde beschrijving">
            <a:extLst>
              <a:ext uri="{FF2B5EF4-FFF2-40B4-BE49-F238E27FC236}">
                <a16:creationId xmlns:a16="http://schemas.microsoft.com/office/drawing/2014/main" id="{E267B259-2EA8-9482-6FCA-6B42D34C33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28393" y="5027737"/>
            <a:ext cx="2465019" cy="1232510"/>
          </a:xfrm>
          <a:prstGeom prst="rect">
            <a:avLst/>
          </a:prstGeom>
        </p:spPr>
      </p:pic>
    </p:spTree>
    <p:extLst>
      <p:ext uri="{BB962C8B-B14F-4D97-AF65-F5344CB8AC3E}">
        <p14:creationId xmlns:p14="http://schemas.microsoft.com/office/powerpoint/2010/main" val="2895595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0" name="Afbeelding 9" descr="Afbeelding met groen&#10;&#10;Automatisch gegenereerde beschrijving">
            <a:extLst>
              <a:ext uri="{FF2B5EF4-FFF2-40B4-BE49-F238E27FC236}">
                <a16:creationId xmlns:a16="http://schemas.microsoft.com/office/drawing/2014/main" id="{584BC5FD-67AF-A06E-9877-A6474656DA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hthoek: afgeronde hoeken 10">
            <a:extLst>
              <a:ext uri="{FF2B5EF4-FFF2-40B4-BE49-F238E27FC236}">
                <a16:creationId xmlns:a16="http://schemas.microsoft.com/office/drawing/2014/main" id="{B0F001DD-94B1-B324-B90C-03D0592D7BFD}"/>
              </a:ext>
            </a:extLst>
          </p:cNvPr>
          <p:cNvSpPr/>
          <p:nvPr userDrawn="1"/>
        </p:nvSpPr>
        <p:spPr>
          <a:xfrm>
            <a:off x="-937079" y="521564"/>
            <a:ext cx="12192000" cy="58148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8" name="Titel 7">
            <a:extLst>
              <a:ext uri="{FF2B5EF4-FFF2-40B4-BE49-F238E27FC236}">
                <a16:creationId xmlns:a16="http://schemas.microsoft.com/office/drawing/2014/main" id="{068CCDFB-AFD0-03BB-E404-6ADAEE0D72FC}"/>
              </a:ext>
            </a:extLst>
          </p:cNvPr>
          <p:cNvSpPr>
            <a:spLocks noGrp="1"/>
          </p:cNvSpPr>
          <p:nvPr>
            <p:ph type="title" hasCustomPrompt="1"/>
          </p:nvPr>
        </p:nvSpPr>
        <p:spPr>
          <a:xfrm>
            <a:off x="1524000" y="1963783"/>
            <a:ext cx="9144000" cy="2501120"/>
          </a:xfrm>
          <a:prstGeom prst="rect">
            <a:avLst/>
          </a:prstGeom>
        </p:spPr>
        <p:txBody>
          <a:bodyPr anchor="b"/>
          <a:lstStyle>
            <a:lvl1pPr>
              <a:defRPr sz="3600" b="1"/>
            </a:lvl1pPr>
          </a:lstStyle>
          <a:p>
            <a:r>
              <a:rPr lang="nl-NL" dirty="0"/>
              <a:t>“Quote”</a:t>
            </a:r>
            <a:endParaRPr lang="nl-BE" dirty="0"/>
          </a:p>
        </p:txBody>
      </p:sp>
      <p:sp>
        <p:nvSpPr>
          <p:cNvPr id="3" name="Ondertitel 2">
            <a:extLst>
              <a:ext uri="{FF2B5EF4-FFF2-40B4-BE49-F238E27FC236}">
                <a16:creationId xmlns:a16="http://schemas.microsoft.com/office/drawing/2014/main" id="{956170A0-6EC8-87A1-DECF-2F04897F1A5E}"/>
              </a:ext>
            </a:extLst>
          </p:cNvPr>
          <p:cNvSpPr>
            <a:spLocks noGrp="1"/>
          </p:cNvSpPr>
          <p:nvPr>
            <p:ph type="subTitle" idx="1" hasCustomPrompt="1"/>
          </p:nvPr>
        </p:nvSpPr>
        <p:spPr>
          <a:xfrm>
            <a:off x="1524000" y="4664556"/>
            <a:ext cx="9144000" cy="1019370"/>
          </a:xfrm>
          <a:prstGeom prst="rect">
            <a:avLst/>
          </a:prstGeom>
        </p:spPr>
        <p:txBody>
          <a:bodyPr/>
          <a:lstStyle>
            <a:lvl1pPr marL="0" indent="0" algn="l">
              <a:buNone/>
              <a:defRPr sz="2400">
                <a:solidFill>
                  <a:schemeClr val="bg1">
                    <a:lumMod val="50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Quote/citaat van</a:t>
            </a:r>
            <a:endParaRPr lang="nl-BE" dirty="0"/>
          </a:p>
        </p:txBody>
      </p:sp>
    </p:spTree>
    <p:extLst>
      <p:ext uri="{BB962C8B-B14F-4D97-AF65-F5344CB8AC3E}">
        <p14:creationId xmlns:p14="http://schemas.microsoft.com/office/powerpoint/2010/main" val="3475666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sluit Dia">
    <p:spTree>
      <p:nvGrpSpPr>
        <p:cNvPr id="1" name=""/>
        <p:cNvGrpSpPr/>
        <p:nvPr/>
      </p:nvGrpSpPr>
      <p:grpSpPr>
        <a:xfrm>
          <a:off x="0" y="0"/>
          <a:ext cx="0" cy="0"/>
          <a:chOff x="0" y="0"/>
          <a:chExt cx="0" cy="0"/>
        </a:xfrm>
      </p:grpSpPr>
      <p:pic>
        <p:nvPicPr>
          <p:cNvPr id="10" name="Afbeelding 9" descr="Afbeelding met groen&#10;&#10;Automatisch gegenereerde beschrijving">
            <a:extLst>
              <a:ext uri="{FF2B5EF4-FFF2-40B4-BE49-F238E27FC236}">
                <a16:creationId xmlns:a16="http://schemas.microsoft.com/office/drawing/2014/main" id="{584BC5FD-67AF-A06E-9877-A6474656DA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hthoek: afgeronde hoeken 10">
            <a:extLst>
              <a:ext uri="{FF2B5EF4-FFF2-40B4-BE49-F238E27FC236}">
                <a16:creationId xmlns:a16="http://schemas.microsoft.com/office/drawing/2014/main" id="{B0F001DD-94B1-B324-B90C-03D0592D7BFD}"/>
              </a:ext>
            </a:extLst>
          </p:cNvPr>
          <p:cNvSpPr/>
          <p:nvPr userDrawn="1"/>
        </p:nvSpPr>
        <p:spPr>
          <a:xfrm>
            <a:off x="-878890" y="514908"/>
            <a:ext cx="12192000" cy="58148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3" name="Tijdelijke aanduiding voor tekst 12">
            <a:extLst>
              <a:ext uri="{FF2B5EF4-FFF2-40B4-BE49-F238E27FC236}">
                <a16:creationId xmlns:a16="http://schemas.microsoft.com/office/drawing/2014/main" id="{B5A1E9A9-A5DE-3B6A-BF4B-C7026167000D}"/>
              </a:ext>
            </a:extLst>
          </p:cNvPr>
          <p:cNvSpPr>
            <a:spLocks noGrp="1"/>
          </p:cNvSpPr>
          <p:nvPr>
            <p:ph type="body" sz="quarter" idx="10" hasCustomPrompt="1"/>
          </p:nvPr>
        </p:nvSpPr>
        <p:spPr>
          <a:xfrm>
            <a:off x="1524000" y="5161639"/>
            <a:ext cx="6022019" cy="522287"/>
          </a:xfrm>
          <a:prstGeom prst="rect">
            <a:avLst/>
          </a:prstGeom>
        </p:spPr>
        <p:txBody>
          <a:bodyPr>
            <a:normAutofit/>
          </a:bodyPr>
          <a:lstStyle>
            <a:lvl1pPr marL="0" indent="0">
              <a:buNone/>
              <a:defRPr sz="2000">
                <a:solidFill>
                  <a:schemeClr val="tx1">
                    <a:lumMod val="50000"/>
                    <a:lumOff val="50000"/>
                  </a:schemeClr>
                </a:solidFill>
              </a:defRPr>
            </a:lvl1pPr>
          </a:lstStyle>
          <a:p>
            <a:pPr lvl="0"/>
            <a:r>
              <a:rPr lang="nl-NL" dirty="0"/>
              <a:t>Contact 1</a:t>
            </a:r>
          </a:p>
        </p:txBody>
      </p:sp>
      <p:sp>
        <p:nvSpPr>
          <p:cNvPr id="14" name="Tijdelijke aanduiding voor tekst 12">
            <a:extLst>
              <a:ext uri="{FF2B5EF4-FFF2-40B4-BE49-F238E27FC236}">
                <a16:creationId xmlns:a16="http://schemas.microsoft.com/office/drawing/2014/main" id="{B5CD4A81-89E5-DE78-5C1D-48AD0E7C507D}"/>
              </a:ext>
            </a:extLst>
          </p:cNvPr>
          <p:cNvSpPr>
            <a:spLocks noGrp="1"/>
          </p:cNvSpPr>
          <p:nvPr>
            <p:ph type="body" sz="quarter" idx="11" hasCustomPrompt="1"/>
          </p:nvPr>
        </p:nvSpPr>
        <p:spPr>
          <a:xfrm>
            <a:off x="1523999" y="5700883"/>
            <a:ext cx="6022019" cy="522287"/>
          </a:xfrm>
          <a:prstGeom prst="rect">
            <a:avLst/>
          </a:prstGeom>
        </p:spPr>
        <p:txBody>
          <a:bodyPr>
            <a:normAutofit/>
          </a:bodyPr>
          <a:lstStyle>
            <a:lvl1pPr marL="0" indent="0">
              <a:buNone/>
              <a:defRPr sz="2000">
                <a:solidFill>
                  <a:schemeClr val="tx1">
                    <a:lumMod val="50000"/>
                    <a:lumOff val="50000"/>
                  </a:schemeClr>
                </a:solidFill>
              </a:defRPr>
            </a:lvl1pPr>
          </a:lstStyle>
          <a:p>
            <a:pPr lvl="0"/>
            <a:r>
              <a:rPr lang="nl-NL" dirty="0"/>
              <a:t>Contact 2</a:t>
            </a:r>
          </a:p>
        </p:txBody>
      </p:sp>
      <p:pic>
        <p:nvPicPr>
          <p:cNvPr id="16" name="Afbeelding 15" descr="Afbeelding met Lettertype, Graphics, logo, clipart&#10;&#10;Automatisch gegenereerde beschrijving">
            <a:extLst>
              <a:ext uri="{FF2B5EF4-FFF2-40B4-BE49-F238E27FC236}">
                <a16:creationId xmlns:a16="http://schemas.microsoft.com/office/drawing/2014/main" id="{92426C1F-565C-9F6F-D51E-64596D4972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8607" y="656448"/>
            <a:ext cx="2225513" cy="1438604"/>
          </a:xfrm>
          <a:prstGeom prst="rect">
            <a:avLst/>
          </a:prstGeom>
        </p:spPr>
      </p:pic>
      <p:pic>
        <p:nvPicPr>
          <p:cNvPr id="18" name="Afbeelding 17" descr="Afbeelding met tekst, Lettertype, schermopname, Graphics&#10;&#10;Automatisch gegenereerde beschrijving">
            <a:extLst>
              <a:ext uri="{FF2B5EF4-FFF2-40B4-BE49-F238E27FC236}">
                <a16:creationId xmlns:a16="http://schemas.microsoft.com/office/drawing/2014/main" id="{E267B259-2EA8-9482-6FCA-6B42D34C33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28393" y="5027737"/>
            <a:ext cx="2465019" cy="1232510"/>
          </a:xfrm>
          <a:prstGeom prst="rect">
            <a:avLst/>
          </a:prstGeom>
        </p:spPr>
      </p:pic>
      <p:sp>
        <p:nvSpPr>
          <p:cNvPr id="2" name="Tekstvak 1">
            <a:extLst>
              <a:ext uri="{FF2B5EF4-FFF2-40B4-BE49-F238E27FC236}">
                <a16:creationId xmlns:a16="http://schemas.microsoft.com/office/drawing/2014/main" id="{CABA3DAA-E837-705D-77BA-333ACE59FCD6}"/>
              </a:ext>
            </a:extLst>
          </p:cNvPr>
          <p:cNvSpPr txBox="1"/>
          <p:nvPr userDrawn="1"/>
        </p:nvSpPr>
        <p:spPr>
          <a:xfrm>
            <a:off x="1523999" y="2560592"/>
            <a:ext cx="9144000" cy="646331"/>
          </a:xfrm>
          <a:prstGeom prst="rect">
            <a:avLst/>
          </a:prstGeom>
          <a:noFill/>
        </p:spPr>
        <p:txBody>
          <a:bodyPr wrap="square" rtlCol="0">
            <a:spAutoFit/>
          </a:bodyPr>
          <a:lstStyle/>
          <a:p>
            <a:r>
              <a:rPr lang="nl-BE" sz="3600" b="1" dirty="0">
                <a:latin typeface="+mj-lt"/>
              </a:rPr>
              <a:t>Bedankt!</a:t>
            </a:r>
          </a:p>
        </p:txBody>
      </p:sp>
      <p:sp>
        <p:nvSpPr>
          <p:cNvPr id="5" name="Tekstvak 4">
            <a:extLst>
              <a:ext uri="{FF2B5EF4-FFF2-40B4-BE49-F238E27FC236}">
                <a16:creationId xmlns:a16="http://schemas.microsoft.com/office/drawing/2014/main" id="{BEAE52B7-A94D-EE83-8282-2109B2320E01}"/>
              </a:ext>
            </a:extLst>
          </p:cNvPr>
          <p:cNvSpPr txBox="1"/>
          <p:nvPr userDrawn="1"/>
        </p:nvSpPr>
        <p:spPr>
          <a:xfrm>
            <a:off x="1523999" y="3605842"/>
            <a:ext cx="914400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latin typeface="+mj-lt"/>
              </a:rPr>
              <a:t>Heb je nog vragen?</a:t>
            </a:r>
            <a:endParaRPr lang="nl-BE" sz="2400" dirty="0">
              <a:latin typeface="+mj-lt"/>
            </a:endParaRPr>
          </a:p>
          <a:p>
            <a:endParaRPr lang="nl-BE" dirty="0"/>
          </a:p>
        </p:txBody>
      </p:sp>
    </p:spTree>
    <p:extLst>
      <p:ext uri="{BB962C8B-B14F-4D97-AF65-F5344CB8AC3E}">
        <p14:creationId xmlns:p14="http://schemas.microsoft.com/office/powerpoint/2010/main" val="4044121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694298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494939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762248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430644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5537778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546534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4271445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492227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dia">
    <p:spTree>
      <p:nvGrpSpPr>
        <p:cNvPr id="1" name=""/>
        <p:cNvGrpSpPr/>
        <p:nvPr/>
      </p:nvGrpSpPr>
      <p:grpSpPr>
        <a:xfrm>
          <a:off x="0" y="0"/>
          <a:ext cx="0" cy="0"/>
          <a:chOff x="0" y="0"/>
          <a:chExt cx="0" cy="0"/>
        </a:xfrm>
      </p:grpSpPr>
      <p:pic>
        <p:nvPicPr>
          <p:cNvPr id="10" name="Afbeelding 9" descr="Afbeelding met groen&#10;&#10;Automatisch gegenereerde beschrijving">
            <a:extLst>
              <a:ext uri="{FF2B5EF4-FFF2-40B4-BE49-F238E27FC236}">
                <a16:creationId xmlns:a16="http://schemas.microsoft.com/office/drawing/2014/main" id="{584BC5FD-67AF-A06E-9877-A6474656DA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hthoek: afgeronde hoeken 10">
            <a:extLst>
              <a:ext uri="{FF2B5EF4-FFF2-40B4-BE49-F238E27FC236}">
                <a16:creationId xmlns:a16="http://schemas.microsoft.com/office/drawing/2014/main" id="{B0F001DD-94B1-B324-B90C-03D0592D7BFD}"/>
              </a:ext>
            </a:extLst>
          </p:cNvPr>
          <p:cNvSpPr/>
          <p:nvPr userDrawn="1"/>
        </p:nvSpPr>
        <p:spPr>
          <a:xfrm>
            <a:off x="-668607" y="521564"/>
            <a:ext cx="12192000" cy="58148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16" name="Afbeelding 15" descr="Afbeelding met Lettertype, Graphics, logo, clipart&#10;&#10;Automatisch gegenereerde beschrijving">
            <a:extLst>
              <a:ext uri="{FF2B5EF4-FFF2-40B4-BE49-F238E27FC236}">
                <a16:creationId xmlns:a16="http://schemas.microsoft.com/office/drawing/2014/main" id="{92426C1F-565C-9F6F-D51E-64596D4972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8607" y="656448"/>
            <a:ext cx="2225513" cy="1438604"/>
          </a:xfrm>
          <a:prstGeom prst="rect">
            <a:avLst/>
          </a:prstGeom>
        </p:spPr>
      </p:pic>
      <p:sp>
        <p:nvSpPr>
          <p:cNvPr id="2" name="Rechthoek 1">
            <a:extLst>
              <a:ext uri="{FF2B5EF4-FFF2-40B4-BE49-F238E27FC236}">
                <a16:creationId xmlns:a16="http://schemas.microsoft.com/office/drawing/2014/main" id="{A30DAB31-D507-DBC8-02CA-F04EC4A08829}"/>
              </a:ext>
            </a:extLst>
          </p:cNvPr>
          <p:cNvSpPr/>
          <p:nvPr userDrawn="1"/>
        </p:nvSpPr>
        <p:spPr>
          <a:xfrm>
            <a:off x="1377654" y="2095052"/>
            <a:ext cx="2061783" cy="646331"/>
          </a:xfrm>
          <a:prstGeom prst="rect">
            <a:avLst/>
          </a:prstGeom>
          <a:noFill/>
        </p:spPr>
        <p:txBody>
          <a:bodyPr wrap="none" lIns="91440" tIns="45720" rIns="91440" bIns="45720">
            <a:spAutoFit/>
          </a:bodyPr>
          <a:lstStyle/>
          <a:p>
            <a:pPr algn="ctr"/>
            <a:r>
              <a:rPr lang="nl-NL" sz="3600" b="1" kern="1200" dirty="0">
                <a:solidFill>
                  <a:schemeClr val="tx1"/>
                </a:solidFill>
                <a:latin typeface="+mj-lt"/>
                <a:ea typeface="+mn-ea"/>
                <a:cs typeface="+mn-cs"/>
              </a:rPr>
              <a:t>Agenda</a:t>
            </a:r>
          </a:p>
        </p:txBody>
      </p:sp>
      <p:cxnSp>
        <p:nvCxnSpPr>
          <p:cNvPr id="8" name="Rechte verbindingslijn 7">
            <a:extLst>
              <a:ext uri="{FF2B5EF4-FFF2-40B4-BE49-F238E27FC236}">
                <a16:creationId xmlns:a16="http://schemas.microsoft.com/office/drawing/2014/main" id="{739E996A-61A1-5522-FF46-CABCBF6AE088}"/>
              </a:ext>
            </a:extLst>
          </p:cNvPr>
          <p:cNvCxnSpPr/>
          <p:nvPr userDrawn="1"/>
        </p:nvCxnSpPr>
        <p:spPr>
          <a:xfrm>
            <a:off x="6096000" y="3055817"/>
            <a:ext cx="0" cy="278476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ijdelijke aanduiding voor inhoud 2">
            <a:extLst>
              <a:ext uri="{FF2B5EF4-FFF2-40B4-BE49-F238E27FC236}">
                <a16:creationId xmlns:a16="http://schemas.microsoft.com/office/drawing/2014/main" id="{59776BDB-46A2-E413-4640-8C8A47FC960D}"/>
              </a:ext>
            </a:extLst>
          </p:cNvPr>
          <p:cNvSpPr>
            <a:spLocks noGrp="1"/>
          </p:cNvSpPr>
          <p:nvPr>
            <p:ph sz="half" idx="1"/>
          </p:nvPr>
        </p:nvSpPr>
        <p:spPr>
          <a:xfrm>
            <a:off x="1415134" y="3069792"/>
            <a:ext cx="4532457" cy="2778411"/>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4" name="Tijdelijke aanduiding voor inhoud 2">
            <a:extLst>
              <a:ext uri="{FF2B5EF4-FFF2-40B4-BE49-F238E27FC236}">
                <a16:creationId xmlns:a16="http://schemas.microsoft.com/office/drawing/2014/main" id="{AEF64133-BA18-3C8D-CE56-FBEE3C1C3BB9}"/>
              </a:ext>
            </a:extLst>
          </p:cNvPr>
          <p:cNvSpPr>
            <a:spLocks noGrp="1"/>
          </p:cNvSpPr>
          <p:nvPr>
            <p:ph sz="half" idx="16"/>
          </p:nvPr>
        </p:nvSpPr>
        <p:spPr>
          <a:xfrm>
            <a:off x="6244415" y="3055817"/>
            <a:ext cx="4532451" cy="2784763"/>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2480530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8154950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939162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659298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2782742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21879568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5042985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883123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26282445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29111375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2161956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hoofdstu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4EECD-0E8D-BB70-A32C-1E9522BDB6AA}"/>
              </a:ext>
            </a:extLst>
          </p:cNvPr>
          <p:cNvSpPr>
            <a:spLocks noGrp="1"/>
          </p:cNvSpPr>
          <p:nvPr>
            <p:ph type="title" hasCustomPrompt="1"/>
          </p:nvPr>
        </p:nvSpPr>
        <p:spPr>
          <a:xfrm>
            <a:off x="831850" y="2053938"/>
            <a:ext cx="9858939" cy="2293938"/>
          </a:xfrm>
          <a:prstGeom prst="rect">
            <a:avLst/>
          </a:prstGeom>
        </p:spPr>
        <p:txBody>
          <a:bodyPr anchor="b">
            <a:normAutofit/>
          </a:bodyPr>
          <a:lstStyle>
            <a:lvl1pPr>
              <a:defRPr sz="5400"/>
            </a:lvl1pPr>
          </a:lstStyle>
          <a:p>
            <a:r>
              <a:rPr lang="nl-NL" dirty="0"/>
              <a:t>Titel van sectie/hoofdstuk</a:t>
            </a:r>
            <a:endParaRPr lang="nl-BE" dirty="0"/>
          </a:p>
        </p:txBody>
      </p:sp>
      <p:sp>
        <p:nvSpPr>
          <p:cNvPr id="3" name="Tijdelijke aanduiding voor tekst 2">
            <a:extLst>
              <a:ext uri="{FF2B5EF4-FFF2-40B4-BE49-F238E27FC236}">
                <a16:creationId xmlns:a16="http://schemas.microsoft.com/office/drawing/2014/main" id="{F357D423-964C-B409-9F14-0C7AC1C10CC5}"/>
              </a:ext>
            </a:extLst>
          </p:cNvPr>
          <p:cNvSpPr>
            <a:spLocks noGrp="1"/>
          </p:cNvSpPr>
          <p:nvPr>
            <p:ph type="body" idx="1" hasCustomPrompt="1"/>
          </p:nvPr>
        </p:nvSpPr>
        <p:spPr>
          <a:xfrm>
            <a:off x="831850" y="4375447"/>
            <a:ext cx="9038543" cy="936538"/>
          </a:xfrm>
          <a:prstGeom prst="rect">
            <a:avLst/>
          </a:prstGeom>
        </p:spPr>
        <p:txBody>
          <a:bodyPr/>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Ondertitel/beschrijving</a:t>
            </a:r>
          </a:p>
        </p:txBody>
      </p:sp>
      <p:sp>
        <p:nvSpPr>
          <p:cNvPr id="7" name="Rechthoek: afgeronde hoeken 6">
            <a:extLst>
              <a:ext uri="{FF2B5EF4-FFF2-40B4-BE49-F238E27FC236}">
                <a16:creationId xmlns:a16="http://schemas.microsoft.com/office/drawing/2014/main" id="{B41A4974-D7C5-ABD4-676C-7E57AB3B8521}"/>
              </a:ext>
            </a:extLst>
          </p:cNvPr>
          <p:cNvSpPr/>
          <p:nvPr userDrawn="1"/>
        </p:nvSpPr>
        <p:spPr>
          <a:xfrm>
            <a:off x="-1554752" y="-1580867"/>
            <a:ext cx="12487614" cy="6920423"/>
          </a:xfrm>
          <a:prstGeom prst="roundRect">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36631664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400671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0776169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38829867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689885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17E946-B254-C5F9-FB80-3B09EC621323}"/>
              </a:ext>
            </a:extLst>
          </p:cNvPr>
          <p:cNvSpPr>
            <a:spLocks noGrp="1"/>
          </p:cNvSpPr>
          <p:nvPr>
            <p:ph type="title"/>
          </p:nvPr>
        </p:nvSpPr>
        <p:spPr>
          <a:xfrm>
            <a:off x="838198" y="1180406"/>
            <a:ext cx="10990811" cy="761957"/>
          </a:xfrm>
          <a:prstGeom prst="rect">
            <a:avLst/>
          </a:prstGeom>
        </p:spPr>
        <p:txBody>
          <a:bodyPr/>
          <a:lstStyle/>
          <a:p>
            <a:r>
              <a:rPr lang="nl-NL" dirty="0"/>
              <a:t>Klik om stijl te bewerken</a:t>
            </a:r>
            <a:endParaRPr lang="nl-BE" dirty="0"/>
          </a:p>
        </p:txBody>
      </p:sp>
      <p:sp>
        <p:nvSpPr>
          <p:cNvPr id="3" name="Tijdelijke aanduiding voor inhoud 2">
            <a:extLst>
              <a:ext uri="{FF2B5EF4-FFF2-40B4-BE49-F238E27FC236}">
                <a16:creationId xmlns:a16="http://schemas.microsoft.com/office/drawing/2014/main" id="{7527E8E0-6CEF-5B52-1468-2FF576E0DAC4}"/>
              </a:ext>
            </a:extLst>
          </p:cNvPr>
          <p:cNvSpPr>
            <a:spLocks noGrp="1"/>
          </p:cNvSpPr>
          <p:nvPr>
            <p:ph idx="1"/>
          </p:nvPr>
        </p:nvSpPr>
        <p:spPr>
          <a:xfrm>
            <a:off x="838199" y="2111434"/>
            <a:ext cx="10990811" cy="3566160"/>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4118093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5C70632-B0BD-D2AC-33EC-7798432C2AB8}"/>
              </a:ext>
            </a:extLst>
          </p:cNvPr>
          <p:cNvSpPr>
            <a:spLocks noGrp="1"/>
          </p:cNvSpPr>
          <p:nvPr>
            <p:ph sz="half" idx="1"/>
          </p:nvPr>
        </p:nvSpPr>
        <p:spPr>
          <a:xfrm>
            <a:off x="838200" y="2085607"/>
            <a:ext cx="5181600" cy="3570024"/>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9" name="Tijdelijke aanduiding voor afbeelding 8">
            <a:extLst>
              <a:ext uri="{FF2B5EF4-FFF2-40B4-BE49-F238E27FC236}">
                <a16:creationId xmlns:a16="http://schemas.microsoft.com/office/drawing/2014/main" id="{61634EE9-4267-9D22-D5E7-F354F7D5F5B4}"/>
              </a:ext>
            </a:extLst>
          </p:cNvPr>
          <p:cNvSpPr>
            <a:spLocks noGrp="1"/>
          </p:cNvSpPr>
          <p:nvPr>
            <p:ph type="pic" sz="quarter" idx="10"/>
          </p:nvPr>
        </p:nvSpPr>
        <p:spPr>
          <a:xfrm>
            <a:off x="6249988" y="2085606"/>
            <a:ext cx="5181600" cy="3570024"/>
          </a:xfrm>
          <a:prstGeom prst="rect">
            <a:avLst/>
          </a:prstGeom>
        </p:spPr>
        <p:txBody>
          <a:bodyPr/>
          <a:lstStyle/>
          <a:p>
            <a:endParaRPr lang="nl-BE" dirty="0"/>
          </a:p>
        </p:txBody>
      </p:sp>
      <p:sp>
        <p:nvSpPr>
          <p:cNvPr id="14" name="Titel 13">
            <a:extLst>
              <a:ext uri="{FF2B5EF4-FFF2-40B4-BE49-F238E27FC236}">
                <a16:creationId xmlns:a16="http://schemas.microsoft.com/office/drawing/2014/main" id="{2A5C2018-2E38-37EA-441A-D04722A5697C}"/>
              </a:ext>
            </a:extLst>
          </p:cNvPr>
          <p:cNvSpPr>
            <a:spLocks noGrp="1"/>
          </p:cNvSpPr>
          <p:nvPr>
            <p:ph type="title"/>
          </p:nvPr>
        </p:nvSpPr>
        <p:spPr>
          <a:xfrm>
            <a:off x="838200" y="1202370"/>
            <a:ext cx="10593388" cy="717951"/>
          </a:xfrm>
          <a:prstGeom prst="rect">
            <a:avLst/>
          </a:prstGeom>
        </p:spPr>
        <p:txBody>
          <a:bodyPr/>
          <a:lstStyle/>
          <a:p>
            <a:r>
              <a:rPr lang="nl-NL" dirty="0"/>
              <a:t>Klik om stijl te bewerken</a:t>
            </a:r>
            <a:endParaRPr lang="nl-BE" dirty="0"/>
          </a:p>
        </p:txBody>
      </p:sp>
    </p:spTree>
    <p:extLst>
      <p:ext uri="{BB962C8B-B14F-4D97-AF65-F5344CB8AC3E}">
        <p14:creationId xmlns:p14="http://schemas.microsoft.com/office/powerpoint/2010/main" val="1937823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Inhoud van twee">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5C70632-B0BD-D2AC-33EC-7798432C2AB8}"/>
              </a:ext>
            </a:extLst>
          </p:cNvPr>
          <p:cNvSpPr>
            <a:spLocks noGrp="1"/>
          </p:cNvSpPr>
          <p:nvPr>
            <p:ph sz="half" idx="1"/>
          </p:nvPr>
        </p:nvSpPr>
        <p:spPr>
          <a:xfrm>
            <a:off x="838200" y="2085607"/>
            <a:ext cx="5181600" cy="3570024"/>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4" name="Titel 13">
            <a:extLst>
              <a:ext uri="{FF2B5EF4-FFF2-40B4-BE49-F238E27FC236}">
                <a16:creationId xmlns:a16="http://schemas.microsoft.com/office/drawing/2014/main" id="{2A5C2018-2E38-37EA-441A-D04722A5697C}"/>
              </a:ext>
            </a:extLst>
          </p:cNvPr>
          <p:cNvSpPr>
            <a:spLocks noGrp="1"/>
          </p:cNvSpPr>
          <p:nvPr>
            <p:ph type="title"/>
          </p:nvPr>
        </p:nvSpPr>
        <p:spPr>
          <a:xfrm>
            <a:off x="838200" y="1202370"/>
            <a:ext cx="10593388" cy="717951"/>
          </a:xfrm>
          <a:prstGeom prst="rect">
            <a:avLst/>
          </a:prstGeom>
        </p:spPr>
        <p:txBody>
          <a:bodyPr/>
          <a:lstStyle/>
          <a:p>
            <a:r>
              <a:rPr lang="nl-NL" dirty="0"/>
              <a:t>Klik om stijl te bewerken</a:t>
            </a:r>
            <a:endParaRPr lang="nl-BE" dirty="0"/>
          </a:p>
        </p:txBody>
      </p:sp>
      <p:sp>
        <p:nvSpPr>
          <p:cNvPr id="2" name="Tijdelijke aanduiding voor inhoud 2">
            <a:extLst>
              <a:ext uri="{FF2B5EF4-FFF2-40B4-BE49-F238E27FC236}">
                <a16:creationId xmlns:a16="http://schemas.microsoft.com/office/drawing/2014/main" id="{061FFF52-BEDB-AD12-32FF-BBC694AA4131}"/>
              </a:ext>
            </a:extLst>
          </p:cNvPr>
          <p:cNvSpPr>
            <a:spLocks noGrp="1"/>
          </p:cNvSpPr>
          <p:nvPr>
            <p:ph sz="half" idx="10"/>
          </p:nvPr>
        </p:nvSpPr>
        <p:spPr>
          <a:xfrm>
            <a:off x="6249988" y="2085607"/>
            <a:ext cx="5181600" cy="3570024"/>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cxnSp>
        <p:nvCxnSpPr>
          <p:cNvPr id="5" name="Rechte verbindingslijn 4">
            <a:extLst>
              <a:ext uri="{FF2B5EF4-FFF2-40B4-BE49-F238E27FC236}">
                <a16:creationId xmlns:a16="http://schemas.microsoft.com/office/drawing/2014/main" id="{340FA91B-C2FB-D857-DBF0-DC6E9D199103}"/>
              </a:ext>
            </a:extLst>
          </p:cNvPr>
          <p:cNvCxnSpPr/>
          <p:nvPr userDrawn="1"/>
        </p:nvCxnSpPr>
        <p:spPr>
          <a:xfrm>
            <a:off x="6134894" y="2085607"/>
            <a:ext cx="0" cy="3570023"/>
          </a:xfrm>
          <a:prstGeom prst="line">
            <a:avLst/>
          </a:prstGeom>
          <a:ln w="28575"/>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03308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fiek met teks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5C70632-B0BD-D2AC-33EC-7798432C2AB8}"/>
              </a:ext>
            </a:extLst>
          </p:cNvPr>
          <p:cNvSpPr>
            <a:spLocks noGrp="1"/>
          </p:cNvSpPr>
          <p:nvPr>
            <p:ph sz="half" idx="1"/>
          </p:nvPr>
        </p:nvSpPr>
        <p:spPr>
          <a:xfrm>
            <a:off x="838200" y="2085607"/>
            <a:ext cx="5181600" cy="3570024"/>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4" name="Titel 13">
            <a:extLst>
              <a:ext uri="{FF2B5EF4-FFF2-40B4-BE49-F238E27FC236}">
                <a16:creationId xmlns:a16="http://schemas.microsoft.com/office/drawing/2014/main" id="{2A5C2018-2E38-37EA-441A-D04722A5697C}"/>
              </a:ext>
            </a:extLst>
          </p:cNvPr>
          <p:cNvSpPr>
            <a:spLocks noGrp="1"/>
          </p:cNvSpPr>
          <p:nvPr>
            <p:ph type="title"/>
          </p:nvPr>
        </p:nvSpPr>
        <p:spPr>
          <a:xfrm>
            <a:off x="838200" y="1202370"/>
            <a:ext cx="10593388" cy="717951"/>
          </a:xfrm>
          <a:prstGeom prst="rect">
            <a:avLst/>
          </a:prstGeom>
        </p:spPr>
        <p:txBody>
          <a:bodyPr/>
          <a:lstStyle/>
          <a:p>
            <a:r>
              <a:rPr lang="nl-NL" dirty="0"/>
              <a:t>Klik om stijl te bewerken</a:t>
            </a:r>
            <a:endParaRPr lang="nl-BE" dirty="0"/>
          </a:p>
        </p:txBody>
      </p:sp>
      <p:sp>
        <p:nvSpPr>
          <p:cNvPr id="4" name="Tijdelijke aanduiding voor grafiek 3">
            <a:extLst>
              <a:ext uri="{FF2B5EF4-FFF2-40B4-BE49-F238E27FC236}">
                <a16:creationId xmlns:a16="http://schemas.microsoft.com/office/drawing/2014/main" id="{81D87AC6-FB1D-749B-66FC-6EE2C9BA2F4E}"/>
              </a:ext>
            </a:extLst>
          </p:cNvPr>
          <p:cNvSpPr>
            <a:spLocks noGrp="1"/>
          </p:cNvSpPr>
          <p:nvPr>
            <p:ph type="chart" sz="quarter" idx="10"/>
          </p:nvPr>
        </p:nvSpPr>
        <p:spPr>
          <a:xfrm>
            <a:off x="6332538" y="2085975"/>
            <a:ext cx="5099050" cy="3570288"/>
          </a:xfrm>
          <a:prstGeom prst="rect">
            <a:avLst/>
          </a:prstGeom>
        </p:spPr>
        <p:txBody>
          <a:bodyPr/>
          <a:lstStyle/>
          <a:p>
            <a:endParaRPr lang="nl-BE"/>
          </a:p>
        </p:txBody>
      </p:sp>
    </p:spTree>
    <p:extLst>
      <p:ext uri="{BB962C8B-B14F-4D97-AF65-F5344CB8AC3E}">
        <p14:creationId xmlns:p14="http://schemas.microsoft.com/office/powerpoint/2010/main" val="2049483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ote afbeeldin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61634EE9-4267-9D22-D5E7-F354F7D5F5B4}"/>
              </a:ext>
            </a:extLst>
          </p:cNvPr>
          <p:cNvSpPr>
            <a:spLocks noGrp="1"/>
          </p:cNvSpPr>
          <p:nvPr>
            <p:ph type="pic" sz="quarter" idx="10"/>
          </p:nvPr>
        </p:nvSpPr>
        <p:spPr>
          <a:xfrm>
            <a:off x="1238596" y="1388226"/>
            <a:ext cx="9858895" cy="3466407"/>
          </a:xfrm>
          <a:prstGeom prst="rect">
            <a:avLst/>
          </a:prstGeom>
        </p:spPr>
        <p:txBody>
          <a:bodyPr/>
          <a:lstStyle/>
          <a:p>
            <a:endParaRPr lang="nl-BE" dirty="0"/>
          </a:p>
        </p:txBody>
      </p:sp>
      <p:sp>
        <p:nvSpPr>
          <p:cNvPr id="3" name="Tijdelijke aanduiding voor tekst 2">
            <a:extLst>
              <a:ext uri="{FF2B5EF4-FFF2-40B4-BE49-F238E27FC236}">
                <a16:creationId xmlns:a16="http://schemas.microsoft.com/office/drawing/2014/main" id="{94CF8EF6-302B-F9F2-58CD-2B19344F8B07}"/>
              </a:ext>
            </a:extLst>
          </p:cNvPr>
          <p:cNvSpPr>
            <a:spLocks noGrp="1"/>
          </p:cNvSpPr>
          <p:nvPr>
            <p:ph type="body" sz="quarter" idx="11" hasCustomPrompt="1"/>
          </p:nvPr>
        </p:nvSpPr>
        <p:spPr>
          <a:xfrm>
            <a:off x="1238595" y="5029200"/>
            <a:ext cx="9858895" cy="441325"/>
          </a:xfrm>
          <a:prstGeom prst="rect">
            <a:avLst/>
          </a:prstGeom>
        </p:spPr>
        <p:txBody>
          <a:bodyPr/>
          <a:lstStyle>
            <a:lvl2pPr marL="0" indent="0">
              <a:buNone/>
              <a:defRPr>
                <a:solidFill>
                  <a:schemeClr val="tx1">
                    <a:lumMod val="50000"/>
                    <a:lumOff val="50000"/>
                  </a:schemeClr>
                </a:solidFill>
              </a:defRPr>
            </a:lvl2pPr>
            <a:lvl3pPr marL="914400" indent="0" algn="l">
              <a:buFont typeface="Arial" panose="020B0604020202020204" pitchFamily="34" charset="0"/>
              <a:buNone/>
              <a:defRPr/>
            </a:lvl3pPr>
          </a:lstStyle>
          <a:p>
            <a:pPr lvl="1"/>
            <a:r>
              <a:rPr lang="nl-BE" dirty="0"/>
              <a:t>Onderschrift</a:t>
            </a:r>
          </a:p>
        </p:txBody>
      </p:sp>
    </p:spTree>
    <p:extLst>
      <p:ext uri="{BB962C8B-B14F-4D97-AF65-F5344CB8AC3E}">
        <p14:creationId xmlns:p14="http://schemas.microsoft.com/office/powerpoint/2010/main" val="3715136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ote Grafiek">
    <p:spTree>
      <p:nvGrpSpPr>
        <p:cNvPr id="1" name=""/>
        <p:cNvGrpSpPr/>
        <p:nvPr/>
      </p:nvGrpSpPr>
      <p:grpSpPr>
        <a:xfrm>
          <a:off x="0" y="0"/>
          <a:ext cx="0" cy="0"/>
          <a:chOff x="0" y="0"/>
          <a:chExt cx="0" cy="0"/>
        </a:xfrm>
      </p:grpSpPr>
      <p:sp>
        <p:nvSpPr>
          <p:cNvPr id="3" name="Tijdelijke aanduiding voor grafiek 2">
            <a:extLst>
              <a:ext uri="{FF2B5EF4-FFF2-40B4-BE49-F238E27FC236}">
                <a16:creationId xmlns:a16="http://schemas.microsoft.com/office/drawing/2014/main" id="{657591A8-BC44-D25C-01E7-EDF1D510BC4D}"/>
              </a:ext>
            </a:extLst>
          </p:cNvPr>
          <p:cNvSpPr>
            <a:spLocks noGrp="1"/>
          </p:cNvSpPr>
          <p:nvPr>
            <p:ph type="chart" sz="quarter" idx="10"/>
          </p:nvPr>
        </p:nvSpPr>
        <p:spPr>
          <a:xfrm>
            <a:off x="1354138" y="1336675"/>
            <a:ext cx="9126537" cy="3571875"/>
          </a:xfrm>
          <a:prstGeom prst="rect">
            <a:avLst/>
          </a:prstGeom>
        </p:spPr>
        <p:txBody>
          <a:bodyPr/>
          <a:lstStyle/>
          <a:p>
            <a:endParaRPr lang="nl-BE"/>
          </a:p>
        </p:txBody>
      </p:sp>
      <p:sp>
        <p:nvSpPr>
          <p:cNvPr id="4" name="Tijdelijke aanduiding voor tekst 2">
            <a:extLst>
              <a:ext uri="{FF2B5EF4-FFF2-40B4-BE49-F238E27FC236}">
                <a16:creationId xmlns:a16="http://schemas.microsoft.com/office/drawing/2014/main" id="{B5D86287-0DF2-6907-F4B6-12C3C481D7D0}"/>
              </a:ext>
            </a:extLst>
          </p:cNvPr>
          <p:cNvSpPr>
            <a:spLocks noGrp="1"/>
          </p:cNvSpPr>
          <p:nvPr>
            <p:ph type="body" sz="quarter" idx="11" hasCustomPrompt="1"/>
          </p:nvPr>
        </p:nvSpPr>
        <p:spPr>
          <a:xfrm>
            <a:off x="1354138" y="5029200"/>
            <a:ext cx="9126537" cy="441325"/>
          </a:xfrm>
          <a:prstGeom prst="rect">
            <a:avLst/>
          </a:prstGeom>
        </p:spPr>
        <p:txBody>
          <a:bodyPr/>
          <a:lstStyle>
            <a:lvl2pPr marL="0" indent="0">
              <a:buNone/>
              <a:defRPr>
                <a:solidFill>
                  <a:schemeClr val="tx1">
                    <a:lumMod val="50000"/>
                    <a:lumOff val="50000"/>
                  </a:schemeClr>
                </a:solidFill>
              </a:defRPr>
            </a:lvl2pPr>
            <a:lvl3pPr marL="914400" indent="0" algn="l">
              <a:buFont typeface="Arial" panose="020B0604020202020204" pitchFamily="34" charset="0"/>
              <a:buNone/>
              <a:defRPr/>
            </a:lvl3pPr>
          </a:lstStyle>
          <a:p>
            <a:pPr lvl="1"/>
            <a:r>
              <a:rPr lang="nl-BE" dirty="0"/>
              <a:t>Onderschrift</a:t>
            </a:r>
          </a:p>
        </p:txBody>
      </p:sp>
    </p:spTree>
    <p:extLst>
      <p:ext uri="{BB962C8B-B14F-4D97-AF65-F5344CB8AC3E}">
        <p14:creationId xmlns:p14="http://schemas.microsoft.com/office/powerpoint/2010/main" val="3035323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Afbeelding 6" descr="Afbeelding met Lettertype, Graphics, logo, clipart&#10;&#10;Automatisch gegenereerde beschrijving">
            <a:extLst>
              <a:ext uri="{FF2B5EF4-FFF2-40B4-BE49-F238E27FC236}">
                <a16:creationId xmlns:a16="http://schemas.microsoft.com/office/drawing/2014/main" id="{389FAEEE-3068-E19E-A30C-06C941D1A0B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554" y="205587"/>
            <a:ext cx="1404562" cy="907930"/>
          </a:xfrm>
          <a:prstGeom prst="rect">
            <a:avLst/>
          </a:prstGeom>
        </p:spPr>
      </p:pic>
      <p:sp>
        <p:nvSpPr>
          <p:cNvPr id="2" name="Tijdelijke aanduiding voor tekst 2">
            <a:extLst>
              <a:ext uri="{FF2B5EF4-FFF2-40B4-BE49-F238E27FC236}">
                <a16:creationId xmlns:a16="http://schemas.microsoft.com/office/drawing/2014/main" id="{20ECBE44-4A6F-56E5-7DCE-14AA80DC41F6}"/>
              </a:ext>
            </a:extLst>
          </p:cNvPr>
          <p:cNvSpPr>
            <a:spLocks noGrp="1"/>
          </p:cNvSpPr>
          <p:nvPr>
            <p:ph type="body" idx="1"/>
          </p:nvPr>
        </p:nvSpPr>
        <p:spPr>
          <a:xfrm>
            <a:off x="838200" y="2001472"/>
            <a:ext cx="10515600" cy="3850897"/>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pic>
        <p:nvPicPr>
          <p:cNvPr id="3" name="Afbeelding 2" descr="Afbeelding met tekst, Lettertype, schermopname, Graphics&#10;&#10;Automatisch gegenereerde beschrijving">
            <a:extLst>
              <a:ext uri="{FF2B5EF4-FFF2-40B4-BE49-F238E27FC236}">
                <a16:creationId xmlns:a16="http://schemas.microsoft.com/office/drawing/2014/main" id="{6FA5F7E4-D61E-6F87-A5B3-3782EE3B7B5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358429" y="5793949"/>
            <a:ext cx="1892749" cy="946375"/>
          </a:xfrm>
          <a:prstGeom prst="rect">
            <a:avLst/>
          </a:prstGeom>
        </p:spPr>
      </p:pic>
    </p:spTree>
    <p:extLst>
      <p:ext uri="{BB962C8B-B14F-4D97-AF65-F5344CB8AC3E}">
        <p14:creationId xmlns:p14="http://schemas.microsoft.com/office/powerpoint/2010/main" val="4193530876"/>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1" r:id="rId3"/>
    <p:sldLayoutId id="2147483650" r:id="rId4"/>
    <p:sldLayoutId id="2147483652" r:id="rId5"/>
    <p:sldLayoutId id="2147483659" r:id="rId6"/>
    <p:sldLayoutId id="2147483657" r:id="rId7"/>
    <p:sldLayoutId id="2147483654" r:id="rId8"/>
    <p:sldLayoutId id="2147483655" r:id="rId9"/>
    <p:sldLayoutId id="2147483653" r:id="rId10"/>
    <p:sldLayoutId id="2147483656" r:id="rId11"/>
  </p:sldLayoutIdLst>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9/28/2023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‹nr.›</a:t>
            </a:fld>
            <a:endParaRPr lang="en-US"/>
          </a:p>
        </p:txBody>
      </p:sp>
    </p:spTree>
    <p:extLst>
      <p:ext uri="{BB962C8B-B14F-4D97-AF65-F5344CB8AC3E}">
        <p14:creationId xmlns:p14="http://schemas.microsoft.com/office/powerpoint/2010/main" val="41314789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9/28/2023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‹nr.›</a:t>
            </a:fld>
            <a:endParaRPr lang="en-US" dirty="0"/>
          </a:p>
        </p:txBody>
      </p:sp>
    </p:spTree>
    <p:extLst>
      <p:ext uri="{BB962C8B-B14F-4D97-AF65-F5344CB8AC3E}">
        <p14:creationId xmlns:p14="http://schemas.microsoft.com/office/powerpoint/2010/main" val="5798798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mailto:Annick.Verstraete@hogent.be" TargetMode="External"/><Relationship Id="rId2" Type="http://schemas.openxmlformats.org/officeDocument/2006/relationships/image" Target="../media/image21.png"/><Relationship Id="rId1" Type="http://schemas.openxmlformats.org/officeDocument/2006/relationships/slideLayout" Target="../slideLayouts/slideLayout24.xml"/><Relationship Id="rId4" Type="http://schemas.openxmlformats.org/officeDocument/2006/relationships/hyperlink" Target="mailto:Didier.Reynaert@hogent.b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jpeg"/><Relationship Id="rId18" Type="http://schemas.openxmlformats.org/officeDocument/2006/relationships/image" Target="../media/image42.png"/><Relationship Id="rId3" Type="http://schemas.openxmlformats.org/officeDocument/2006/relationships/image" Target="../media/image27.jpeg"/><Relationship Id="rId7" Type="http://schemas.openxmlformats.org/officeDocument/2006/relationships/image" Target="../media/image31.png"/><Relationship Id="rId12" Type="http://schemas.openxmlformats.org/officeDocument/2006/relationships/image" Target="../media/image36.jpeg"/><Relationship Id="rId17" Type="http://schemas.openxmlformats.org/officeDocument/2006/relationships/image" Target="../media/image41.png"/><Relationship Id="rId2" Type="http://schemas.openxmlformats.org/officeDocument/2006/relationships/image" Target="../media/image26.jpeg"/><Relationship Id="rId16" Type="http://schemas.openxmlformats.org/officeDocument/2006/relationships/image" Target="../media/image40.jpeg"/><Relationship Id="rId1" Type="http://schemas.openxmlformats.org/officeDocument/2006/relationships/slideLayout" Target="../slideLayouts/slideLayout18.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jpeg"/><Relationship Id="rId15" Type="http://schemas.openxmlformats.org/officeDocument/2006/relationships/image" Target="../media/image39.jpeg"/><Relationship Id="rId10" Type="http://schemas.openxmlformats.org/officeDocument/2006/relationships/image" Target="../media/image34.jpeg"/><Relationship Id="rId19" Type="http://schemas.openxmlformats.org/officeDocument/2006/relationships/image" Target="../media/image43.png"/><Relationship Id="rId4" Type="http://schemas.openxmlformats.org/officeDocument/2006/relationships/image" Target="../media/image28.jpeg"/><Relationship Id="rId9" Type="http://schemas.openxmlformats.org/officeDocument/2006/relationships/image" Target="../media/image33.png"/><Relationship Id="rId14" Type="http://schemas.openxmlformats.org/officeDocument/2006/relationships/image" Target="../media/image38.jpeg"/></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hemeOverride" Target="../theme/themeOverride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F69D31-D3CE-37E1-0DB7-D2B6C4D51FBD}"/>
              </a:ext>
            </a:extLst>
          </p:cNvPr>
          <p:cNvSpPr>
            <a:spLocks noGrp="1"/>
          </p:cNvSpPr>
          <p:nvPr>
            <p:ph type="title"/>
          </p:nvPr>
        </p:nvSpPr>
        <p:spPr/>
        <p:txBody>
          <a:bodyPr/>
          <a:lstStyle/>
          <a:p>
            <a:r>
              <a:rPr lang="nl-BE" sz="6600" dirty="0"/>
              <a:t>Welkom!</a:t>
            </a:r>
          </a:p>
        </p:txBody>
      </p:sp>
      <p:sp>
        <p:nvSpPr>
          <p:cNvPr id="3" name="Ondertitel 2">
            <a:extLst>
              <a:ext uri="{FF2B5EF4-FFF2-40B4-BE49-F238E27FC236}">
                <a16:creationId xmlns:a16="http://schemas.microsoft.com/office/drawing/2014/main" id="{7D9548BE-1020-BB94-461B-9A15374A576D}"/>
              </a:ext>
            </a:extLst>
          </p:cNvPr>
          <p:cNvSpPr>
            <a:spLocks noGrp="1"/>
          </p:cNvSpPr>
          <p:nvPr>
            <p:ph type="subTitle" idx="1"/>
          </p:nvPr>
        </p:nvSpPr>
        <p:spPr/>
        <p:txBody>
          <a:bodyPr>
            <a:normAutofit/>
          </a:bodyPr>
          <a:lstStyle/>
          <a:p>
            <a:r>
              <a:rPr lang="nl-BE" b="1" i="0" dirty="0">
                <a:solidFill>
                  <a:srgbClr val="32312C"/>
                </a:solidFill>
                <a:effectLst/>
                <a:latin typeface="Poppins" panose="00000500000000000000" pitchFamily="2" charset="0"/>
              </a:rPr>
              <a:t>De comeback van voedselhulp als armoedebestrijdingsstrategie</a:t>
            </a:r>
            <a:endParaRPr lang="nl-BE" dirty="0"/>
          </a:p>
        </p:txBody>
      </p:sp>
      <p:sp>
        <p:nvSpPr>
          <p:cNvPr id="4" name="Tijdelijke aanduiding voor tekst 3">
            <a:extLst>
              <a:ext uri="{FF2B5EF4-FFF2-40B4-BE49-F238E27FC236}">
                <a16:creationId xmlns:a16="http://schemas.microsoft.com/office/drawing/2014/main" id="{006BDF88-58C7-D16C-A637-7DABBA19088E}"/>
              </a:ext>
            </a:extLst>
          </p:cNvPr>
          <p:cNvSpPr>
            <a:spLocks noGrp="1"/>
          </p:cNvSpPr>
          <p:nvPr>
            <p:ph type="body" sz="quarter" idx="10"/>
          </p:nvPr>
        </p:nvSpPr>
        <p:spPr>
          <a:xfrm>
            <a:off x="1523999" y="4921127"/>
            <a:ext cx="6022021" cy="762800"/>
          </a:xfrm>
        </p:spPr>
        <p:txBody>
          <a:bodyPr/>
          <a:lstStyle/>
          <a:p>
            <a:r>
              <a:rPr lang="nl-BE" dirty="0"/>
              <a:t>29 september 2023</a:t>
            </a:r>
          </a:p>
        </p:txBody>
      </p:sp>
      <p:sp>
        <p:nvSpPr>
          <p:cNvPr id="5" name="Tijdelijke aanduiding voor tekst 4">
            <a:extLst>
              <a:ext uri="{FF2B5EF4-FFF2-40B4-BE49-F238E27FC236}">
                <a16:creationId xmlns:a16="http://schemas.microsoft.com/office/drawing/2014/main" id="{F717E897-E71D-0182-7BF5-CCE2DF992A32}"/>
              </a:ext>
            </a:extLst>
          </p:cNvPr>
          <p:cNvSpPr>
            <a:spLocks noGrp="1"/>
          </p:cNvSpPr>
          <p:nvPr>
            <p:ph type="body" sz="quarter" idx="11"/>
          </p:nvPr>
        </p:nvSpPr>
        <p:spPr/>
        <p:txBody>
          <a:bodyPr/>
          <a:lstStyle/>
          <a:p>
            <a:r>
              <a:rPr lang="nl-BE" dirty="0"/>
              <a:t>Met steun van: </a:t>
            </a:r>
          </a:p>
        </p:txBody>
      </p:sp>
      <p:pic>
        <p:nvPicPr>
          <p:cNvPr id="10" name="Afbeelding 9">
            <a:extLst>
              <a:ext uri="{FF2B5EF4-FFF2-40B4-BE49-F238E27FC236}">
                <a16:creationId xmlns:a16="http://schemas.microsoft.com/office/drawing/2014/main" id="{0CD6C52C-E671-755A-76E1-FAC875511148}"/>
              </a:ext>
            </a:extLst>
          </p:cNvPr>
          <p:cNvPicPr>
            <a:picLocks noChangeAspect="1"/>
          </p:cNvPicPr>
          <p:nvPr/>
        </p:nvPicPr>
        <p:blipFill>
          <a:blip r:embed="rId2"/>
          <a:stretch>
            <a:fillRect/>
          </a:stretch>
        </p:blipFill>
        <p:spPr>
          <a:xfrm>
            <a:off x="2861653" y="839579"/>
            <a:ext cx="4965405" cy="1469076"/>
          </a:xfrm>
          <a:prstGeom prst="rect">
            <a:avLst/>
          </a:prstGeom>
        </p:spPr>
      </p:pic>
      <p:pic>
        <p:nvPicPr>
          <p:cNvPr id="12" name="Afbeelding 11">
            <a:extLst>
              <a:ext uri="{FF2B5EF4-FFF2-40B4-BE49-F238E27FC236}">
                <a16:creationId xmlns:a16="http://schemas.microsoft.com/office/drawing/2014/main" id="{8DBB73BA-96B5-EDF0-D3A2-A4E11D236E5D}"/>
              </a:ext>
            </a:extLst>
          </p:cNvPr>
          <p:cNvPicPr>
            <a:picLocks noChangeAspect="1"/>
          </p:cNvPicPr>
          <p:nvPr/>
        </p:nvPicPr>
        <p:blipFill>
          <a:blip r:embed="rId3"/>
          <a:stretch>
            <a:fillRect/>
          </a:stretch>
        </p:blipFill>
        <p:spPr>
          <a:xfrm>
            <a:off x="3524976" y="5465448"/>
            <a:ext cx="1819380" cy="717644"/>
          </a:xfrm>
          <a:prstGeom prst="rect">
            <a:avLst/>
          </a:prstGeom>
        </p:spPr>
      </p:pic>
      <p:pic>
        <p:nvPicPr>
          <p:cNvPr id="14" name="Afbeelding 13">
            <a:extLst>
              <a:ext uri="{FF2B5EF4-FFF2-40B4-BE49-F238E27FC236}">
                <a16:creationId xmlns:a16="http://schemas.microsoft.com/office/drawing/2014/main" id="{1B167377-7B63-DCAC-EEAF-30336E1C5A76}"/>
              </a:ext>
            </a:extLst>
          </p:cNvPr>
          <p:cNvPicPr>
            <a:picLocks noChangeAspect="1"/>
          </p:cNvPicPr>
          <p:nvPr/>
        </p:nvPicPr>
        <p:blipFill rotWithShape="1">
          <a:blip r:embed="rId4"/>
          <a:srcRect t="24595" r="13195" b="37421"/>
          <a:stretch/>
        </p:blipFill>
        <p:spPr>
          <a:xfrm>
            <a:off x="8078678" y="2024638"/>
            <a:ext cx="2728274" cy="26655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90766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59370" y="365125"/>
            <a:ext cx="10394430" cy="1210457"/>
          </a:xfrm>
        </p:spPr>
        <p:txBody>
          <a:bodyPr>
            <a:normAutofit/>
          </a:bodyPr>
          <a:lstStyle/>
          <a:p>
            <a:r>
              <a:rPr lang="nl-BE" sz="3200" dirty="0">
                <a:latin typeface="Montserrat ExtraBold" panose="00000900000000000000" pitchFamily="2" charset="0"/>
              </a:rPr>
              <a:t>1A. Voedsel voorzien: Voedselzekerheid</a:t>
            </a:r>
          </a:p>
        </p:txBody>
      </p:sp>
      <p:sp>
        <p:nvSpPr>
          <p:cNvPr id="10" name="Tijdelijke aanduiding voor inhoud 2">
            <a:extLst>
              <a:ext uri="{FF2B5EF4-FFF2-40B4-BE49-F238E27FC236}">
                <a16:creationId xmlns:a16="http://schemas.microsoft.com/office/drawing/2014/main" id="{07552E7D-84FD-EC3D-A76C-BEA341A4B4DB}"/>
              </a:ext>
            </a:extLst>
          </p:cNvPr>
          <p:cNvSpPr>
            <a:spLocks noGrp="1"/>
          </p:cNvSpPr>
          <p:nvPr>
            <p:ph idx="1"/>
          </p:nvPr>
        </p:nvSpPr>
        <p:spPr>
          <a:xfrm>
            <a:off x="893721" y="3010963"/>
            <a:ext cx="8882575" cy="3151009"/>
          </a:xfrm>
        </p:spPr>
        <p:txBody>
          <a:bodyPr>
            <a:normAutofit/>
          </a:bodyPr>
          <a:lstStyle/>
          <a:p>
            <a:pPr>
              <a:lnSpc>
                <a:spcPct val="100000"/>
              </a:lnSpc>
            </a:pPr>
            <a:r>
              <a:rPr lang="nl-BE" sz="2000" dirty="0">
                <a:latin typeface="Montserrat" panose="00000500000000000000" pitchFamily="2" charset="0"/>
              </a:rPr>
              <a:t>Toegang tot het aanbod: criteria? </a:t>
            </a:r>
          </a:p>
          <a:p>
            <a:pPr lvl="1">
              <a:lnSpc>
                <a:spcPct val="100000"/>
              </a:lnSpc>
            </a:pPr>
            <a:r>
              <a:rPr lang="nl-BE" sz="1600" dirty="0">
                <a:latin typeface="Montserrat" panose="00000500000000000000" pitchFamily="2" charset="0"/>
              </a:rPr>
              <a:t>Territorialiteit</a:t>
            </a:r>
          </a:p>
          <a:p>
            <a:pPr lvl="1">
              <a:lnSpc>
                <a:spcPct val="100000"/>
              </a:lnSpc>
            </a:pPr>
            <a:r>
              <a:rPr lang="nl-BE" sz="1600" dirty="0">
                <a:latin typeface="Montserrat" panose="00000500000000000000" pitchFamily="2" charset="0"/>
              </a:rPr>
              <a:t>Doorverwijs</a:t>
            </a:r>
          </a:p>
          <a:p>
            <a:pPr lvl="1">
              <a:lnSpc>
                <a:spcPct val="100000"/>
              </a:lnSpc>
            </a:pPr>
            <a:r>
              <a:rPr lang="nl-BE" sz="1600" dirty="0">
                <a:latin typeface="Montserrat" panose="00000500000000000000" pitchFamily="2" charset="0"/>
              </a:rPr>
              <a:t>Registratie</a:t>
            </a:r>
          </a:p>
          <a:p>
            <a:pPr lvl="1">
              <a:lnSpc>
                <a:spcPct val="100000"/>
              </a:lnSpc>
            </a:pPr>
            <a:r>
              <a:rPr lang="nl-BE" sz="1600" dirty="0">
                <a:latin typeface="Montserrat" panose="00000500000000000000" pitchFamily="2" charset="0"/>
              </a:rPr>
              <a:t>Betaalbaarheid</a:t>
            </a:r>
          </a:p>
          <a:p>
            <a:pPr lvl="1">
              <a:lnSpc>
                <a:spcPct val="100000"/>
              </a:lnSpc>
            </a:pPr>
            <a:r>
              <a:rPr lang="nl-BE" sz="1600" dirty="0">
                <a:latin typeface="Montserrat" panose="00000500000000000000" pitchFamily="2" charset="0"/>
              </a:rPr>
              <a:t>Openingsuren</a:t>
            </a:r>
          </a:p>
          <a:p>
            <a:pPr>
              <a:lnSpc>
                <a:spcPct val="100000"/>
              </a:lnSpc>
            </a:pPr>
            <a:r>
              <a:rPr lang="nl-BE" sz="2000" dirty="0">
                <a:latin typeface="Montserrat" panose="00000500000000000000" pitchFamily="2" charset="0"/>
              </a:rPr>
              <a:t>Informele criteria en hun implicaties:</a:t>
            </a:r>
          </a:p>
          <a:p>
            <a:pPr lvl="1">
              <a:lnSpc>
                <a:spcPct val="100000"/>
              </a:lnSpc>
            </a:pPr>
            <a:r>
              <a:rPr lang="nl-BE" sz="1600" dirty="0">
                <a:latin typeface="Montserrat" panose="00000500000000000000" pitchFamily="2" charset="0"/>
              </a:rPr>
              <a:t>Verplichte opvolging</a:t>
            </a:r>
          </a:p>
          <a:p>
            <a:pPr lvl="1">
              <a:lnSpc>
                <a:spcPct val="100000"/>
              </a:lnSpc>
            </a:pPr>
            <a:r>
              <a:rPr lang="nl-BE" sz="1600" dirty="0">
                <a:latin typeface="Montserrat" panose="00000500000000000000" pitchFamily="2" charset="0"/>
              </a:rPr>
              <a:t>Gedragsvoorschriften (Nederlands, werkbereid, dankbaar, ecologisch, …)? </a:t>
            </a:r>
          </a:p>
        </p:txBody>
      </p:sp>
      <p:cxnSp>
        <p:nvCxnSpPr>
          <p:cNvPr id="7" name="Rechte verbindingslijn 6"/>
          <p:cNvCxnSpPr/>
          <p:nvPr/>
        </p:nvCxnSpPr>
        <p:spPr>
          <a:xfrm>
            <a:off x="838200" y="1364566"/>
            <a:ext cx="7236655" cy="28136"/>
          </a:xfrm>
          <a:prstGeom prst="line">
            <a:avLst/>
          </a:prstGeom>
        </p:spPr>
        <p:style>
          <a:lnRef idx="1">
            <a:schemeClr val="accent1"/>
          </a:lnRef>
          <a:fillRef idx="0">
            <a:schemeClr val="accent1"/>
          </a:fillRef>
          <a:effectRef idx="0">
            <a:schemeClr val="accent1"/>
          </a:effectRef>
          <a:fontRef idx="minor">
            <a:schemeClr val="tx1"/>
          </a:fontRef>
        </p:style>
      </p:cxnSp>
      <p:sp>
        <p:nvSpPr>
          <p:cNvPr id="5" name="Tekstvak 4">
            <a:extLst>
              <a:ext uri="{FF2B5EF4-FFF2-40B4-BE49-F238E27FC236}">
                <a16:creationId xmlns:a16="http://schemas.microsoft.com/office/drawing/2014/main" id="{366B5D5D-D2A1-1D55-3A2E-B43F753745C7}"/>
              </a:ext>
            </a:extLst>
          </p:cNvPr>
          <p:cNvSpPr txBox="1"/>
          <p:nvPr/>
        </p:nvSpPr>
        <p:spPr>
          <a:xfrm>
            <a:off x="838200" y="1685604"/>
            <a:ext cx="10729047" cy="1015663"/>
          </a:xfrm>
          <a:prstGeom prst="rect">
            <a:avLst/>
          </a:prstGeom>
          <a:solidFill>
            <a:srgbClr val="FFC000"/>
          </a:solidFill>
          <a:ln>
            <a:solidFill>
              <a:schemeClr val="tx1"/>
            </a:solidFill>
          </a:ln>
          <a:effectLst>
            <a:innerShdw blurRad="63500" dist="50800" dir="13500000">
              <a:prstClr val="black">
                <a:alpha val="50000"/>
              </a:prstClr>
            </a:inn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prstClr val="black"/>
                </a:solidFill>
                <a:effectLst/>
                <a:uLnTx/>
                <a:uFillTx/>
                <a:latin typeface="Montserrat ExtraBold" panose="00000900000000000000" pitchFamily="2" charset="0"/>
                <a:ea typeface="+mn-ea"/>
                <a:cs typeface="+mn-cs"/>
              </a:rPr>
              <a:t>Een situatie waarbij mensen op elk ogenblik fysiek en economisch toegang hebben tot voldoende, veilige en voedzame levensmiddelen om aan hun eetbehoeften en –voorkeuren voor een actief en gezond leven te voldoen. </a:t>
            </a:r>
          </a:p>
        </p:txBody>
      </p:sp>
      <p:pic>
        <p:nvPicPr>
          <p:cNvPr id="6" name="Afbeelding 5" descr="Afbeelding met tekst, binnen, bloem, kleurrijk&#10;&#10;Automatisch gegenereerde beschrijving">
            <a:extLst>
              <a:ext uri="{FF2B5EF4-FFF2-40B4-BE49-F238E27FC236}">
                <a16:creationId xmlns:a16="http://schemas.microsoft.com/office/drawing/2014/main" id="{6113C4B5-B03B-7B28-2536-CCD474189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9701" y="2934381"/>
            <a:ext cx="2382203" cy="3681586"/>
          </a:xfrm>
          <a:prstGeom prst="rect">
            <a:avLst/>
          </a:prstGeom>
        </p:spPr>
      </p:pic>
    </p:spTree>
    <p:extLst>
      <p:ext uri="{BB962C8B-B14F-4D97-AF65-F5344CB8AC3E}">
        <p14:creationId xmlns:p14="http://schemas.microsoft.com/office/powerpoint/2010/main" val="830641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59370" y="365125"/>
            <a:ext cx="10394430" cy="1210457"/>
          </a:xfrm>
        </p:spPr>
        <p:txBody>
          <a:bodyPr>
            <a:normAutofit/>
          </a:bodyPr>
          <a:lstStyle/>
          <a:p>
            <a:r>
              <a:rPr lang="nl-BE" sz="3200" dirty="0">
                <a:latin typeface="Montserrat ExtraBold" panose="00000900000000000000" pitchFamily="2" charset="0"/>
              </a:rPr>
              <a:t>1B. Voedsel voorzien: Voedselgezelligheid</a:t>
            </a:r>
          </a:p>
        </p:txBody>
      </p:sp>
      <p:sp>
        <p:nvSpPr>
          <p:cNvPr id="10" name="Tijdelijke aanduiding voor inhoud 2">
            <a:extLst>
              <a:ext uri="{FF2B5EF4-FFF2-40B4-BE49-F238E27FC236}">
                <a16:creationId xmlns:a16="http://schemas.microsoft.com/office/drawing/2014/main" id="{07552E7D-84FD-EC3D-A76C-BEA341A4B4DB}"/>
              </a:ext>
            </a:extLst>
          </p:cNvPr>
          <p:cNvSpPr>
            <a:spLocks noGrp="1"/>
          </p:cNvSpPr>
          <p:nvPr>
            <p:ph idx="1"/>
          </p:nvPr>
        </p:nvSpPr>
        <p:spPr>
          <a:xfrm>
            <a:off x="838201" y="2786039"/>
            <a:ext cx="6308188" cy="3871853"/>
          </a:xfrm>
        </p:spPr>
        <p:txBody>
          <a:bodyPr>
            <a:normAutofit fontScale="92500" lnSpcReduction="10000"/>
          </a:bodyPr>
          <a:lstStyle/>
          <a:p>
            <a:pPr>
              <a:lnSpc>
                <a:spcPct val="100000"/>
              </a:lnSpc>
            </a:pPr>
            <a:r>
              <a:rPr lang="nl-BE" sz="2400" dirty="0">
                <a:latin typeface="Montserrat" panose="00000500000000000000" pitchFamily="2" charset="0"/>
              </a:rPr>
              <a:t>= subjectief </a:t>
            </a:r>
            <a:r>
              <a:rPr lang="nl-BE" sz="2400" dirty="0">
                <a:latin typeface="Montserrat" panose="00000500000000000000" pitchFamily="2" charset="0"/>
                <a:sym typeface="Wingdings" panose="05000000000000000000" pitchFamily="2" charset="2"/>
              </a:rPr>
              <a:t> hoe op maat werken? </a:t>
            </a:r>
          </a:p>
          <a:p>
            <a:pPr>
              <a:lnSpc>
                <a:spcPct val="100000"/>
              </a:lnSpc>
            </a:pPr>
            <a:r>
              <a:rPr lang="nl-BE" sz="2400" dirty="0">
                <a:latin typeface="Montserrat" panose="00000500000000000000" pitchFamily="2" charset="0"/>
                <a:sym typeface="Wingdings" panose="05000000000000000000" pitchFamily="2" charset="2"/>
              </a:rPr>
              <a:t>Sterk afhankelijk van het aanbod  </a:t>
            </a:r>
            <a:r>
              <a:rPr lang="nl-BE" sz="2400" dirty="0">
                <a:latin typeface="Montserrat" panose="00000500000000000000" pitchFamily="2" charset="0"/>
              </a:rPr>
              <a:t>Inzetten op diversiteit van het aanbod (afhankelijk van overschotten)</a:t>
            </a:r>
          </a:p>
          <a:p>
            <a:pPr>
              <a:lnSpc>
                <a:spcPct val="100000"/>
              </a:lnSpc>
            </a:pPr>
            <a:r>
              <a:rPr lang="nl-BE" sz="2400" dirty="0">
                <a:latin typeface="Montserrat" panose="00000500000000000000" pitchFamily="2" charset="0"/>
              </a:rPr>
              <a:t>Keuzevrijheid </a:t>
            </a:r>
            <a:r>
              <a:rPr lang="nl-BE" sz="2400" dirty="0">
                <a:latin typeface="Montserrat" panose="00000500000000000000" pitchFamily="2" charset="0"/>
                <a:sym typeface="Wingdings" panose="05000000000000000000" pitchFamily="2" charset="2"/>
              </a:rPr>
              <a:t> winkelconcept</a:t>
            </a:r>
            <a:endParaRPr lang="nl-BE" sz="2400" dirty="0">
              <a:latin typeface="Montserrat" panose="00000500000000000000" pitchFamily="2" charset="0"/>
            </a:endParaRPr>
          </a:p>
          <a:p>
            <a:pPr>
              <a:lnSpc>
                <a:spcPct val="100000"/>
              </a:lnSpc>
            </a:pPr>
            <a:r>
              <a:rPr lang="nl-BE" sz="2400" dirty="0">
                <a:latin typeface="Montserrat" panose="00000500000000000000" pitchFamily="2" charset="0"/>
              </a:rPr>
              <a:t>Religieuze voorschriften en culturele voorkeuren</a:t>
            </a:r>
          </a:p>
          <a:p>
            <a:pPr>
              <a:lnSpc>
                <a:spcPct val="100000"/>
              </a:lnSpc>
            </a:pPr>
            <a:r>
              <a:rPr lang="nl-BE" sz="2400" dirty="0">
                <a:latin typeface="Montserrat" panose="00000500000000000000" pitchFamily="2" charset="0"/>
              </a:rPr>
              <a:t>Citroen bij de vis? Koffie in de suiker? Plastic mes bij kotelet? </a:t>
            </a:r>
          </a:p>
          <a:p>
            <a:pPr>
              <a:lnSpc>
                <a:spcPct val="100000"/>
              </a:lnSpc>
            </a:pPr>
            <a:r>
              <a:rPr lang="nl-BE" sz="2400" dirty="0">
                <a:latin typeface="Montserrat" panose="00000500000000000000" pitchFamily="2" charset="0"/>
              </a:rPr>
              <a:t>Aandacht voor gezondheid?</a:t>
            </a:r>
            <a:endParaRPr lang="nl-BE" dirty="0"/>
          </a:p>
        </p:txBody>
      </p:sp>
      <p:cxnSp>
        <p:nvCxnSpPr>
          <p:cNvPr id="7" name="Rechte verbindingslijn 6"/>
          <p:cNvCxnSpPr/>
          <p:nvPr/>
        </p:nvCxnSpPr>
        <p:spPr>
          <a:xfrm>
            <a:off x="838200" y="1364566"/>
            <a:ext cx="7236655" cy="28136"/>
          </a:xfrm>
          <a:prstGeom prst="line">
            <a:avLst/>
          </a:prstGeom>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E0BEBC51-B3B9-21B0-E39B-12D71F6F6550}"/>
              </a:ext>
            </a:extLst>
          </p:cNvPr>
          <p:cNvSpPr txBox="1"/>
          <p:nvPr/>
        </p:nvSpPr>
        <p:spPr>
          <a:xfrm>
            <a:off x="838200" y="1575582"/>
            <a:ext cx="10729047" cy="1015663"/>
          </a:xfrm>
          <a:prstGeom prst="rect">
            <a:avLst/>
          </a:prstGeom>
          <a:solidFill>
            <a:srgbClr val="FFC000"/>
          </a:solidFill>
          <a:ln>
            <a:solidFill>
              <a:schemeClr val="tx1"/>
            </a:solidFill>
          </a:ln>
          <a:effectLst>
            <a:innerShdw blurRad="63500" dist="50800" dir="13500000">
              <a:prstClr val="black">
                <a:alpha val="50000"/>
              </a:prstClr>
            </a:inn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prstClr val="black"/>
                </a:solidFill>
                <a:effectLst/>
                <a:uLnTx/>
                <a:uFillTx/>
                <a:latin typeface="Montserrat ExtraBold" panose="00000900000000000000" pitchFamily="2" charset="0"/>
                <a:ea typeface="+mn-ea"/>
                <a:cs typeface="+mn-cs"/>
              </a:rPr>
              <a:t>Gaat voorbij de functionaliteit van voedsel, maar brengt eetgewoontes en –voorkeuren, aandacht voor schoonheid, smaak, kwaliteit, keuzemogelijkheid, … mee in rekening.</a:t>
            </a:r>
          </a:p>
        </p:txBody>
      </p:sp>
      <p:sp>
        <p:nvSpPr>
          <p:cNvPr id="4" name="Tekstballon: rechthoek met afgeronde hoeken 3">
            <a:extLst>
              <a:ext uri="{FF2B5EF4-FFF2-40B4-BE49-F238E27FC236}">
                <a16:creationId xmlns:a16="http://schemas.microsoft.com/office/drawing/2014/main" id="{C3124EC5-F0E8-9EB6-C600-A406D73CB32B}"/>
              </a:ext>
            </a:extLst>
          </p:cNvPr>
          <p:cNvSpPr/>
          <p:nvPr/>
        </p:nvSpPr>
        <p:spPr>
          <a:xfrm>
            <a:off x="7680552" y="3134616"/>
            <a:ext cx="4412974" cy="3523276"/>
          </a:xfrm>
          <a:prstGeom prst="wedgeRoundRectCallout">
            <a:avLst>
              <a:gd name="adj1" fmla="val -101443"/>
              <a:gd name="adj2" fmla="val 4715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1" u="none" strike="noStrike" kern="1200" cap="none" spc="0" normalizeH="0" baseline="0" noProof="0" dirty="0">
                <a:ln>
                  <a:noFill/>
                </a:ln>
                <a:solidFill>
                  <a:prstClr val="white"/>
                </a:solidFill>
                <a:effectLst/>
                <a:uLnTx/>
                <a:uFillTx/>
                <a:latin typeface="Montserrat ExtraBold" panose="00000900000000000000" pitchFamily="2" charset="0"/>
                <a:ea typeface="+mn-ea"/>
                <a:cs typeface="+mn-cs"/>
              </a:rPr>
              <a:t>“Ik denk dat het helemaal samenhangt met de  woonsituatie. Ik zou hen kunnen aanraden van eet dit of dat, pak die prei mee, maar wij moeten dat niet aanbieden als mensen het niet kunnen klaarmaken. Daklozen, bijvoorbeeld, hebben helemaal geen mogelijkheid om iets op te warmen. Dan sta je nergens met je schone voorbeelden.”</a:t>
            </a:r>
            <a:endParaRPr kumimoji="0" lang="nl-BE" sz="1800" b="0" i="0" u="none" strike="noStrike" kern="1200" cap="none" spc="0" normalizeH="0" baseline="0" noProof="0" dirty="0">
              <a:ln>
                <a:noFill/>
              </a:ln>
              <a:solidFill>
                <a:prstClr val="white"/>
              </a:solidFill>
              <a:effectLst/>
              <a:uLnTx/>
              <a:uFillTx/>
              <a:latin typeface="Montserrat ExtraBold" panose="00000900000000000000" pitchFamily="2" charset="0"/>
              <a:ea typeface="+mn-ea"/>
              <a:cs typeface="+mn-cs"/>
            </a:endParaRPr>
          </a:p>
        </p:txBody>
      </p:sp>
    </p:spTree>
    <p:extLst>
      <p:ext uri="{BB962C8B-B14F-4D97-AF65-F5344CB8AC3E}">
        <p14:creationId xmlns:p14="http://schemas.microsoft.com/office/powerpoint/2010/main" val="1678153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854D16F-6E00-455D-B00E-D961E6B68AAA}"/>
              </a:ext>
            </a:extLst>
          </p:cNvPr>
          <p:cNvSpPr>
            <a:spLocks noGrp="1"/>
          </p:cNvSpPr>
          <p:nvPr>
            <p:ph type="title"/>
          </p:nvPr>
        </p:nvSpPr>
        <p:spPr>
          <a:xfrm>
            <a:off x="982639" y="1012536"/>
            <a:ext cx="4613300" cy="3163224"/>
          </a:xfrm>
        </p:spPr>
        <p:txBody>
          <a:bodyPr vert="horz" lIns="91440" tIns="45720" rIns="91440" bIns="45720" rtlCol="0" anchor="t">
            <a:normAutofit/>
          </a:bodyPr>
          <a:lstStyle/>
          <a:p>
            <a:r>
              <a:rPr lang="en-US" sz="4800"/>
              <a:t>Stelling </a:t>
            </a:r>
          </a:p>
        </p:txBody>
      </p:sp>
      <p:sp>
        <p:nvSpPr>
          <p:cNvPr id="3" name="Tijdelijke aanduiding voor inhoud 2">
            <a:extLst>
              <a:ext uri="{FF2B5EF4-FFF2-40B4-BE49-F238E27FC236}">
                <a16:creationId xmlns:a16="http://schemas.microsoft.com/office/drawing/2014/main" id="{75736027-40FA-4F94-BBDC-AC39FEE6229E}"/>
              </a:ext>
            </a:extLst>
          </p:cNvPr>
          <p:cNvSpPr>
            <a:spLocks noGrp="1"/>
          </p:cNvSpPr>
          <p:nvPr>
            <p:ph idx="1"/>
          </p:nvPr>
        </p:nvSpPr>
        <p:spPr>
          <a:xfrm>
            <a:off x="982637" y="3362036"/>
            <a:ext cx="4756161" cy="2219899"/>
          </a:xfrm>
        </p:spPr>
        <p:txBody>
          <a:bodyPr vert="horz" lIns="91440" tIns="45720" rIns="91440" bIns="45720" rtlCol="0" anchor="b">
            <a:normAutofit/>
          </a:bodyPr>
          <a:lstStyle/>
          <a:p>
            <a:pPr marL="0" indent="0">
              <a:buNone/>
            </a:pPr>
            <a:r>
              <a:rPr lang="en-US" sz="3200" dirty="0"/>
              <a:t>Ons </a:t>
            </a:r>
            <a:r>
              <a:rPr lang="en-US" sz="3200" dirty="0" err="1"/>
              <a:t>voedselinitiatief</a:t>
            </a:r>
            <a:r>
              <a:rPr lang="en-US" sz="3200" dirty="0"/>
              <a:t> </a:t>
            </a:r>
            <a:r>
              <a:rPr lang="en-US" sz="3200" dirty="0" err="1"/>
              <a:t>bereikt</a:t>
            </a:r>
            <a:r>
              <a:rPr lang="en-US" sz="3200" dirty="0"/>
              <a:t> die </a:t>
            </a:r>
            <a:r>
              <a:rPr lang="en-US" sz="3200" dirty="0" err="1"/>
              <a:t>mensen</a:t>
            </a:r>
            <a:r>
              <a:rPr lang="en-US" sz="3200" dirty="0"/>
              <a:t> die er het </a:t>
            </a:r>
            <a:r>
              <a:rPr lang="en-US" sz="3200" dirty="0" err="1"/>
              <a:t>meest</a:t>
            </a:r>
            <a:r>
              <a:rPr lang="en-US" sz="3200" dirty="0"/>
              <a:t> </a:t>
            </a:r>
            <a:r>
              <a:rPr lang="en-US" sz="3200" dirty="0" err="1"/>
              <a:t>nood</a:t>
            </a:r>
            <a:r>
              <a:rPr lang="en-US" sz="3200" dirty="0"/>
              <a:t> </a:t>
            </a:r>
            <a:r>
              <a:rPr lang="en-US" sz="3200" dirty="0" err="1"/>
              <a:t>aan</a:t>
            </a:r>
            <a:r>
              <a:rPr lang="en-US" sz="3200" dirty="0"/>
              <a:t> </a:t>
            </a:r>
            <a:r>
              <a:rPr lang="en-US" sz="3200" dirty="0" err="1"/>
              <a:t>hebben</a:t>
            </a:r>
            <a:r>
              <a:rPr lang="en-US" sz="3200" dirty="0"/>
              <a:t>. </a:t>
            </a:r>
          </a:p>
        </p:txBody>
      </p:sp>
      <p:sp>
        <p:nvSpPr>
          <p:cNvPr id="24" name="Rectangle 23">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Afbeelding 4">
            <a:extLst>
              <a:ext uri="{FF2B5EF4-FFF2-40B4-BE49-F238E27FC236}">
                <a16:creationId xmlns:a16="http://schemas.microsoft.com/office/drawing/2014/main" id="{A6212F30-D2BD-41F4-BBEC-F00DAF18AB97}"/>
              </a:ext>
            </a:extLst>
          </p:cNvPr>
          <p:cNvPicPr>
            <a:picLocks noChangeAspect="1"/>
          </p:cNvPicPr>
          <p:nvPr/>
        </p:nvPicPr>
        <p:blipFill rotWithShape="1">
          <a:blip r:embed="rId3">
            <a:extLst>
              <a:ext uri="{28A0092B-C50C-407E-A947-70E740481C1C}">
                <a14:useLocalDpi xmlns:a14="http://schemas.microsoft.com/office/drawing/2010/main" val="0"/>
              </a:ext>
            </a:extLst>
          </a:blip>
          <a:srcRect l="4201" r="432" b="-1"/>
          <a:stretch/>
        </p:blipFill>
        <p:spPr>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29051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59370" y="365125"/>
            <a:ext cx="10394430" cy="1210457"/>
          </a:xfrm>
        </p:spPr>
        <p:txBody>
          <a:bodyPr>
            <a:normAutofit/>
          </a:bodyPr>
          <a:lstStyle/>
          <a:p>
            <a:r>
              <a:rPr lang="nl-BE" sz="3200" dirty="0">
                <a:latin typeface="Montserrat ExtraBold" panose="00000900000000000000" pitchFamily="2" charset="0"/>
              </a:rPr>
              <a:t>2A. Een plek creëren: </a:t>
            </a:r>
            <a:r>
              <a:rPr lang="nl-BE" sz="3200" dirty="0" err="1">
                <a:latin typeface="Montserrat ExtraBold" panose="00000900000000000000" pitchFamily="2" charset="0"/>
              </a:rPr>
              <a:t>ont-moeting</a:t>
            </a:r>
            <a:endParaRPr lang="nl-BE" sz="3200" dirty="0">
              <a:latin typeface="Montserrat ExtraBold" panose="00000900000000000000" pitchFamily="2" charset="0"/>
            </a:endParaRPr>
          </a:p>
        </p:txBody>
      </p:sp>
      <p:sp>
        <p:nvSpPr>
          <p:cNvPr id="10" name="Tijdelijke aanduiding voor inhoud 2">
            <a:extLst>
              <a:ext uri="{FF2B5EF4-FFF2-40B4-BE49-F238E27FC236}">
                <a16:creationId xmlns:a16="http://schemas.microsoft.com/office/drawing/2014/main" id="{07552E7D-84FD-EC3D-A76C-BEA341A4B4DB}"/>
              </a:ext>
            </a:extLst>
          </p:cNvPr>
          <p:cNvSpPr>
            <a:spLocks noGrp="1"/>
          </p:cNvSpPr>
          <p:nvPr>
            <p:ph idx="1"/>
          </p:nvPr>
        </p:nvSpPr>
        <p:spPr>
          <a:xfrm>
            <a:off x="959370" y="2774125"/>
            <a:ext cx="7762599" cy="3021764"/>
          </a:xfrm>
        </p:spPr>
        <p:txBody>
          <a:bodyPr>
            <a:normAutofit/>
          </a:bodyPr>
          <a:lstStyle/>
          <a:p>
            <a:pPr marL="0" indent="0">
              <a:lnSpc>
                <a:spcPct val="100000"/>
              </a:lnSpc>
              <a:buNone/>
            </a:pPr>
            <a:r>
              <a:rPr lang="nl-BE" sz="2400" dirty="0">
                <a:latin typeface="Montserrat" panose="00000500000000000000" pitchFamily="2" charset="0"/>
              </a:rPr>
              <a:t>Voedselinitiatief is zoveel meer dan een plek waar voedsel wordt bedeeld.</a:t>
            </a:r>
          </a:p>
          <a:p>
            <a:pPr lvl="1">
              <a:lnSpc>
                <a:spcPct val="100000"/>
              </a:lnSpc>
            </a:pPr>
            <a:r>
              <a:rPr lang="nl-BE" sz="2000" dirty="0">
                <a:latin typeface="Montserrat" panose="00000500000000000000" pitchFamily="2" charset="0"/>
              </a:rPr>
              <a:t>Het is een plek van ‘moeten’ </a:t>
            </a:r>
            <a:r>
              <a:rPr lang="nl-BE" sz="2000" dirty="0">
                <a:latin typeface="Montserrat" panose="00000500000000000000" pitchFamily="2" charset="0"/>
                <a:sym typeface="Wingdings" panose="05000000000000000000" pitchFamily="2" charset="2"/>
              </a:rPr>
              <a:t> afhankelijkheidsrelatie</a:t>
            </a:r>
            <a:endParaRPr lang="nl-BE" sz="2000" dirty="0">
              <a:latin typeface="Montserrat" panose="00000500000000000000" pitchFamily="2" charset="0"/>
            </a:endParaRPr>
          </a:p>
          <a:p>
            <a:pPr lvl="1">
              <a:lnSpc>
                <a:spcPct val="100000"/>
              </a:lnSpc>
            </a:pPr>
            <a:r>
              <a:rPr lang="nl-BE" sz="2000" dirty="0">
                <a:latin typeface="Montserrat" panose="00000500000000000000" pitchFamily="2" charset="0"/>
              </a:rPr>
              <a:t>(Eerste) onthaal </a:t>
            </a:r>
            <a:r>
              <a:rPr lang="nl-BE" sz="2000" dirty="0">
                <a:latin typeface="Montserrat" panose="00000500000000000000" pitchFamily="2" charset="0"/>
                <a:sym typeface="Wingdings" panose="05000000000000000000" pitchFamily="2" charset="2"/>
              </a:rPr>
              <a:t> intakegesprek</a:t>
            </a:r>
          </a:p>
          <a:p>
            <a:pPr lvl="1">
              <a:lnSpc>
                <a:spcPct val="100000"/>
              </a:lnSpc>
            </a:pPr>
            <a:r>
              <a:rPr lang="nl-BE" sz="2000" dirty="0">
                <a:latin typeface="Montserrat" panose="00000500000000000000" pitchFamily="2" charset="0"/>
              </a:rPr>
              <a:t>Inspraak bij inrichting en organisatie? </a:t>
            </a:r>
          </a:p>
          <a:p>
            <a:pPr lvl="1">
              <a:lnSpc>
                <a:spcPct val="100000"/>
              </a:lnSpc>
            </a:pPr>
            <a:r>
              <a:rPr lang="nl-BE" sz="2000" dirty="0">
                <a:latin typeface="Montserrat" panose="00000500000000000000" pitchFamily="2" charset="0"/>
              </a:rPr>
              <a:t>Belang van ‘kleine ontmoetingen’: koffie aanbieden tijdens het wachten</a:t>
            </a:r>
          </a:p>
          <a:p>
            <a:pPr>
              <a:lnSpc>
                <a:spcPct val="100000"/>
              </a:lnSpc>
            </a:pPr>
            <a:endParaRPr lang="nl-BE" dirty="0"/>
          </a:p>
        </p:txBody>
      </p:sp>
      <p:cxnSp>
        <p:nvCxnSpPr>
          <p:cNvPr id="7" name="Rechte verbindingslijn 6"/>
          <p:cNvCxnSpPr/>
          <p:nvPr/>
        </p:nvCxnSpPr>
        <p:spPr>
          <a:xfrm>
            <a:off x="838200" y="1364566"/>
            <a:ext cx="7236655" cy="28136"/>
          </a:xfrm>
          <a:prstGeom prst="line">
            <a:avLst/>
          </a:prstGeom>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269B0B33-66EC-5CD5-D07B-4313FF5FDA83}"/>
              </a:ext>
            </a:extLst>
          </p:cNvPr>
          <p:cNvSpPr txBox="1"/>
          <p:nvPr/>
        </p:nvSpPr>
        <p:spPr>
          <a:xfrm>
            <a:off x="838200" y="1575582"/>
            <a:ext cx="10729047" cy="1015663"/>
          </a:xfrm>
          <a:prstGeom prst="rect">
            <a:avLst/>
          </a:prstGeom>
          <a:solidFill>
            <a:srgbClr val="FFC000"/>
          </a:solidFill>
          <a:ln>
            <a:solidFill>
              <a:schemeClr val="tx1"/>
            </a:solidFill>
          </a:ln>
          <a:effectLst>
            <a:innerShdw blurRad="63500" dist="50800" dir="13500000">
              <a:prstClr val="black">
                <a:alpha val="50000"/>
              </a:prstClr>
            </a:inn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prstClr val="black"/>
                </a:solidFill>
                <a:effectLst/>
                <a:uLnTx/>
                <a:uFillTx/>
                <a:latin typeface="Montserrat ExtraBold" panose="00000900000000000000" pitchFamily="2" charset="0"/>
                <a:ea typeface="+mn-ea"/>
                <a:cs typeface="+mn-cs"/>
              </a:rPr>
              <a:t>Verschillende (</a:t>
            </a:r>
            <a:r>
              <a:rPr kumimoji="0" lang="nl-BE" sz="2000" b="0" i="0" u="none" strike="noStrike" kern="1200" cap="none" spc="0" normalizeH="0" baseline="0" noProof="0" dirty="0" err="1">
                <a:ln>
                  <a:noFill/>
                </a:ln>
                <a:solidFill>
                  <a:prstClr val="black"/>
                </a:solidFill>
                <a:effectLst/>
                <a:uLnTx/>
                <a:uFillTx/>
                <a:latin typeface="Montserrat ExtraBold" panose="00000900000000000000" pitchFamily="2" charset="0"/>
                <a:ea typeface="+mn-ea"/>
                <a:cs typeface="+mn-cs"/>
              </a:rPr>
              <a:t>im</a:t>
            </a:r>
            <a:r>
              <a:rPr kumimoji="0" lang="nl-BE" sz="2000" b="0" i="0" u="none" strike="noStrike" kern="1200" cap="none" spc="0" normalizeH="0" baseline="0" noProof="0" dirty="0">
                <a:ln>
                  <a:noFill/>
                </a:ln>
                <a:solidFill>
                  <a:prstClr val="black"/>
                </a:solidFill>
                <a:effectLst/>
                <a:uLnTx/>
                <a:uFillTx/>
                <a:latin typeface="Montserrat ExtraBold" panose="00000900000000000000" pitchFamily="2" charset="0"/>
                <a:ea typeface="+mn-ea"/>
                <a:cs typeface="+mn-cs"/>
              </a:rPr>
              <a:t>)materiële facetten kunnen ontmoeting faciliteren of verhinderen. De inrichting van de plek, de sociale dynamiek,… initieert of gebruikers een plek ervaren als een plek van (ont-)moeten en ontmoeten.</a:t>
            </a:r>
          </a:p>
        </p:txBody>
      </p:sp>
      <p:pic>
        <p:nvPicPr>
          <p:cNvPr id="4" name="Afbeelding 3">
            <a:extLst>
              <a:ext uri="{FF2B5EF4-FFF2-40B4-BE49-F238E27FC236}">
                <a16:creationId xmlns:a16="http://schemas.microsoft.com/office/drawing/2014/main" id="{BC301F6E-AFB7-04A1-32A4-7FD9C8CEF1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5699" y="3484662"/>
            <a:ext cx="2311227" cy="2311227"/>
          </a:xfrm>
          <a:prstGeom prst="rect">
            <a:avLst/>
          </a:prstGeom>
        </p:spPr>
      </p:pic>
    </p:spTree>
    <p:extLst>
      <p:ext uri="{BB962C8B-B14F-4D97-AF65-F5344CB8AC3E}">
        <p14:creationId xmlns:p14="http://schemas.microsoft.com/office/powerpoint/2010/main" val="3060899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59370" y="365125"/>
            <a:ext cx="10394430" cy="1210457"/>
          </a:xfrm>
        </p:spPr>
        <p:txBody>
          <a:bodyPr>
            <a:normAutofit/>
          </a:bodyPr>
          <a:lstStyle/>
          <a:p>
            <a:r>
              <a:rPr lang="nl-BE" sz="3200" dirty="0">
                <a:latin typeface="Montserrat ExtraBold" panose="00000900000000000000" pitchFamily="2" charset="0"/>
              </a:rPr>
              <a:t>Een plek creëren: een antenne in de buurt</a:t>
            </a:r>
          </a:p>
        </p:txBody>
      </p:sp>
      <p:sp>
        <p:nvSpPr>
          <p:cNvPr id="10" name="Tijdelijke aanduiding voor inhoud 2">
            <a:extLst>
              <a:ext uri="{FF2B5EF4-FFF2-40B4-BE49-F238E27FC236}">
                <a16:creationId xmlns:a16="http://schemas.microsoft.com/office/drawing/2014/main" id="{07552E7D-84FD-EC3D-A76C-BEA341A4B4DB}"/>
              </a:ext>
            </a:extLst>
          </p:cNvPr>
          <p:cNvSpPr>
            <a:spLocks noGrp="1"/>
          </p:cNvSpPr>
          <p:nvPr>
            <p:ph idx="1"/>
          </p:nvPr>
        </p:nvSpPr>
        <p:spPr>
          <a:xfrm>
            <a:off x="838200" y="3094892"/>
            <a:ext cx="6533271" cy="2955303"/>
          </a:xfrm>
        </p:spPr>
        <p:txBody>
          <a:bodyPr>
            <a:normAutofit fontScale="85000" lnSpcReduction="20000"/>
          </a:bodyPr>
          <a:lstStyle/>
          <a:p>
            <a:pPr>
              <a:lnSpc>
                <a:spcPct val="110000"/>
              </a:lnSpc>
            </a:pPr>
            <a:r>
              <a:rPr lang="nl-BE" sz="2400" dirty="0">
                <a:latin typeface="Montserrat" panose="00000500000000000000" pitchFamily="2" charset="0"/>
              </a:rPr>
              <a:t>Uitbouwen partnerschappen en lokaal netwerk van sociale partners </a:t>
            </a:r>
            <a:r>
              <a:rPr lang="nl-BE" sz="2400" dirty="0" err="1">
                <a:latin typeface="Montserrat" panose="00000500000000000000" pitchFamily="2" charset="0"/>
              </a:rPr>
              <a:t>i.f.v</a:t>
            </a:r>
            <a:r>
              <a:rPr lang="nl-BE" sz="2400" dirty="0">
                <a:latin typeface="Montserrat" panose="00000500000000000000" pitchFamily="2" charset="0"/>
              </a:rPr>
              <a:t>. ondersteunen kwetsbare burgers</a:t>
            </a:r>
          </a:p>
          <a:p>
            <a:pPr>
              <a:lnSpc>
                <a:spcPct val="110000"/>
              </a:lnSpc>
            </a:pPr>
            <a:r>
              <a:rPr lang="nl-BE" sz="2400" dirty="0">
                <a:latin typeface="Montserrat" panose="00000500000000000000" pitchFamily="2" charset="0"/>
              </a:rPr>
              <a:t>Combiticket sociaal restaurant en sportactiviteit</a:t>
            </a:r>
          </a:p>
          <a:p>
            <a:pPr>
              <a:lnSpc>
                <a:spcPct val="110000"/>
              </a:lnSpc>
            </a:pPr>
            <a:r>
              <a:rPr lang="nl-BE" sz="2400" dirty="0">
                <a:latin typeface="Montserrat" panose="00000500000000000000" pitchFamily="2" charset="0"/>
              </a:rPr>
              <a:t>Contact met de buren bevorderen door aanbieden van een gratis wijkontbijt; lokale handelaars doneren hiervoor voedsel</a:t>
            </a:r>
          </a:p>
          <a:p>
            <a:pPr>
              <a:lnSpc>
                <a:spcPct val="110000"/>
              </a:lnSpc>
            </a:pPr>
            <a:r>
              <a:rPr lang="nl-BE" sz="2400" dirty="0">
                <a:latin typeface="Montserrat" panose="00000500000000000000" pitchFamily="2" charset="0"/>
              </a:rPr>
              <a:t>Isolatie doorbreken door maaltijden aan huis te leveren?  </a:t>
            </a:r>
          </a:p>
          <a:p>
            <a:pPr marL="457200" lvl="1" indent="0">
              <a:buNone/>
            </a:pPr>
            <a:endParaRPr lang="nl-BE" dirty="0"/>
          </a:p>
        </p:txBody>
      </p:sp>
      <p:cxnSp>
        <p:nvCxnSpPr>
          <p:cNvPr id="7" name="Rechte verbindingslijn 6"/>
          <p:cNvCxnSpPr/>
          <p:nvPr/>
        </p:nvCxnSpPr>
        <p:spPr>
          <a:xfrm>
            <a:off x="838200" y="1364566"/>
            <a:ext cx="7236655" cy="28136"/>
          </a:xfrm>
          <a:prstGeom prst="line">
            <a:avLst/>
          </a:prstGeom>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CCEB3EF9-33D7-B96F-18FA-7759EE78BF1B}"/>
              </a:ext>
            </a:extLst>
          </p:cNvPr>
          <p:cNvSpPr txBox="1"/>
          <p:nvPr/>
        </p:nvSpPr>
        <p:spPr>
          <a:xfrm>
            <a:off x="838200" y="1575582"/>
            <a:ext cx="10729047" cy="1200329"/>
          </a:xfrm>
          <a:prstGeom prst="rect">
            <a:avLst/>
          </a:prstGeom>
          <a:solidFill>
            <a:srgbClr val="FFC000"/>
          </a:solidFill>
          <a:ln>
            <a:solidFill>
              <a:schemeClr val="tx1"/>
            </a:solidFill>
          </a:ln>
          <a:effectLst>
            <a:innerShdw blurRad="63500" dist="50800" dir="13500000">
              <a:prstClr val="black">
                <a:alpha val="50000"/>
              </a:prstClr>
            </a:inn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a:ln>
                  <a:noFill/>
                </a:ln>
                <a:solidFill>
                  <a:prstClr val="black"/>
                </a:solidFill>
                <a:effectLst/>
                <a:uLnTx/>
                <a:uFillTx/>
                <a:latin typeface="Montserrat ExtraBold" panose="00000900000000000000" pitchFamily="2" charset="0"/>
                <a:ea typeface="+mn-ea"/>
                <a:cs typeface="+mn-cs"/>
              </a:rPr>
              <a:t>Een antenne in de buurt’ gaat erover hoe de werking van een initiatief afstraalt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a:ln>
                  <a:noFill/>
                </a:ln>
                <a:solidFill>
                  <a:prstClr val="black"/>
                </a:solidFill>
                <a:effectLst/>
                <a:uLnTx/>
                <a:uFillTx/>
                <a:latin typeface="Montserrat ExtraBold" panose="00000900000000000000" pitchFamily="2" charset="0"/>
                <a:ea typeface="+mn-ea"/>
                <a:cs typeface="+mn-cs"/>
              </a:rPr>
              <a:t>op de buurt en sociale dynamieken stimuleert. Tevens gaat het over hoe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a:ln>
                  <a:noFill/>
                </a:ln>
                <a:solidFill>
                  <a:prstClr val="black"/>
                </a:solidFill>
                <a:effectLst/>
                <a:uLnTx/>
                <a:uFillTx/>
                <a:latin typeface="Montserrat ExtraBold" panose="00000900000000000000" pitchFamily="2" charset="0"/>
                <a:ea typeface="+mn-ea"/>
                <a:cs typeface="+mn-cs"/>
              </a:rPr>
              <a:t>de buurt en omgeving worden ingezet als hefboom voor de eigen werking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a:ln>
                  <a:noFill/>
                </a:ln>
                <a:solidFill>
                  <a:prstClr val="black"/>
                </a:solidFill>
                <a:effectLst/>
                <a:uLnTx/>
                <a:uFillTx/>
                <a:latin typeface="Montserrat ExtraBold" panose="00000900000000000000" pitchFamily="2" charset="0"/>
                <a:ea typeface="+mn-ea"/>
                <a:cs typeface="+mn-cs"/>
              </a:rPr>
              <a:t>en het bereiken van mensen in armoede.</a:t>
            </a:r>
            <a:endParaRPr kumimoji="0" lang="nl-BE" sz="2000" b="0" i="0" u="none" strike="noStrike" kern="1200" cap="none" spc="0" normalizeH="0" baseline="0" noProof="0" dirty="0">
              <a:ln>
                <a:noFill/>
              </a:ln>
              <a:solidFill>
                <a:prstClr val="black"/>
              </a:solidFill>
              <a:effectLst/>
              <a:uLnTx/>
              <a:uFillTx/>
              <a:latin typeface="Montserrat ExtraBold" panose="00000900000000000000" pitchFamily="2" charset="0"/>
              <a:ea typeface="+mn-ea"/>
              <a:cs typeface="+mn-cs"/>
            </a:endParaRPr>
          </a:p>
        </p:txBody>
      </p:sp>
      <p:sp>
        <p:nvSpPr>
          <p:cNvPr id="4" name="Tekstballon: rechthoek met afgeronde hoeken 3">
            <a:extLst>
              <a:ext uri="{FF2B5EF4-FFF2-40B4-BE49-F238E27FC236}">
                <a16:creationId xmlns:a16="http://schemas.microsoft.com/office/drawing/2014/main" id="{11F1533E-FF5E-C713-6B25-61B9535A18FD}"/>
              </a:ext>
            </a:extLst>
          </p:cNvPr>
          <p:cNvSpPr/>
          <p:nvPr/>
        </p:nvSpPr>
        <p:spPr>
          <a:xfrm>
            <a:off x="7560518" y="3094892"/>
            <a:ext cx="4412974" cy="2025748"/>
          </a:xfrm>
          <a:prstGeom prst="wedgeRoundRectCallout">
            <a:avLst>
              <a:gd name="adj1" fmla="val -56814"/>
              <a:gd name="adj2" fmla="val 7011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1" u="none" strike="noStrike" kern="1200" cap="none" spc="0" normalizeH="0" baseline="0" noProof="0" dirty="0">
                <a:ln>
                  <a:noFill/>
                </a:ln>
                <a:solidFill>
                  <a:prstClr val="white"/>
                </a:solidFill>
                <a:effectLst/>
                <a:uLnTx/>
                <a:uFillTx/>
                <a:latin typeface="Montserrat ExtraBold" panose="00000900000000000000" pitchFamily="2" charset="0"/>
                <a:ea typeface="+mn-ea"/>
                <a:cs typeface="+mn-cs"/>
              </a:rPr>
              <a:t>“Je bent eens onder de mensen. Je kunt een keer een praatje slaan. Hier kom je altijd wel iemand tegen die je kent, of je leert nieuwe mensen kennen. Da’s wel plezant.”</a:t>
            </a:r>
            <a:endParaRPr kumimoji="0" lang="nl-BE" sz="1800" b="0" i="0" u="none" strike="noStrike" kern="1200" cap="none" spc="0" normalizeH="0" baseline="0" noProof="0" dirty="0">
              <a:ln>
                <a:noFill/>
              </a:ln>
              <a:solidFill>
                <a:prstClr val="white"/>
              </a:solidFill>
              <a:effectLst/>
              <a:uLnTx/>
              <a:uFillTx/>
              <a:latin typeface="Montserrat ExtraBold" panose="00000900000000000000" pitchFamily="2" charset="0"/>
              <a:ea typeface="+mn-ea"/>
              <a:cs typeface="+mn-cs"/>
            </a:endParaRPr>
          </a:p>
        </p:txBody>
      </p:sp>
    </p:spTree>
    <p:extLst>
      <p:ext uri="{BB962C8B-B14F-4D97-AF65-F5344CB8AC3E}">
        <p14:creationId xmlns:p14="http://schemas.microsoft.com/office/powerpoint/2010/main" val="2314112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854D16F-6E00-455D-B00E-D961E6B68AAA}"/>
              </a:ext>
            </a:extLst>
          </p:cNvPr>
          <p:cNvSpPr>
            <a:spLocks noGrp="1"/>
          </p:cNvSpPr>
          <p:nvPr>
            <p:ph type="title"/>
          </p:nvPr>
        </p:nvSpPr>
        <p:spPr>
          <a:xfrm>
            <a:off x="838200" y="365125"/>
            <a:ext cx="5387502" cy="1325563"/>
          </a:xfrm>
        </p:spPr>
        <p:txBody>
          <a:bodyPr>
            <a:normAutofit/>
          </a:bodyPr>
          <a:lstStyle/>
          <a:p>
            <a:r>
              <a:rPr lang="nl-BE">
                <a:latin typeface="Montserrat ExtraBold" panose="00000900000000000000" pitchFamily="2" charset="0"/>
              </a:rPr>
              <a:t>Stelling</a:t>
            </a:r>
            <a:br>
              <a:rPr lang="nl-BE">
                <a:latin typeface="Montserrat ExtraBold" panose="00000900000000000000" pitchFamily="2" charset="0"/>
              </a:rPr>
            </a:br>
            <a:endParaRPr lang="nl-BE">
              <a:latin typeface="Montserrat ExtraBold" panose="00000900000000000000" pitchFamily="2" charset="0"/>
            </a:endParaRPr>
          </a:p>
        </p:txBody>
      </p:sp>
      <p:sp>
        <p:nvSpPr>
          <p:cNvPr id="3" name="Tijdelijke aanduiding voor inhoud 2">
            <a:extLst>
              <a:ext uri="{FF2B5EF4-FFF2-40B4-BE49-F238E27FC236}">
                <a16:creationId xmlns:a16="http://schemas.microsoft.com/office/drawing/2014/main" id="{75736027-40FA-4F94-BBDC-AC39FEE6229E}"/>
              </a:ext>
            </a:extLst>
          </p:cNvPr>
          <p:cNvSpPr>
            <a:spLocks noGrp="1"/>
          </p:cNvSpPr>
          <p:nvPr>
            <p:ph idx="1"/>
          </p:nvPr>
        </p:nvSpPr>
        <p:spPr>
          <a:xfrm>
            <a:off x="838200" y="1825625"/>
            <a:ext cx="5387502" cy="4351338"/>
          </a:xfrm>
        </p:spPr>
        <p:txBody>
          <a:bodyPr>
            <a:normAutofit/>
          </a:bodyPr>
          <a:lstStyle/>
          <a:p>
            <a:r>
              <a:rPr lang="nl-BE">
                <a:latin typeface="Montserrat "/>
              </a:rPr>
              <a:t>Wij besteden veel aandacht aan het voorzien van voedsel, maar er is te weinig aandacht voor de ontmoeting tussen mensen. </a:t>
            </a:r>
          </a:p>
        </p:txBody>
      </p:sp>
      <p:pic>
        <p:nvPicPr>
          <p:cNvPr id="5" name="Afbeelding 4">
            <a:extLst>
              <a:ext uri="{FF2B5EF4-FFF2-40B4-BE49-F238E27FC236}">
                <a16:creationId xmlns:a16="http://schemas.microsoft.com/office/drawing/2014/main" id="{D1B1AF99-EDBE-489E-9838-6C1BD88722AE}"/>
              </a:ext>
            </a:extLst>
          </p:cNvPr>
          <p:cNvPicPr>
            <a:picLocks noChangeAspect="1"/>
          </p:cNvPicPr>
          <p:nvPr/>
        </p:nvPicPr>
        <p:blipFill rotWithShape="1">
          <a:blip r:embed="rId3">
            <a:extLst>
              <a:ext uri="{28A0092B-C50C-407E-A947-70E740481C1C}">
                <a14:useLocalDpi xmlns:a14="http://schemas.microsoft.com/office/drawing/2010/main" val="0"/>
              </a:ext>
            </a:extLst>
          </a:blip>
          <a:srcRect l="4131" r="367" b="3"/>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2"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2676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9151" y="365125"/>
            <a:ext cx="11755151" cy="1210457"/>
          </a:xfrm>
        </p:spPr>
        <p:txBody>
          <a:bodyPr>
            <a:normAutofit/>
          </a:bodyPr>
          <a:lstStyle/>
          <a:p>
            <a:r>
              <a:rPr lang="nl-BE" sz="3200" dirty="0">
                <a:latin typeface="Montserrat ExtraBold" panose="00000900000000000000" pitchFamily="2" charset="0"/>
              </a:rPr>
              <a:t>3A. Bruggen bouwen: toegang tot sociale grondrechten</a:t>
            </a:r>
          </a:p>
        </p:txBody>
      </p:sp>
      <p:sp>
        <p:nvSpPr>
          <p:cNvPr id="10" name="Tijdelijke aanduiding voor inhoud 2">
            <a:extLst>
              <a:ext uri="{FF2B5EF4-FFF2-40B4-BE49-F238E27FC236}">
                <a16:creationId xmlns:a16="http://schemas.microsoft.com/office/drawing/2014/main" id="{07552E7D-84FD-EC3D-A76C-BEA341A4B4DB}"/>
              </a:ext>
            </a:extLst>
          </p:cNvPr>
          <p:cNvSpPr>
            <a:spLocks noGrp="1"/>
          </p:cNvSpPr>
          <p:nvPr>
            <p:ph idx="1"/>
          </p:nvPr>
        </p:nvSpPr>
        <p:spPr>
          <a:xfrm>
            <a:off x="5373857" y="2954307"/>
            <a:ext cx="6620445" cy="3903693"/>
          </a:xfrm>
        </p:spPr>
        <p:txBody>
          <a:bodyPr>
            <a:noAutofit/>
          </a:bodyPr>
          <a:lstStyle/>
          <a:p>
            <a:pPr>
              <a:lnSpc>
                <a:spcPct val="110000"/>
              </a:lnSpc>
            </a:pPr>
            <a:r>
              <a:rPr lang="nl-BE" sz="2000" dirty="0">
                <a:latin typeface="Montserrat" panose="00000500000000000000" pitchFamily="2" charset="0"/>
              </a:rPr>
              <a:t>Honger als katalysator voor rechtendetectie: mobiele keuken voorziet soep, maar is ook bureau voor buurtwerkster</a:t>
            </a:r>
          </a:p>
          <a:p>
            <a:pPr>
              <a:lnSpc>
                <a:spcPct val="110000"/>
              </a:lnSpc>
            </a:pPr>
            <a:r>
              <a:rPr lang="nl-BE" sz="2000" dirty="0">
                <a:latin typeface="Montserrat" panose="00000500000000000000" pitchFamily="2" charset="0"/>
              </a:rPr>
              <a:t>Sommige voedselinitiatieven hebben eigen sociale dienst: wachtlijst sociale woning opvolgen, tandenscreening organiseren, wegwijs in publieke diensten, opvolging opleiding/arbeid, … </a:t>
            </a:r>
          </a:p>
          <a:p>
            <a:pPr>
              <a:lnSpc>
                <a:spcPct val="110000"/>
              </a:lnSpc>
            </a:pPr>
            <a:r>
              <a:rPr lang="nl-BE" sz="2000" dirty="0">
                <a:latin typeface="Montserrat" panose="00000500000000000000" pitchFamily="2" charset="0"/>
                <a:sym typeface="Wingdings" panose="05000000000000000000" pitchFamily="2" charset="2"/>
              </a:rPr>
              <a:t> voedselinitiatief = </a:t>
            </a:r>
            <a:r>
              <a:rPr lang="nl-BE" sz="2000" dirty="0">
                <a:latin typeface="Montserrat" panose="00000500000000000000" pitchFamily="2" charset="0"/>
              </a:rPr>
              <a:t>“de kanarie in de kolenmijn”</a:t>
            </a:r>
          </a:p>
          <a:p>
            <a:pPr>
              <a:lnSpc>
                <a:spcPct val="110000"/>
              </a:lnSpc>
            </a:pPr>
            <a:r>
              <a:rPr lang="nl-BE" sz="2000" dirty="0">
                <a:latin typeface="Montserrat" panose="00000500000000000000" pitchFamily="2" charset="0"/>
              </a:rPr>
              <a:t>Zitdagen van OCMW in voedselbedeling?  </a:t>
            </a:r>
          </a:p>
        </p:txBody>
      </p:sp>
      <p:cxnSp>
        <p:nvCxnSpPr>
          <p:cNvPr id="7" name="Rechte verbindingslijn 6"/>
          <p:cNvCxnSpPr/>
          <p:nvPr/>
        </p:nvCxnSpPr>
        <p:spPr>
          <a:xfrm>
            <a:off x="838200" y="1364566"/>
            <a:ext cx="7236655" cy="28136"/>
          </a:xfrm>
          <a:prstGeom prst="line">
            <a:avLst/>
          </a:prstGeom>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B34BA253-5D5A-F5C3-9609-26FDFF534DCB}"/>
              </a:ext>
            </a:extLst>
          </p:cNvPr>
          <p:cNvSpPr txBox="1"/>
          <p:nvPr/>
        </p:nvSpPr>
        <p:spPr>
          <a:xfrm>
            <a:off x="838200" y="1575582"/>
            <a:ext cx="10729047" cy="1015663"/>
          </a:xfrm>
          <a:prstGeom prst="rect">
            <a:avLst/>
          </a:prstGeom>
          <a:solidFill>
            <a:srgbClr val="FFC000"/>
          </a:solidFill>
          <a:ln>
            <a:solidFill>
              <a:schemeClr val="tx1"/>
            </a:solidFill>
          </a:ln>
          <a:effectLst>
            <a:innerShdw blurRad="63500" dist="50800" dir="13500000">
              <a:prstClr val="black">
                <a:alpha val="50000"/>
              </a:prstClr>
            </a:inn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prstClr val="black"/>
                </a:solidFill>
                <a:effectLst/>
                <a:uLnTx/>
                <a:uFillTx/>
                <a:latin typeface="Montserrat ExtraBold" panose="00000900000000000000" pitchFamily="2" charset="0"/>
                <a:ea typeface="+mn-ea"/>
                <a:cs typeface="+mn-cs"/>
              </a:rPr>
              <a:t>Hoe kunnen we ervoor zorgen dat mensen aanspraak kunnen maken op hun rechten? Het betreft het waarborgen van de toegang tot sociale voorzieningen om sociale grondrechten te realiseren.</a:t>
            </a:r>
          </a:p>
        </p:txBody>
      </p:sp>
      <p:sp>
        <p:nvSpPr>
          <p:cNvPr id="4" name="Tekstballon: rechthoek met afgeronde hoeken 3">
            <a:extLst>
              <a:ext uri="{FF2B5EF4-FFF2-40B4-BE49-F238E27FC236}">
                <a16:creationId xmlns:a16="http://schemas.microsoft.com/office/drawing/2014/main" id="{ACFB4ABE-8023-6FCD-0D37-5BB650F1661A}"/>
              </a:ext>
            </a:extLst>
          </p:cNvPr>
          <p:cNvSpPr/>
          <p:nvPr/>
        </p:nvSpPr>
        <p:spPr>
          <a:xfrm>
            <a:off x="318868" y="3685827"/>
            <a:ext cx="4412974" cy="2560228"/>
          </a:xfrm>
          <a:prstGeom prst="wedgeRoundRectCallout">
            <a:avLst>
              <a:gd name="adj1" fmla="val 18418"/>
              <a:gd name="adj2" fmla="val -8762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1" u="none" strike="noStrike" kern="1200" cap="none" spc="0" normalizeH="0" baseline="0" noProof="0" dirty="0">
                <a:ln>
                  <a:noFill/>
                </a:ln>
                <a:solidFill>
                  <a:prstClr val="white"/>
                </a:solidFill>
                <a:effectLst/>
                <a:uLnTx/>
                <a:uFillTx/>
                <a:latin typeface="Montserrat ExtraBold" panose="00000900000000000000" pitchFamily="2" charset="0"/>
                <a:ea typeface="+mn-ea"/>
                <a:cs typeface="+mn-cs"/>
              </a:rPr>
              <a:t>“We ondervinden dat nog altijd, de vraag naar voeding is soms een weg, want dan vertellen ze hun verhaal en kunnen we andere dingen detecteren en kunnen we ook hulp bieden op andere vlakken.”</a:t>
            </a:r>
          </a:p>
        </p:txBody>
      </p:sp>
    </p:spTree>
    <p:extLst>
      <p:ext uri="{BB962C8B-B14F-4D97-AF65-F5344CB8AC3E}">
        <p14:creationId xmlns:p14="http://schemas.microsoft.com/office/powerpoint/2010/main" val="3460429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59370" y="365125"/>
            <a:ext cx="10394430" cy="1210457"/>
          </a:xfrm>
        </p:spPr>
        <p:txBody>
          <a:bodyPr>
            <a:normAutofit/>
          </a:bodyPr>
          <a:lstStyle/>
          <a:p>
            <a:r>
              <a:rPr lang="nl-BE" sz="3200" dirty="0">
                <a:latin typeface="Montserrat ExtraBold" panose="00000900000000000000" pitchFamily="2" charset="0"/>
              </a:rPr>
              <a:t>3B. Bruggen bouwen: </a:t>
            </a:r>
            <a:r>
              <a:rPr lang="nl-BE" sz="3200" b="1" dirty="0">
                <a:latin typeface="Montserrat ExtraBold" panose="00000900000000000000" pitchFamily="2" charset="0"/>
              </a:rPr>
              <a:t>t</a:t>
            </a:r>
            <a:r>
              <a:rPr lang="nl-BE" sz="3200" dirty="0">
                <a:latin typeface="Montserrat ExtraBold" panose="00000900000000000000" pitchFamily="2" charset="0"/>
              </a:rPr>
              <a:t>oegang tot de samenleving</a:t>
            </a:r>
          </a:p>
        </p:txBody>
      </p:sp>
      <p:sp>
        <p:nvSpPr>
          <p:cNvPr id="10" name="Tijdelijke aanduiding voor inhoud 2">
            <a:extLst>
              <a:ext uri="{FF2B5EF4-FFF2-40B4-BE49-F238E27FC236}">
                <a16:creationId xmlns:a16="http://schemas.microsoft.com/office/drawing/2014/main" id="{07552E7D-84FD-EC3D-A76C-BEA341A4B4DB}"/>
              </a:ext>
            </a:extLst>
          </p:cNvPr>
          <p:cNvSpPr>
            <a:spLocks noGrp="1"/>
          </p:cNvSpPr>
          <p:nvPr>
            <p:ph idx="1"/>
          </p:nvPr>
        </p:nvSpPr>
        <p:spPr>
          <a:xfrm>
            <a:off x="838200" y="3081901"/>
            <a:ext cx="7827498" cy="3410974"/>
          </a:xfrm>
        </p:spPr>
        <p:txBody>
          <a:bodyPr>
            <a:normAutofit/>
          </a:bodyPr>
          <a:lstStyle/>
          <a:p>
            <a:pPr>
              <a:lnSpc>
                <a:spcPct val="100000"/>
              </a:lnSpc>
            </a:pPr>
            <a:r>
              <a:rPr lang="nl-BE" sz="2400" dirty="0">
                <a:latin typeface="Montserrat "/>
              </a:rPr>
              <a:t>Protestfunctie van de voedselinitiatieven: “de kanarie die soms blaft”</a:t>
            </a:r>
          </a:p>
          <a:p>
            <a:pPr>
              <a:lnSpc>
                <a:spcPct val="100000"/>
              </a:lnSpc>
            </a:pPr>
            <a:r>
              <a:rPr lang="nl-BE" sz="2400" dirty="0">
                <a:latin typeface="Montserrat "/>
              </a:rPr>
              <a:t>Signalenbeleid, publieke acties, vereniging waar armen het woord nemen: verbinding blijven zoeken met structurele vormen van armoedebestrijding</a:t>
            </a:r>
          </a:p>
          <a:p>
            <a:pPr>
              <a:lnSpc>
                <a:spcPct val="100000"/>
              </a:lnSpc>
            </a:pPr>
            <a:r>
              <a:rPr lang="nl-BE" sz="2400" dirty="0">
                <a:latin typeface="Montserrat "/>
              </a:rPr>
              <a:t>Kritische blik naar eigen werking</a:t>
            </a:r>
          </a:p>
          <a:p>
            <a:pPr>
              <a:lnSpc>
                <a:spcPct val="100000"/>
              </a:lnSpc>
            </a:pPr>
            <a:r>
              <a:rPr lang="nl-BE" sz="2400" dirty="0">
                <a:latin typeface="Montserrat "/>
              </a:rPr>
              <a:t>Welke rol voor vrijwilligers? </a:t>
            </a:r>
          </a:p>
          <a:p>
            <a:pPr marL="457200" lvl="1" indent="0">
              <a:buNone/>
            </a:pPr>
            <a:endParaRPr lang="nl-BE" dirty="0"/>
          </a:p>
        </p:txBody>
      </p:sp>
      <p:cxnSp>
        <p:nvCxnSpPr>
          <p:cNvPr id="7" name="Rechte verbindingslijn 6"/>
          <p:cNvCxnSpPr/>
          <p:nvPr/>
        </p:nvCxnSpPr>
        <p:spPr>
          <a:xfrm>
            <a:off x="838200" y="1364566"/>
            <a:ext cx="7236655" cy="28136"/>
          </a:xfrm>
          <a:prstGeom prst="line">
            <a:avLst/>
          </a:prstGeom>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8F0B1670-34D2-E2B0-E3F0-321ABD3BAA8C}"/>
              </a:ext>
            </a:extLst>
          </p:cNvPr>
          <p:cNvSpPr txBox="1"/>
          <p:nvPr/>
        </p:nvSpPr>
        <p:spPr>
          <a:xfrm>
            <a:off x="838200" y="1575582"/>
            <a:ext cx="10729047" cy="1323439"/>
          </a:xfrm>
          <a:prstGeom prst="rect">
            <a:avLst/>
          </a:prstGeom>
          <a:solidFill>
            <a:srgbClr val="FFC000"/>
          </a:solidFill>
          <a:ln>
            <a:solidFill>
              <a:schemeClr val="tx1"/>
            </a:solidFill>
          </a:ln>
          <a:effectLst>
            <a:innerShdw blurRad="63500" dist="50800" dir="13500000">
              <a:prstClr val="black">
                <a:alpha val="50000"/>
              </a:prstClr>
            </a:inn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prstClr val="black"/>
                </a:solidFill>
                <a:effectLst/>
                <a:uLnTx/>
                <a:uFillTx/>
                <a:latin typeface="Montserrat ExtraBold" panose="00000900000000000000" pitchFamily="2" charset="0"/>
                <a:ea typeface="+mn-ea"/>
                <a:cs typeface="+mn-cs"/>
              </a:rPr>
              <a:t>Hoe kunnen we ervoor zorgen dat mensen zich volwaardig kunnen ontplooien en participeren in de samenleving? Het betreft het veranderen van sociale verhoudingen in de richting van meer sociale gelijkheid en sociale rechtvaardigheid.</a:t>
            </a:r>
          </a:p>
        </p:txBody>
      </p:sp>
      <p:pic>
        <p:nvPicPr>
          <p:cNvPr id="4" name="Afbeelding 3">
            <a:extLst>
              <a:ext uri="{FF2B5EF4-FFF2-40B4-BE49-F238E27FC236}">
                <a16:creationId xmlns:a16="http://schemas.microsoft.com/office/drawing/2014/main" id="{C2655FB8-69C6-3AAB-64D1-B66044B07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4179" y="3081901"/>
            <a:ext cx="2379621" cy="3737852"/>
          </a:xfrm>
          <a:prstGeom prst="rect">
            <a:avLst/>
          </a:prstGeom>
        </p:spPr>
      </p:pic>
    </p:spTree>
    <p:extLst>
      <p:ext uri="{BB962C8B-B14F-4D97-AF65-F5344CB8AC3E}">
        <p14:creationId xmlns:p14="http://schemas.microsoft.com/office/powerpoint/2010/main" val="4221991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854D16F-6E00-455D-B00E-D961E6B68AAA}"/>
              </a:ext>
            </a:extLst>
          </p:cNvPr>
          <p:cNvSpPr>
            <a:spLocks noGrp="1"/>
          </p:cNvSpPr>
          <p:nvPr>
            <p:ph type="title"/>
          </p:nvPr>
        </p:nvSpPr>
        <p:spPr>
          <a:xfrm>
            <a:off x="640080" y="325369"/>
            <a:ext cx="4368602" cy="1956841"/>
          </a:xfrm>
        </p:spPr>
        <p:txBody>
          <a:bodyPr anchor="b">
            <a:normAutofit/>
          </a:bodyPr>
          <a:lstStyle/>
          <a:p>
            <a:r>
              <a:rPr lang="nl-BE" sz="5400">
                <a:latin typeface="Montserrat ExtraBold" panose="00000900000000000000" pitchFamily="2" charset="0"/>
              </a:rPr>
              <a:t>Stelling</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75736027-40FA-4F94-BBDC-AC39FEE6229E}"/>
              </a:ext>
            </a:extLst>
          </p:cNvPr>
          <p:cNvSpPr>
            <a:spLocks noGrp="1"/>
          </p:cNvSpPr>
          <p:nvPr>
            <p:ph idx="1"/>
          </p:nvPr>
        </p:nvSpPr>
        <p:spPr>
          <a:xfrm>
            <a:off x="640080" y="2872899"/>
            <a:ext cx="4243589" cy="3320668"/>
          </a:xfrm>
        </p:spPr>
        <p:txBody>
          <a:bodyPr>
            <a:normAutofit/>
          </a:bodyPr>
          <a:lstStyle/>
          <a:p>
            <a:r>
              <a:rPr lang="nl-BE" sz="2200">
                <a:latin typeface="Montserrat "/>
              </a:rPr>
              <a:t>Wij sturen systematisch signalen uit naar het beleid om de structurele armoede te blijven aankaarten.  </a:t>
            </a:r>
          </a:p>
        </p:txBody>
      </p:sp>
      <p:pic>
        <p:nvPicPr>
          <p:cNvPr id="5" name="Afbeelding 4">
            <a:extLst>
              <a:ext uri="{FF2B5EF4-FFF2-40B4-BE49-F238E27FC236}">
                <a16:creationId xmlns:a16="http://schemas.microsoft.com/office/drawing/2014/main" id="{32EC12D5-1E7D-4BCB-9240-47E3531B947A}"/>
              </a:ext>
            </a:extLst>
          </p:cNvPr>
          <p:cNvPicPr>
            <a:picLocks noChangeAspect="1"/>
          </p:cNvPicPr>
          <p:nvPr/>
        </p:nvPicPr>
        <p:blipFill rotWithShape="1">
          <a:blip r:embed="rId3">
            <a:extLst>
              <a:ext uri="{28A0092B-C50C-407E-A947-70E740481C1C}">
                <a14:useLocalDpi xmlns:a14="http://schemas.microsoft.com/office/drawing/2010/main" val="0"/>
              </a:ext>
            </a:extLst>
          </a:blip>
          <a:srcRect l="4054" r="293"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21179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31520" y="182245"/>
            <a:ext cx="11460480" cy="1210457"/>
          </a:xfrm>
        </p:spPr>
        <p:txBody>
          <a:bodyPr>
            <a:normAutofit/>
          </a:bodyPr>
          <a:lstStyle/>
          <a:p>
            <a:r>
              <a:rPr lang="nl-BE" sz="3200" dirty="0">
                <a:latin typeface="Montserrat ExtraBold" panose="00000900000000000000" pitchFamily="2" charset="0"/>
              </a:rPr>
              <a:t>Het perspectief van de gebruiker! </a:t>
            </a:r>
          </a:p>
        </p:txBody>
      </p:sp>
      <p:cxnSp>
        <p:nvCxnSpPr>
          <p:cNvPr id="7" name="Rechte verbindingslijn 6"/>
          <p:cNvCxnSpPr/>
          <p:nvPr/>
        </p:nvCxnSpPr>
        <p:spPr>
          <a:xfrm>
            <a:off x="838200" y="1364566"/>
            <a:ext cx="7236655" cy="28136"/>
          </a:xfrm>
          <a:prstGeom prst="line">
            <a:avLst/>
          </a:prstGeom>
        </p:spPr>
        <p:style>
          <a:lnRef idx="1">
            <a:schemeClr val="accent1"/>
          </a:lnRef>
          <a:fillRef idx="0">
            <a:schemeClr val="accent1"/>
          </a:fillRef>
          <a:effectRef idx="0">
            <a:schemeClr val="accent1"/>
          </a:effectRef>
          <a:fontRef idx="minor">
            <a:schemeClr val="tx1"/>
          </a:fontRef>
        </p:style>
      </p:cxnSp>
      <p:sp>
        <p:nvSpPr>
          <p:cNvPr id="9" name="Tijdelijke aanduiding voor inhoud 2">
            <a:extLst>
              <a:ext uri="{FF2B5EF4-FFF2-40B4-BE49-F238E27FC236}">
                <a16:creationId xmlns:a16="http://schemas.microsoft.com/office/drawing/2014/main" id="{B7CFF015-3D83-1AA6-819A-CCE189EF06AE}"/>
              </a:ext>
            </a:extLst>
          </p:cNvPr>
          <p:cNvSpPr>
            <a:spLocks noGrp="1"/>
          </p:cNvSpPr>
          <p:nvPr>
            <p:ph idx="1"/>
          </p:nvPr>
        </p:nvSpPr>
        <p:spPr>
          <a:xfrm>
            <a:off x="838201" y="1623583"/>
            <a:ext cx="7925972" cy="5052171"/>
          </a:xfrm>
          <a:noFill/>
        </p:spPr>
        <p:txBody>
          <a:bodyPr>
            <a:noAutofit/>
          </a:bodyPr>
          <a:lstStyle/>
          <a:p>
            <a:pPr>
              <a:lnSpc>
                <a:spcPct val="100000"/>
              </a:lnSpc>
            </a:pPr>
            <a:r>
              <a:rPr lang="nl-BE" sz="2000" dirty="0">
                <a:latin typeface="Montserrat" panose="00000500000000000000" pitchFamily="2" charset="0"/>
              </a:rPr>
              <a:t>Gebruikers van de voedselbedeling hebben vaak ervaringen van schaamte, stigma. </a:t>
            </a:r>
          </a:p>
          <a:p>
            <a:pPr>
              <a:lnSpc>
                <a:spcPct val="100000"/>
              </a:lnSpc>
            </a:pPr>
            <a:r>
              <a:rPr lang="nl-BE" sz="2000" dirty="0">
                <a:latin typeface="Montserrat" panose="00000500000000000000" pitchFamily="2" charset="0"/>
              </a:rPr>
              <a:t>Ze bevinden zich in een afhankelijke positie en zijn onderworpen aan de goodwill van de medewerkers </a:t>
            </a:r>
            <a:r>
              <a:rPr lang="nl-BE" sz="2000" dirty="0">
                <a:latin typeface="Montserrat" panose="00000500000000000000" pitchFamily="2" charset="0"/>
                <a:sym typeface="Wingdings" panose="05000000000000000000" pitchFamily="2" charset="2"/>
              </a:rPr>
              <a:t> machtsrelatie met allerhande, vaak impliciet verwachte gedragsregels.</a:t>
            </a:r>
          </a:p>
          <a:p>
            <a:pPr>
              <a:lnSpc>
                <a:spcPct val="100000"/>
              </a:lnSpc>
            </a:pPr>
            <a:r>
              <a:rPr lang="nl-BE" sz="2000" dirty="0">
                <a:latin typeface="Montserrat" panose="00000500000000000000" pitchFamily="2" charset="0"/>
                <a:sym typeface="Wingdings" panose="05000000000000000000" pitchFamily="2" charset="2"/>
              </a:rPr>
              <a:t>Betrek gebruikers in de organisatie van de werking: inrichting van de ruimte, procedures om voedsel te verdelen,… </a:t>
            </a:r>
          </a:p>
          <a:p>
            <a:pPr>
              <a:lnSpc>
                <a:spcPct val="100000"/>
              </a:lnSpc>
            </a:pPr>
            <a:r>
              <a:rPr lang="nl-BE" sz="2000" dirty="0">
                <a:latin typeface="Montserrat" panose="00000500000000000000" pitchFamily="2" charset="0"/>
                <a:sym typeface="Wingdings" panose="05000000000000000000" pitchFamily="2" charset="2"/>
              </a:rPr>
              <a:t>Zet in op vorming van vrijwilligers </a:t>
            </a:r>
            <a:r>
              <a:rPr lang="nl-BE" sz="2000" dirty="0" err="1">
                <a:latin typeface="Montserrat" panose="00000500000000000000" pitchFamily="2" charset="0"/>
                <a:sym typeface="Wingdings" panose="05000000000000000000" pitchFamily="2" charset="2"/>
              </a:rPr>
              <a:t>i.h.k.v</a:t>
            </a:r>
            <a:r>
              <a:rPr lang="nl-BE" sz="2000" dirty="0">
                <a:latin typeface="Montserrat" panose="00000500000000000000" pitchFamily="2" charset="0"/>
                <a:sym typeface="Wingdings" panose="05000000000000000000" pitchFamily="2" charset="2"/>
              </a:rPr>
              <a:t>. een klantvriendelijke ondersteuning </a:t>
            </a:r>
            <a:endParaRPr lang="nl-BE" sz="2000" dirty="0">
              <a:latin typeface="Montserrat ExtraBold" panose="00000900000000000000" pitchFamily="2" charset="0"/>
            </a:endParaRPr>
          </a:p>
        </p:txBody>
      </p:sp>
      <p:pic>
        <p:nvPicPr>
          <p:cNvPr id="11" name="Afbeelding 10" descr="Afbeelding met binnen, groente&#10;&#10;Automatisch gegenereerde beschrijving">
            <a:extLst>
              <a:ext uri="{FF2B5EF4-FFF2-40B4-BE49-F238E27FC236}">
                <a16:creationId xmlns:a16="http://schemas.microsoft.com/office/drawing/2014/main" id="{1635FE0E-2D1F-1C8F-ECD8-18BF23302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3322" y="2138953"/>
            <a:ext cx="3120451" cy="3572530"/>
          </a:xfrm>
          <a:prstGeom prst="rect">
            <a:avLst/>
          </a:prstGeom>
        </p:spPr>
      </p:pic>
    </p:spTree>
    <p:extLst>
      <p:ext uri="{BB962C8B-B14F-4D97-AF65-F5344CB8AC3E}">
        <p14:creationId xmlns:p14="http://schemas.microsoft.com/office/powerpoint/2010/main" val="1222262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E37846AC-A01A-A808-6CA9-CBE57E7A0BE3}"/>
              </a:ext>
            </a:extLst>
          </p:cNvPr>
          <p:cNvSpPr>
            <a:spLocks noGrp="1"/>
          </p:cNvSpPr>
          <p:nvPr>
            <p:ph type="body" sz="quarter" idx="11"/>
          </p:nvPr>
        </p:nvSpPr>
        <p:spPr>
          <a:xfrm>
            <a:off x="1237527" y="4854575"/>
            <a:ext cx="9859963" cy="1336675"/>
          </a:xfrm>
        </p:spPr>
        <p:txBody>
          <a:bodyPr>
            <a:normAutofit fontScale="62500" lnSpcReduction="20000"/>
          </a:bodyPr>
          <a:lstStyle/>
          <a:p>
            <a:pPr marL="0" indent="0">
              <a:buNone/>
            </a:pPr>
            <a:r>
              <a:rPr lang="nl-BE" dirty="0"/>
              <a:t>Bron: Belgische federatie van Voedselbanken</a:t>
            </a:r>
          </a:p>
          <a:p>
            <a:pPr marL="0" indent="0">
              <a:buNone/>
            </a:pPr>
            <a:endParaRPr lang="nl-BE" dirty="0"/>
          </a:p>
          <a:p>
            <a:pPr marL="0" indent="0">
              <a:buNone/>
            </a:pPr>
            <a:r>
              <a:rPr lang="nl-BE" dirty="0"/>
              <a:t>In 2022 steeg het aantal mensen dat beroep deed op voedselhulp via de 676 bij de voedselbanken aangesloten organisaties met 18,2%. De sterke stijgingen van de energie-en voedselprijzen, mede veroorzaakt door de oorlog in Oekraïne werkten deze ongeziene toename in de hand.</a:t>
            </a:r>
          </a:p>
        </p:txBody>
      </p:sp>
      <p:graphicFrame>
        <p:nvGraphicFramePr>
          <p:cNvPr id="14" name="Tijdelijke aanduiding voor afbeelding 13">
            <a:extLst>
              <a:ext uri="{FF2B5EF4-FFF2-40B4-BE49-F238E27FC236}">
                <a16:creationId xmlns:a16="http://schemas.microsoft.com/office/drawing/2014/main" id="{F9FE0EC3-0738-165C-BDCF-E7B62A51E523}"/>
              </a:ext>
            </a:extLst>
          </p:cNvPr>
          <p:cNvGraphicFramePr>
            <a:graphicFrameLocks noGrp="1"/>
          </p:cNvGraphicFramePr>
          <p:nvPr>
            <p:ph type="pic" sz="quarter" idx="10"/>
            <p:extLst>
              <p:ext uri="{D42A27DB-BD31-4B8C-83A1-F6EECF244321}">
                <p14:modId xmlns:p14="http://schemas.microsoft.com/office/powerpoint/2010/main" val="2847145117"/>
              </p:ext>
            </p:extLst>
          </p:nvPr>
        </p:nvGraphicFramePr>
        <p:xfrm>
          <a:off x="1237527" y="666750"/>
          <a:ext cx="10259148" cy="41878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83869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FC13CEEC-725D-B031-26B3-2EBCB5981E5F}"/>
              </a:ext>
            </a:extLst>
          </p:cNvPr>
          <p:cNvPicPr>
            <a:picLocks noChangeAspect="1"/>
          </p:cNvPicPr>
          <p:nvPr/>
        </p:nvPicPr>
        <p:blipFill rotWithShape="1">
          <a:blip r:embed="rId2"/>
          <a:srcRect r="3531"/>
          <a:stretch/>
        </p:blipFill>
        <p:spPr>
          <a:xfrm>
            <a:off x="1177048" y="511293"/>
            <a:ext cx="3829648"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5" name="Content Placeholder 14">
            <a:extLst>
              <a:ext uri="{FF2B5EF4-FFF2-40B4-BE49-F238E27FC236}">
                <a16:creationId xmlns:a16="http://schemas.microsoft.com/office/drawing/2014/main" id="{FD8D8645-970C-21CE-3712-BA51422D285C}"/>
              </a:ext>
            </a:extLst>
          </p:cNvPr>
          <p:cNvSpPr>
            <a:spLocks noGrp="1"/>
          </p:cNvSpPr>
          <p:nvPr>
            <p:ph idx="1"/>
          </p:nvPr>
        </p:nvSpPr>
        <p:spPr>
          <a:xfrm>
            <a:off x="5817303" y="1126314"/>
            <a:ext cx="5458838" cy="1813834"/>
          </a:xfrm>
        </p:spPr>
        <p:txBody>
          <a:bodyPr>
            <a:normAutofit/>
          </a:bodyPr>
          <a:lstStyle/>
          <a:p>
            <a:pPr marL="0" indent="0">
              <a:buNone/>
            </a:pPr>
            <a:r>
              <a:rPr lang="en-US" sz="2400" dirty="0">
                <a:latin typeface="Montserrat" panose="00000500000000000000" pitchFamily="2" charset="0"/>
                <a:cs typeface="Calibri"/>
              </a:rPr>
              <a:t>Meer info? </a:t>
            </a:r>
          </a:p>
          <a:p>
            <a:r>
              <a:rPr lang="nl-NL" sz="2400" dirty="0">
                <a:latin typeface="Montserrat" panose="00000500000000000000" pitchFamily="2" charset="0"/>
                <a:ea typeface="+mn-lt"/>
                <a:cs typeface="+mn-lt"/>
                <a:hlinkClick r:id="rId3"/>
              </a:rPr>
              <a:t>Annick.Verstraete@hogent.be</a:t>
            </a:r>
            <a:endParaRPr lang="nl-NL" sz="2400" dirty="0">
              <a:latin typeface="Montserrat" panose="00000500000000000000" pitchFamily="2" charset="0"/>
              <a:ea typeface="+mn-lt"/>
              <a:cs typeface="+mn-lt"/>
            </a:endParaRPr>
          </a:p>
          <a:p>
            <a:r>
              <a:rPr lang="nl-NL" sz="2400" dirty="0">
                <a:latin typeface="Montserrat" panose="00000500000000000000" pitchFamily="2" charset="0"/>
                <a:ea typeface="+mn-lt"/>
                <a:cs typeface="+mn-lt"/>
                <a:hlinkClick r:id="rId4"/>
              </a:rPr>
              <a:t>Didier.Reynaert@hogent.be</a:t>
            </a:r>
            <a:endParaRPr lang="nl-NL" sz="2400" dirty="0">
              <a:latin typeface="Montserrat" panose="00000500000000000000" pitchFamily="2" charset="0"/>
              <a:ea typeface="+mn-lt"/>
              <a:cs typeface="+mn-lt"/>
            </a:endParaRPr>
          </a:p>
          <a:p>
            <a:endParaRPr lang="en-US" dirty="0">
              <a:cs typeface="Calibri"/>
            </a:endParaRPr>
          </a:p>
        </p:txBody>
      </p:sp>
      <p:sp>
        <p:nvSpPr>
          <p:cNvPr id="2" name="Tekstvak 1">
            <a:extLst>
              <a:ext uri="{FF2B5EF4-FFF2-40B4-BE49-F238E27FC236}">
                <a16:creationId xmlns:a16="http://schemas.microsoft.com/office/drawing/2014/main" id="{985A29A8-4677-A976-7CFE-EA843B5CBCAF}"/>
              </a:ext>
            </a:extLst>
          </p:cNvPr>
          <p:cNvSpPr txBox="1"/>
          <p:nvPr/>
        </p:nvSpPr>
        <p:spPr>
          <a:xfrm>
            <a:off x="5817303" y="3429000"/>
            <a:ext cx="5303520" cy="2123658"/>
          </a:xfrm>
          <a:prstGeom prst="rect">
            <a:avLst/>
          </a:prstGeom>
          <a:solidFill>
            <a:schemeClr val="accent4"/>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400" b="1" i="0" u="none" strike="noStrike" kern="1200" cap="none" spc="0" normalizeH="0" baseline="0" noProof="0" dirty="0">
                <a:ln>
                  <a:noFill/>
                </a:ln>
                <a:solidFill>
                  <a:prstClr val="black"/>
                </a:solidFill>
                <a:effectLst/>
                <a:uLnTx/>
                <a:uFillTx/>
                <a:latin typeface="Montserrat ExtraBold" panose="00000900000000000000" pitchFamily="2" charset="0"/>
                <a:ea typeface="Calibri" panose="020F0502020204030204" pitchFamily="34" charset="0"/>
                <a:cs typeface="Times New Roman" panose="02020603050405020304" pitchFamily="18" charset="0"/>
              </a:rPr>
              <a:t>Keuzevrijheid als hefboom voor klantgerichte voedselhulp”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400" b="1" i="0" u="sng" strike="noStrike" kern="1200" cap="none" spc="0" normalizeH="0" baseline="0" noProof="0" dirty="0">
                <a:ln>
                  <a:noFill/>
                </a:ln>
                <a:solidFill>
                  <a:prstClr val="black"/>
                </a:solidFill>
                <a:effectLst/>
                <a:uLnTx/>
                <a:uFillTx/>
                <a:latin typeface="Montserrat ExtraBold" panose="00000900000000000000" pitchFamily="2" charset="0"/>
                <a:ea typeface="Calibri" panose="020F0502020204030204" pitchFamily="34" charset="0"/>
                <a:cs typeface="Times New Roman" panose="02020603050405020304" pitchFamily="18" charset="0"/>
              </a:rPr>
              <a:t>studiedag 6 november 2023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POD MI en Federatie Belgische Voedselbanken </a:t>
            </a:r>
            <a:r>
              <a:rPr kumimoji="0" lang="nl-BE" sz="18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Pachecozaal</a:t>
            </a:r>
            <a:r>
              <a:rPr kumimoji="0" lang="nl-BE"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nl-BE" sz="18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Pachecolaan</a:t>
            </a:r>
            <a:r>
              <a:rPr kumimoji="0" lang="nl-BE"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13, 1000 Brussel</a:t>
            </a:r>
          </a:p>
        </p:txBody>
      </p:sp>
    </p:spTree>
    <p:extLst>
      <p:ext uri="{BB962C8B-B14F-4D97-AF65-F5344CB8AC3E}">
        <p14:creationId xmlns:p14="http://schemas.microsoft.com/office/powerpoint/2010/main" val="28319810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a:off x="531585" y="391909"/>
            <a:ext cx="953250" cy="719343"/>
          </a:xfrm>
          <a:custGeom>
            <a:avLst/>
            <a:gdLst/>
            <a:ahLst/>
            <a:cxnLst/>
            <a:rect l="l" t="t" r="r" b="b"/>
            <a:pathLst>
              <a:path w="1429875" h="1079015">
                <a:moveTo>
                  <a:pt x="0" y="0"/>
                </a:moveTo>
                <a:lnTo>
                  <a:pt x="1429875" y="0"/>
                </a:lnTo>
                <a:lnTo>
                  <a:pt x="1429875" y="1079015"/>
                </a:lnTo>
                <a:lnTo>
                  <a:pt x="0" y="1079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3315094" y="2110349"/>
            <a:ext cx="5272705" cy="2109167"/>
          </a:xfrm>
          <a:prstGeom prst="rect">
            <a:avLst/>
          </a:prstGeom>
        </p:spPr>
        <p:txBody>
          <a:bodyPr lIns="0" tIns="0" rIns="0" bIns="0" rtlCol="0" anchor="t">
            <a:spAutoFit/>
          </a:bodyPr>
          <a:lstStyle/>
          <a:p>
            <a:pPr algn="ctr" defTabSz="609630">
              <a:lnSpc>
                <a:spcPts val="8587"/>
              </a:lnSpc>
            </a:pPr>
            <a:r>
              <a:rPr lang="en-US" sz="6134">
                <a:solidFill>
                  <a:srgbClr val="000000"/>
                </a:solidFill>
                <a:latin typeface="Norwester"/>
              </a:rPr>
              <a:t>De Cirkel - Shop</a:t>
            </a:r>
          </a:p>
        </p:txBody>
      </p:sp>
      <p:sp>
        <p:nvSpPr>
          <p:cNvPr id="5" name="TextBox 5"/>
          <p:cNvSpPr txBox="1"/>
          <p:nvPr/>
        </p:nvSpPr>
        <p:spPr>
          <a:xfrm>
            <a:off x="8408796" y="5109493"/>
            <a:ext cx="2886494" cy="1389226"/>
          </a:xfrm>
          <a:prstGeom prst="rect">
            <a:avLst/>
          </a:prstGeom>
        </p:spPr>
        <p:txBody>
          <a:bodyPr lIns="0" tIns="0" rIns="0" bIns="0" rtlCol="0" anchor="t">
            <a:spAutoFit/>
          </a:bodyPr>
          <a:lstStyle/>
          <a:p>
            <a:pPr defTabSz="609630">
              <a:lnSpc>
                <a:spcPts val="2170"/>
              </a:lnSpc>
            </a:pPr>
            <a:r>
              <a:rPr lang="en-US" sz="1550">
                <a:solidFill>
                  <a:srgbClr val="000000"/>
                </a:solidFill>
                <a:latin typeface="Montserrat Light"/>
              </a:rPr>
              <a:t>Helene Derdin </a:t>
            </a:r>
          </a:p>
          <a:p>
            <a:pPr defTabSz="609630">
              <a:lnSpc>
                <a:spcPts val="2170"/>
              </a:lnSpc>
            </a:pPr>
            <a:r>
              <a:rPr lang="en-US" sz="1550">
                <a:solidFill>
                  <a:srgbClr val="000000"/>
                </a:solidFill>
                <a:latin typeface="Montserrat Light"/>
              </a:rPr>
              <a:t>Project medewerker </a:t>
            </a:r>
          </a:p>
          <a:p>
            <a:pPr defTabSz="609630">
              <a:lnSpc>
                <a:spcPts val="2170"/>
              </a:lnSpc>
            </a:pPr>
            <a:r>
              <a:rPr lang="en-US" sz="1550">
                <a:solidFill>
                  <a:srgbClr val="000000"/>
                </a:solidFill>
                <a:latin typeface="Montserrat Light"/>
              </a:rPr>
              <a:t>dienst gelijk kansen Herentals</a:t>
            </a:r>
          </a:p>
          <a:p>
            <a:pPr defTabSz="609630">
              <a:lnSpc>
                <a:spcPts val="2170"/>
              </a:lnSpc>
            </a:pPr>
            <a:r>
              <a:rPr lang="en-US" sz="1550">
                <a:solidFill>
                  <a:srgbClr val="000000"/>
                </a:solidFill>
                <a:latin typeface="Montserrat Light"/>
              </a:rPr>
              <a:t>helene.derdin@herentals.be</a:t>
            </a:r>
          </a:p>
        </p:txBody>
      </p:sp>
      <p:sp>
        <p:nvSpPr>
          <p:cNvPr id="6" name="TextBox 6"/>
          <p:cNvSpPr txBox="1"/>
          <p:nvPr/>
        </p:nvSpPr>
        <p:spPr>
          <a:xfrm>
            <a:off x="2731426" y="4378240"/>
            <a:ext cx="7033948" cy="572529"/>
          </a:xfrm>
          <a:prstGeom prst="rect">
            <a:avLst/>
          </a:prstGeom>
        </p:spPr>
        <p:txBody>
          <a:bodyPr lIns="0" tIns="0" rIns="0" bIns="0" rtlCol="0" anchor="t">
            <a:spAutoFit/>
          </a:bodyPr>
          <a:lstStyle/>
          <a:p>
            <a:pPr algn="ctr" defTabSz="609630">
              <a:lnSpc>
                <a:spcPts val="4853"/>
              </a:lnSpc>
            </a:pPr>
            <a:r>
              <a:rPr lang="en-US" sz="3466">
                <a:solidFill>
                  <a:srgbClr val="000000"/>
                </a:solidFill>
                <a:latin typeface="Montserrat Light Bold"/>
              </a:rPr>
              <a:t>Lierseweg 132 , 2200 Herentals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a:off x="0" y="1480986"/>
            <a:ext cx="12192000" cy="5486400"/>
          </a:xfrm>
          <a:custGeom>
            <a:avLst/>
            <a:gdLst/>
            <a:ahLst/>
            <a:cxnLst/>
            <a:rect l="l" t="t" r="r" b="b"/>
            <a:pathLst>
              <a:path w="18288000" h="8229600">
                <a:moveTo>
                  <a:pt x="0" y="0"/>
                </a:moveTo>
                <a:lnTo>
                  <a:pt x="18288000" y="0"/>
                </a:lnTo>
                <a:lnTo>
                  <a:pt x="18288000" y="8229600"/>
                </a:lnTo>
                <a:lnTo>
                  <a:pt x="0" y="8229600"/>
                </a:lnTo>
                <a:lnTo>
                  <a:pt x="0" y="0"/>
                </a:lnTo>
                <a:close/>
              </a:path>
            </a:pathLst>
          </a:custGeom>
          <a:blipFill>
            <a:blip r:embed="rId2"/>
            <a:stretch>
              <a:fillRect/>
            </a:stretch>
          </a:blipFill>
        </p:spPr>
      </p:sp>
      <p:sp>
        <p:nvSpPr>
          <p:cNvPr id="3" name="TextBox 3"/>
          <p:cNvSpPr txBox="1"/>
          <p:nvPr/>
        </p:nvSpPr>
        <p:spPr>
          <a:xfrm>
            <a:off x="2229115" y="436689"/>
            <a:ext cx="6350" cy="867802"/>
          </a:xfrm>
          <a:prstGeom prst="rect">
            <a:avLst/>
          </a:prstGeom>
        </p:spPr>
        <p:txBody>
          <a:bodyPr lIns="0" tIns="0" rIns="0" bIns="0" rtlCol="0" anchor="t">
            <a:spAutoFit/>
          </a:bodyPr>
          <a:lstStyle/>
          <a:p>
            <a:pPr algn="ctr" defTabSz="609630">
              <a:lnSpc>
                <a:spcPts val="8587"/>
              </a:lnSpc>
            </a:pPr>
            <a:endParaRPr sz="1200">
              <a:solidFill>
                <a:prstClr val="black"/>
              </a:solidFill>
              <a:latin typeface="Calibri"/>
            </a:endParaRPr>
          </a:p>
        </p:txBody>
      </p:sp>
      <p:sp>
        <p:nvSpPr>
          <p:cNvPr id="4" name="TextBox 4"/>
          <p:cNvSpPr txBox="1"/>
          <p:nvPr/>
        </p:nvSpPr>
        <p:spPr>
          <a:xfrm>
            <a:off x="6092826" y="2849701"/>
            <a:ext cx="6350" cy="867802"/>
          </a:xfrm>
          <a:prstGeom prst="rect">
            <a:avLst/>
          </a:prstGeom>
        </p:spPr>
        <p:txBody>
          <a:bodyPr lIns="0" tIns="0" rIns="0" bIns="0" rtlCol="0" anchor="t">
            <a:spAutoFit/>
          </a:bodyPr>
          <a:lstStyle/>
          <a:p>
            <a:pPr algn="ctr" defTabSz="609630">
              <a:lnSpc>
                <a:spcPts val="8587"/>
              </a:lnSpc>
            </a:pPr>
            <a:endParaRPr sz="1200">
              <a:solidFill>
                <a:prstClr val="black"/>
              </a:solidFill>
              <a:latin typeface="Calibri"/>
            </a:endParaRPr>
          </a:p>
        </p:txBody>
      </p:sp>
      <p:sp>
        <p:nvSpPr>
          <p:cNvPr id="5" name="TextBox 5"/>
          <p:cNvSpPr txBox="1"/>
          <p:nvPr/>
        </p:nvSpPr>
        <p:spPr>
          <a:xfrm>
            <a:off x="6092826" y="3101563"/>
            <a:ext cx="6350" cy="511935"/>
          </a:xfrm>
          <a:prstGeom prst="rect">
            <a:avLst/>
          </a:prstGeom>
        </p:spPr>
        <p:txBody>
          <a:bodyPr lIns="0" tIns="0" rIns="0" bIns="0" rtlCol="0" anchor="t">
            <a:spAutoFit/>
          </a:bodyPr>
          <a:lstStyle/>
          <a:p>
            <a:pPr algn="ctr" defTabSz="609630">
              <a:lnSpc>
                <a:spcPts val="4853"/>
              </a:lnSpc>
            </a:pPr>
            <a:endParaRPr sz="1200">
              <a:solidFill>
                <a:prstClr val="black"/>
              </a:solidFill>
              <a:latin typeface="Calibri"/>
            </a:endParaRPr>
          </a:p>
        </p:txBody>
      </p:sp>
      <p:sp>
        <p:nvSpPr>
          <p:cNvPr id="6" name="TextBox 6"/>
          <p:cNvSpPr txBox="1"/>
          <p:nvPr/>
        </p:nvSpPr>
        <p:spPr>
          <a:xfrm>
            <a:off x="685801" y="603250"/>
            <a:ext cx="7839074" cy="655436"/>
          </a:xfrm>
          <a:prstGeom prst="rect">
            <a:avLst/>
          </a:prstGeom>
        </p:spPr>
        <p:txBody>
          <a:bodyPr wrap="square" lIns="0" tIns="0" rIns="0" bIns="0" rtlCol="0" anchor="t">
            <a:spAutoFit/>
          </a:bodyPr>
          <a:lstStyle/>
          <a:p>
            <a:pPr algn="ctr" defTabSz="609630">
              <a:lnSpc>
                <a:spcPts val="5600"/>
              </a:lnSpc>
            </a:pPr>
            <a:r>
              <a:rPr lang="en-US" sz="4000" dirty="0">
                <a:solidFill>
                  <a:srgbClr val="000000"/>
                </a:solidFill>
                <a:latin typeface="Norwester"/>
              </a:rPr>
              <a:t>WAT IS DE CIRKEL -SHOP?</a:t>
            </a:r>
          </a:p>
        </p:txBody>
      </p:sp>
      <p:sp>
        <p:nvSpPr>
          <p:cNvPr id="7" name="AutoShape 7"/>
          <p:cNvSpPr/>
          <p:nvPr/>
        </p:nvSpPr>
        <p:spPr>
          <a:xfrm flipH="1">
            <a:off x="8985798" y="3692938"/>
            <a:ext cx="942367" cy="1210334"/>
          </a:xfrm>
          <a:prstGeom prst="line">
            <a:avLst/>
          </a:prstGeom>
          <a:ln w="485775" cap="flat">
            <a:solidFill>
              <a:srgbClr val="FFFFFF"/>
            </a:solidFill>
            <a:prstDash val="solid"/>
            <a:headEnd type="none" w="sm" len="sm"/>
            <a:tailEnd type="arrow" w="med" len="sm"/>
          </a:ln>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TextBox 2"/>
          <p:cNvSpPr txBox="1"/>
          <p:nvPr/>
        </p:nvSpPr>
        <p:spPr>
          <a:xfrm>
            <a:off x="1569365" y="1619497"/>
            <a:ext cx="9225628" cy="3109954"/>
          </a:xfrm>
          <a:prstGeom prst="rect">
            <a:avLst/>
          </a:prstGeom>
        </p:spPr>
        <p:txBody>
          <a:bodyPr lIns="0" tIns="0" rIns="0" bIns="0" rtlCol="0" anchor="t">
            <a:spAutoFit/>
          </a:bodyPr>
          <a:lstStyle/>
          <a:p>
            <a:pPr defTabSz="609630">
              <a:lnSpc>
                <a:spcPts val="3546"/>
              </a:lnSpc>
            </a:pPr>
            <a:r>
              <a:rPr lang="en-US" sz="2533" dirty="0">
                <a:solidFill>
                  <a:srgbClr val="000000"/>
                </a:solidFill>
                <a:latin typeface="Montserrat Light"/>
              </a:rPr>
              <a:t>Het is </a:t>
            </a:r>
            <a:r>
              <a:rPr lang="en-US" sz="2533" dirty="0" err="1">
                <a:solidFill>
                  <a:srgbClr val="000000"/>
                </a:solidFill>
                <a:latin typeface="Montserrat Light"/>
              </a:rPr>
              <a:t>geen</a:t>
            </a:r>
            <a:r>
              <a:rPr lang="en-US" sz="2533" dirty="0">
                <a:solidFill>
                  <a:srgbClr val="000000"/>
                </a:solidFill>
                <a:latin typeface="Montserrat Light"/>
              </a:rPr>
              <a:t> </a:t>
            </a:r>
            <a:r>
              <a:rPr lang="en-US" sz="2533" dirty="0" err="1">
                <a:solidFill>
                  <a:srgbClr val="000000"/>
                </a:solidFill>
                <a:latin typeface="Montserrat Light"/>
              </a:rPr>
              <a:t>kringkruidenier</a:t>
            </a:r>
            <a:r>
              <a:rPr lang="en-US" sz="2533" dirty="0">
                <a:solidFill>
                  <a:srgbClr val="000000"/>
                </a:solidFill>
                <a:latin typeface="Montserrat Light"/>
              </a:rPr>
              <a:t>, </a:t>
            </a:r>
            <a:r>
              <a:rPr lang="en-US" sz="2533" dirty="0" err="1">
                <a:solidFill>
                  <a:srgbClr val="000000"/>
                </a:solidFill>
                <a:latin typeface="Montserrat Light"/>
              </a:rPr>
              <a:t>geen</a:t>
            </a:r>
            <a:r>
              <a:rPr lang="en-US" sz="2533" dirty="0">
                <a:solidFill>
                  <a:srgbClr val="000000"/>
                </a:solidFill>
                <a:latin typeface="Montserrat Light"/>
              </a:rPr>
              <a:t> </a:t>
            </a:r>
            <a:r>
              <a:rPr lang="en-US" sz="2533" dirty="0" err="1">
                <a:solidFill>
                  <a:srgbClr val="000000"/>
                </a:solidFill>
                <a:latin typeface="Montserrat Light"/>
              </a:rPr>
              <a:t>sociale</a:t>
            </a:r>
            <a:r>
              <a:rPr lang="en-US" sz="2533" dirty="0">
                <a:solidFill>
                  <a:srgbClr val="000000"/>
                </a:solidFill>
                <a:latin typeface="Montserrat Light"/>
              </a:rPr>
              <a:t> </a:t>
            </a:r>
            <a:r>
              <a:rPr lang="en-US" sz="2533" dirty="0" err="1">
                <a:solidFill>
                  <a:srgbClr val="000000"/>
                </a:solidFill>
                <a:latin typeface="Montserrat Light"/>
              </a:rPr>
              <a:t>kruidenier</a:t>
            </a:r>
            <a:r>
              <a:rPr lang="en-US" sz="2533" dirty="0">
                <a:solidFill>
                  <a:srgbClr val="000000"/>
                </a:solidFill>
                <a:latin typeface="Montserrat Light"/>
              </a:rPr>
              <a:t> </a:t>
            </a:r>
            <a:r>
              <a:rPr lang="en-US" sz="2533" dirty="0" err="1">
                <a:solidFill>
                  <a:srgbClr val="000000"/>
                </a:solidFill>
                <a:latin typeface="Montserrat Light"/>
              </a:rPr>
              <a:t>en</a:t>
            </a:r>
            <a:r>
              <a:rPr lang="en-US" sz="2533" dirty="0">
                <a:solidFill>
                  <a:srgbClr val="000000"/>
                </a:solidFill>
                <a:latin typeface="Montserrat Light"/>
              </a:rPr>
              <a:t> </a:t>
            </a:r>
            <a:r>
              <a:rPr lang="en-US" sz="2533" dirty="0" err="1">
                <a:solidFill>
                  <a:srgbClr val="000000"/>
                </a:solidFill>
                <a:latin typeface="Montserrat Light"/>
              </a:rPr>
              <a:t>ook</a:t>
            </a:r>
            <a:r>
              <a:rPr lang="en-US" sz="2533" dirty="0">
                <a:solidFill>
                  <a:srgbClr val="000000"/>
                </a:solidFill>
                <a:latin typeface="Montserrat Light"/>
              </a:rPr>
              <a:t> </a:t>
            </a:r>
            <a:r>
              <a:rPr lang="en-US" sz="2533" dirty="0" err="1">
                <a:solidFill>
                  <a:srgbClr val="000000"/>
                </a:solidFill>
                <a:latin typeface="Montserrat Light"/>
              </a:rPr>
              <a:t>geen</a:t>
            </a:r>
            <a:r>
              <a:rPr lang="en-US" sz="2533" dirty="0">
                <a:solidFill>
                  <a:srgbClr val="000000"/>
                </a:solidFill>
                <a:latin typeface="Montserrat Light"/>
              </a:rPr>
              <a:t> </a:t>
            </a:r>
            <a:r>
              <a:rPr lang="en-US" sz="2533" dirty="0" err="1">
                <a:solidFill>
                  <a:srgbClr val="000000"/>
                </a:solidFill>
                <a:latin typeface="Montserrat Light"/>
              </a:rPr>
              <a:t>voedselbedeling</a:t>
            </a:r>
            <a:r>
              <a:rPr lang="en-US" sz="2533" dirty="0">
                <a:solidFill>
                  <a:srgbClr val="000000"/>
                </a:solidFill>
                <a:latin typeface="Montserrat Light"/>
              </a:rPr>
              <a:t>. </a:t>
            </a:r>
          </a:p>
          <a:p>
            <a:pPr defTabSz="609630">
              <a:lnSpc>
                <a:spcPts val="3546"/>
              </a:lnSpc>
            </a:pPr>
            <a:endParaRPr lang="en-US" sz="2533" dirty="0">
              <a:solidFill>
                <a:srgbClr val="000000"/>
              </a:solidFill>
              <a:latin typeface="Montserrat Light"/>
            </a:endParaRPr>
          </a:p>
          <a:p>
            <a:pPr defTabSz="609630">
              <a:lnSpc>
                <a:spcPts val="3546"/>
              </a:lnSpc>
            </a:pPr>
            <a:r>
              <a:rPr lang="en-US" sz="2533" dirty="0">
                <a:solidFill>
                  <a:srgbClr val="000000"/>
                </a:solidFill>
                <a:latin typeface="Montserrat Light"/>
              </a:rPr>
              <a:t>Het is </a:t>
            </a:r>
            <a:r>
              <a:rPr lang="en-US" sz="2533" dirty="0" err="1">
                <a:solidFill>
                  <a:srgbClr val="000000"/>
                </a:solidFill>
                <a:latin typeface="Montserrat Light"/>
              </a:rPr>
              <a:t>wel</a:t>
            </a:r>
            <a:r>
              <a:rPr lang="en-US" sz="2533" dirty="0">
                <a:solidFill>
                  <a:srgbClr val="000000"/>
                </a:solidFill>
                <a:latin typeface="Montserrat Light"/>
              </a:rPr>
              <a:t> </a:t>
            </a:r>
            <a:r>
              <a:rPr lang="en-US" sz="2533" dirty="0" err="1">
                <a:solidFill>
                  <a:srgbClr val="000000"/>
                </a:solidFill>
                <a:latin typeface="Montserrat Light"/>
              </a:rPr>
              <a:t>een</a:t>
            </a:r>
            <a:r>
              <a:rPr lang="en-US" sz="2533" dirty="0">
                <a:solidFill>
                  <a:srgbClr val="000000"/>
                </a:solidFill>
                <a:latin typeface="Montserrat Light"/>
              </a:rPr>
              <a:t> </a:t>
            </a:r>
            <a:r>
              <a:rPr lang="en-US" sz="2533" dirty="0" err="1">
                <a:solidFill>
                  <a:srgbClr val="000000"/>
                </a:solidFill>
                <a:latin typeface="Montserrat Light"/>
              </a:rPr>
              <a:t>voedselhulp</a:t>
            </a:r>
            <a:r>
              <a:rPr lang="en-US" sz="2533" dirty="0">
                <a:solidFill>
                  <a:srgbClr val="000000"/>
                </a:solidFill>
                <a:latin typeface="Montserrat Light"/>
              </a:rPr>
              <a:t> </a:t>
            </a:r>
            <a:r>
              <a:rPr lang="en-US" sz="2533" dirty="0" err="1">
                <a:solidFill>
                  <a:srgbClr val="000000"/>
                </a:solidFill>
                <a:latin typeface="Montserrat Light"/>
              </a:rPr>
              <a:t>initiatief</a:t>
            </a:r>
            <a:r>
              <a:rPr lang="en-US" sz="2533" dirty="0">
                <a:solidFill>
                  <a:srgbClr val="000000"/>
                </a:solidFill>
                <a:latin typeface="Montserrat Light"/>
              </a:rPr>
              <a:t> </a:t>
            </a:r>
            <a:r>
              <a:rPr lang="en-US" sz="2533" dirty="0" err="1">
                <a:solidFill>
                  <a:srgbClr val="000000"/>
                </a:solidFill>
                <a:latin typeface="Montserrat Light"/>
              </a:rPr>
              <a:t>dat</a:t>
            </a:r>
            <a:r>
              <a:rPr lang="en-US" sz="2533" dirty="0">
                <a:solidFill>
                  <a:srgbClr val="000000"/>
                </a:solidFill>
                <a:latin typeface="Montserrat Light"/>
              </a:rPr>
              <a:t> </a:t>
            </a:r>
            <a:r>
              <a:rPr lang="en-US" sz="2533" dirty="0" err="1">
                <a:solidFill>
                  <a:srgbClr val="000000"/>
                </a:solidFill>
                <a:latin typeface="Montserrat Light"/>
              </a:rPr>
              <a:t>gekoppeld</a:t>
            </a:r>
            <a:r>
              <a:rPr lang="en-US" sz="2533" dirty="0">
                <a:solidFill>
                  <a:srgbClr val="000000"/>
                </a:solidFill>
                <a:latin typeface="Montserrat Light"/>
              </a:rPr>
              <a:t> is </a:t>
            </a:r>
            <a:r>
              <a:rPr lang="en-US" sz="2533" dirty="0" err="1">
                <a:solidFill>
                  <a:srgbClr val="000000"/>
                </a:solidFill>
                <a:latin typeface="Montserrat Light"/>
              </a:rPr>
              <a:t>aan</a:t>
            </a:r>
            <a:r>
              <a:rPr lang="en-US" sz="2533" dirty="0">
                <a:solidFill>
                  <a:srgbClr val="000000"/>
                </a:solidFill>
                <a:latin typeface="Montserrat Light"/>
              </a:rPr>
              <a:t> </a:t>
            </a:r>
            <a:r>
              <a:rPr lang="en-US" sz="2533" dirty="0" err="1">
                <a:solidFill>
                  <a:srgbClr val="000000"/>
                </a:solidFill>
                <a:latin typeface="Montserrat Light"/>
              </a:rPr>
              <a:t>een</a:t>
            </a:r>
            <a:r>
              <a:rPr lang="en-US" sz="2533" dirty="0">
                <a:solidFill>
                  <a:srgbClr val="000000"/>
                </a:solidFill>
                <a:latin typeface="Montserrat Light"/>
              </a:rPr>
              <a:t> </a:t>
            </a:r>
            <a:r>
              <a:rPr lang="en-US" sz="2533" dirty="0" err="1">
                <a:solidFill>
                  <a:srgbClr val="000000"/>
                </a:solidFill>
                <a:latin typeface="Montserrat Light"/>
              </a:rPr>
              <a:t>ontmoetingsruimte</a:t>
            </a:r>
            <a:r>
              <a:rPr lang="en-US" sz="2533" dirty="0">
                <a:solidFill>
                  <a:srgbClr val="000000"/>
                </a:solidFill>
                <a:latin typeface="Montserrat Light"/>
              </a:rPr>
              <a:t> </a:t>
            </a:r>
            <a:r>
              <a:rPr lang="en-US" sz="2533" dirty="0" err="1">
                <a:solidFill>
                  <a:srgbClr val="000000"/>
                </a:solidFill>
                <a:latin typeface="Montserrat Light"/>
              </a:rPr>
              <a:t>en</a:t>
            </a:r>
            <a:r>
              <a:rPr lang="en-US" sz="2533" dirty="0">
                <a:solidFill>
                  <a:srgbClr val="000000"/>
                </a:solidFill>
                <a:latin typeface="Montserrat Light"/>
              </a:rPr>
              <a:t> </a:t>
            </a:r>
            <a:r>
              <a:rPr lang="en-US" sz="2533" dirty="0" err="1">
                <a:solidFill>
                  <a:srgbClr val="000000"/>
                </a:solidFill>
                <a:latin typeface="Montserrat Light"/>
              </a:rPr>
              <a:t>waar</a:t>
            </a:r>
            <a:r>
              <a:rPr lang="en-US" sz="2533" dirty="0">
                <a:solidFill>
                  <a:srgbClr val="000000"/>
                </a:solidFill>
                <a:latin typeface="Montserrat Light"/>
              </a:rPr>
              <a:t> </a:t>
            </a:r>
            <a:r>
              <a:rPr lang="en-US" sz="2533" dirty="0" err="1">
                <a:solidFill>
                  <a:srgbClr val="000000"/>
                </a:solidFill>
                <a:latin typeface="Montserrat Light"/>
              </a:rPr>
              <a:t>sociaal</a:t>
            </a:r>
            <a:r>
              <a:rPr lang="en-US" sz="2533" dirty="0">
                <a:solidFill>
                  <a:srgbClr val="000000"/>
                </a:solidFill>
                <a:latin typeface="Montserrat Light"/>
              </a:rPr>
              <a:t> </a:t>
            </a:r>
            <a:r>
              <a:rPr lang="en-US" sz="2533" dirty="0" err="1">
                <a:solidFill>
                  <a:srgbClr val="000000"/>
                </a:solidFill>
                <a:latin typeface="Montserrat Light"/>
              </a:rPr>
              <a:t>werkers</a:t>
            </a:r>
            <a:r>
              <a:rPr lang="en-US" sz="2533" dirty="0">
                <a:solidFill>
                  <a:srgbClr val="000000"/>
                </a:solidFill>
                <a:latin typeface="Montserrat Light"/>
              </a:rPr>
              <a:t> </a:t>
            </a:r>
            <a:r>
              <a:rPr lang="en-US" sz="2533" dirty="0" err="1">
                <a:solidFill>
                  <a:srgbClr val="000000"/>
                </a:solidFill>
                <a:latin typeface="Montserrat Light"/>
              </a:rPr>
              <a:t>aanwezig</a:t>
            </a:r>
            <a:r>
              <a:rPr lang="en-US" sz="2533" dirty="0">
                <a:solidFill>
                  <a:srgbClr val="000000"/>
                </a:solidFill>
                <a:latin typeface="Montserrat Light"/>
              </a:rPr>
              <a:t> </a:t>
            </a:r>
            <a:r>
              <a:rPr lang="en-US" sz="2533" dirty="0" err="1">
                <a:solidFill>
                  <a:srgbClr val="000000"/>
                </a:solidFill>
                <a:latin typeface="Montserrat Light"/>
              </a:rPr>
              <a:t>zijn</a:t>
            </a:r>
            <a:r>
              <a:rPr lang="en-US" sz="2533" dirty="0">
                <a:solidFill>
                  <a:srgbClr val="000000"/>
                </a:solidFill>
                <a:latin typeface="Montserrat Light"/>
              </a:rPr>
              <a:t> </a:t>
            </a:r>
            <a:r>
              <a:rPr lang="en-US" sz="2533" dirty="0" err="1">
                <a:solidFill>
                  <a:srgbClr val="000000"/>
                </a:solidFill>
                <a:latin typeface="Montserrat Light"/>
              </a:rPr>
              <a:t>voor</a:t>
            </a:r>
            <a:r>
              <a:rPr lang="en-US" sz="2533" dirty="0">
                <a:solidFill>
                  <a:srgbClr val="000000"/>
                </a:solidFill>
                <a:latin typeface="Montserrat Light"/>
              </a:rPr>
              <a:t> </a:t>
            </a:r>
            <a:r>
              <a:rPr lang="en-US" sz="2533" dirty="0" err="1">
                <a:solidFill>
                  <a:srgbClr val="000000"/>
                </a:solidFill>
                <a:latin typeface="Montserrat Light"/>
              </a:rPr>
              <a:t>gesprekken</a:t>
            </a:r>
            <a:r>
              <a:rPr lang="en-US" sz="2533" dirty="0">
                <a:solidFill>
                  <a:srgbClr val="000000"/>
                </a:solidFill>
                <a:latin typeface="Montserrat Light"/>
              </a:rPr>
              <a:t> </a:t>
            </a:r>
            <a:r>
              <a:rPr lang="en-US" sz="2533" dirty="0" err="1">
                <a:solidFill>
                  <a:srgbClr val="000000"/>
                </a:solidFill>
                <a:latin typeface="Montserrat Light"/>
              </a:rPr>
              <a:t>en</a:t>
            </a:r>
            <a:r>
              <a:rPr lang="en-US" sz="2533" dirty="0">
                <a:solidFill>
                  <a:srgbClr val="000000"/>
                </a:solidFill>
                <a:latin typeface="Montserrat Light"/>
              </a:rPr>
              <a:t> </a:t>
            </a:r>
            <a:r>
              <a:rPr lang="en-US" sz="2533" dirty="0" err="1">
                <a:solidFill>
                  <a:srgbClr val="000000"/>
                </a:solidFill>
                <a:latin typeface="Montserrat Light"/>
              </a:rPr>
              <a:t>hulpvragen</a:t>
            </a:r>
            <a:r>
              <a:rPr lang="en-US" sz="2533" dirty="0">
                <a:solidFill>
                  <a:srgbClr val="000000"/>
                </a:solidFill>
                <a:latin typeface="Montserrat Light"/>
              </a:rPr>
              <a:t>. </a:t>
            </a:r>
          </a:p>
          <a:p>
            <a:pPr defTabSz="609630">
              <a:lnSpc>
                <a:spcPts val="3546"/>
              </a:lnSpc>
            </a:pPr>
            <a:endParaRPr lang="en-US" sz="2533" dirty="0">
              <a:solidFill>
                <a:srgbClr val="000000"/>
              </a:solidFill>
              <a:latin typeface="Montserrat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TextBox 2"/>
          <p:cNvSpPr txBox="1"/>
          <p:nvPr/>
        </p:nvSpPr>
        <p:spPr>
          <a:xfrm>
            <a:off x="685801" y="603250"/>
            <a:ext cx="9610724" cy="1373581"/>
          </a:xfrm>
          <a:prstGeom prst="rect">
            <a:avLst/>
          </a:prstGeom>
        </p:spPr>
        <p:txBody>
          <a:bodyPr wrap="square" lIns="0" tIns="0" rIns="0" bIns="0" rtlCol="0" anchor="t">
            <a:spAutoFit/>
          </a:bodyPr>
          <a:lstStyle/>
          <a:p>
            <a:pPr algn="ctr" defTabSz="609630">
              <a:lnSpc>
                <a:spcPts val="5600"/>
              </a:lnSpc>
            </a:pPr>
            <a:r>
              <a:rPr lang="en-US" sz="4000" dirty="0">
                <a:solidFill>
                  <a:srgbClr val="000000"/>
                </a:solidFill>
                <a:latin typeface="Norwester"/>
              </a:rPr>
              <a:t>VOOR WIE IS DE CIRKEL - SHOP</a:t>
            </a:r>
          </a:p>
          <a:p>
            <a:pPr algn="ctr" defTabSz="609630">
              <a:lnSpc>
                <a:spcPts val="5600"/>
              </a:lnSpc>
            </a:pPr>
            <a:endParaRPr lang="en-US" sz="4000" dirty="0">
              <a:solidFill>
                <a:srgbClr val="000000"/>
              </a:solidFill>
              <a:latin typeface="Norwester"/>
            </a:endParaRPr>
          </a:p>
        </p:txBody>
      </p:sp>
      <p:sp>
        <p:nvSpPr>
          <p:cNvPr id="3" name="TextBox 3"/>
          <p:cNvSpPr txBox="1"/>
          <p:nvPr/>
        </p:nvSpPr>
        <p:spPr>
          <a:xfrm>
            <a:off x="1569365" y="1619498"/>
            <a:ext cx="9225628" cy="5354158"/>
          </a:xfrm>
          <a:prstGeom prst="rect">
            <a:avLst/>
          </a:prstGeom>
        </p:spPr>
        <p:txBody>
          <a:bodyPr lIns="0" tIns="0" rIns="0" bIns="0" rtlCol="0" anchor="t">
            <a:spAutoFit/>
          </a:bodyPr>
          <a:lstStyle/>
          <a:p>
            <a:pPr defTabSz="609630">
              <a:lnSpc>
                <a:spcPts val="3546"/>
              </a:lnSpc>
            </a:pPr>
            <a:r>
              <a:rPr lang="en-US" sz="2533" dirty="0">
                <a:solidFill>
                  <a:srgbClr val="000000"/>
                </a:solidFill>
                <a:latin typeface="Montserrat Light"/>
              </a:rPr>
              <a:t>Alle </a:t>
            </a:r>
            <a:r>
              <a:rPr lang="en-US" sz="2533" dirty="0" err="1">
                <a:solidFill>
                  <a:srgbClr val="000000"/>
                </a:solidFill>
                <a:latin typeface="Montserrat Light"/>
              </a:rPr>
              <a:t>inwoners</a:t>
            </a:r>
            <a:r>
              <a:rPr lang="en-US" sz="2533" dirty="0">
                <a:solidFill>
                  <a:srgbClr val="000000"/>
                </a:solidFill>
                <a:latin typeface="Montserrat Light"/>
              </a:rPr>
              <a:t> van Herentals met </a:t>
            </a:r>
            <a:r>
              <a:rPr lang="en-US" sz="2533" dirty="0" err="1">
                <a:solidFill>
                  <a:srgbClr val="000000"/>
                </a:solidFill>
                <a:latin typeface="Montserrat Light"/>
              </a:rPr>
              <a:t>een</a:t>
            </a:r>
            <a:r>
              <a:rPr lang="en-US" sz="2533" dirty="0">
                <a:solidFill>
                  <a:srgbClr val="000000"/>
                </a:solidFill>
                <a:latin typeface="Montserrat Light"/>
              </a:rPr>
              <a:t> </a:t>
            </a:r>
            <a:r>
              <a:rPr lang="en-US" sz="2533" dirty="0" err="1">
                <a:solidFill>
                  <a:srgbClr val="000000"/>
                </a:solidFill>
                <a:latin typeface="Montserrat Light"/>
              </a:rPr>
              <a:t>UiTPAS</a:t>
            </a:r>
            <a:r>
              <a:rPr lang="en-US" sz="2533" dirty="0">
                <a:solidFill>
                  <a:srgbClr val="000000"/>
                </a:solidFill>
                <a:latin typeface="Montserrat Light"/>
              </a:rPr>
              <a:t> met </a:t>
            </a:r>
            <a:r>
              <a:rPr lang="en-US" sz="2533" dirty="0" err="1">
                <a:solidFill>
                  <a:srgbClr val="000000"/>
                </a:solidFill>
                <a:latin typeface="Montserrat Light"/>
              </a:rPr>
              <a:t>kansentarief</a:t>
            </a:r>
            <a:r>
              <a:rPr lang="en-US" sz="2533" dirty="0">
                <a:solidFill>
                  <a:srgbClr val="000000"/>
                </a:solidFill>
                <a:latin typeface="Montserrat Light"/>
              </a:rPr>
              <a:t> </a:t>
            </a:r>
            <a:r>
              <a:rPr lang="en-US" sz="2533" dirty="0" err="1">
                <a:solidFill>
                  <a:srgbClr val="000000"/>
                </a:solidFill>
                <a:latin typeface="Montserrat Light"/>
              </a:rPr>
              <a:t>hebben</a:t>
            </a:r>
            <a:r>
              <a:rPr lang="en-US" sz="2533" dirty="0">
                <a:solidFill>
                  <a:srgbClr val="000000"/>
                </a:solidFill>
                <a:latin typeface="Montserrat Light"/>
              </a:rPr>
              <a:t> </a:t>
            </a:r>
            <a:r>
              <a:rPr lang="en-US" sz="2533" dirty="0" err="1">
                <a:solidFill>
                  <a:srgbClr val="000000"/>
                </a:solidFill>
                <a:latin typeface="Montserrat Light"/>
              </a:rPr>
              <a:t>toegang</a:t>
            </a:r>
            <a:r>
              <a:rPr lang="en-US" sz="2533" dirty="0">
                <a:solidFill>
                  <a:srgbClr val="000000"/>
                </a:solidFill>
                <a:latin typeface="Montserrat Light"/>
              </a:rPr>
              <a:t> tot </a:t>
            </a:r>
            <a:r>
              <a:rPr lang="en-US" sz="2533" dirty="0" err="1">
                <a:solidFill>
                  <a:srgbClr val="000000"/>
                </a:solidFill>
                <a:latin typeface="Montserrat Light"/>
              </a:rPr>
              <a:t>onze</a:t>
            </a:r>
            <a:r>
              <a:rPr lang="en-US" sz="2533" dirty="0">
                <a:solidFill>
                  <a:srgbClr val="000000"/>
                </a:solidFill>
                <a:latin typeface="Montserrat Light"/>
              </a:rPr>
              <a:t> </a:t>
            </a:r>
            <a:r>
              <a:rPr lang="en-US" sz="2533" dirty="0" err="1">
                <a:solidFill>
                  <a:srgbClr val="000000"/>
                </a:solidFill>
                <a:latin typeface="Montserrat Light"/>
              </a:rPr>
              <a:t>winkel</a:t>
            </a:r>
            <a:r>
              <a:rPr lang="en-US" sz="2533" dirty="0">
                <a:solidFill>
                  <a:srgbClr val="000000"/>
                </a:solidFill>
                <a:latin typeface="Montserrat Light"/>
              </a:rPr>
              <a:t>.</a:t>
            </a:r>
          </a:p>
          <a:p>
            <a:pPr defTabSz="609630">
              <a:lnSpc>
                <a:spcPts val="3546"/>
              </a:lnSpc>
            </a:pPr>
            <a:endParaRPr lang="en-US" sz="2533" dirty="0">
              <a:solidFill>
                <a:srgbClr val="000000"/>
              </a:solidFill>
              <a:latin typeface="Montserrat Light"/>
            </a:endParaRPr>
          </a:p>
          <a:p>
            <a:pPr defTabSz="609630">
              <a:lnSpc>
                <a:spcPts val="3546"/>
              </a:lnSpc>
            </a:pPr>
            <a:r>
              <a:rPr lang="en-US" sz="2533" dirty="0">
                <a:solidFill>
                  <a:srgbClr val="000000"/>
                </a:solidFill>
                <a:latin typeface="Montserrat Light"/>
              </a:rPr>
              <a:t>Alle </a:t>
            </a:r>
            <a:r>
              <a:rPr lang="en-US" sz="2533" dirty="0" err="1">
                <a:solidFill>
                  <a:srgbClr val="000000"/>
                </a:solidFill>
                <a:latin typeface="Montserrat Light"/>
              </a:rPr>
              <a:t>inwoners</a:t>
            </a:r>
            <a:r>
              <a:rPr lang="en-US" sz="2533" dirty="0">
                <a:solidFill>
                  <a:srgbClr val="000000"/>
                </a:solidFill>
                <a:latin typeface="Montserrat Light"/>
              </a:rPr>
              <a:t> van </a:t>
            </a:r>
            <a:r>
              <a:rPr lang="en-US" sz="2533" dirty="0" err="1">
                <a:solidFill>
                  <a:srgbClr val="000000"/>
                </a:solidFill>
                <a:latin typeface="Montserrat Light"/>
              </a:rPr>
              <a:t>Neteland</a:t>
            </a:r>
            <a:r>
              <a:rPr lang="en-US" sz="2533" dirty="0">
                <a:solidFill>
                  <a:srgbClr val="000000"/>
                </a:solidFill>
                <a:latin typeface="Montserrat Light"/>
              </a:rPr>
              <a:t> (Olen, Grobbendonk, Vorselaar, Herenthout) die </a:t>
            </a:r>
            <a:r>
              <a:rPr lang="en-US" sz="2533" dirty="0" err="1">
                <a:solidFill>
                  <a:srgbClr val="000000"/>
                </a:solidFill>
                <a:latin typeface="Montserrat Light"/>
              </a:rPr>
              <a:t>een</a:t>
            </a:r>
            <a:r>
              <a:rPr lang="en-US" sz="2533" dirty="0">
                <a:solidFill>
                  <a:srgbClr val="000000"/>
                </a:solidFill>
                <a:latin typeface="Montserrat Light"/>
              </a:rPr>
              <a:t> </a:t>
            </a:r>
            <a:r>
              <a:rPr lang="en-US" sz="2533" dirty="0" err="1">
                <a:solidFill>
                  <a:srgbClr val="000000"/>
                </a:solidFill>
                <a:latin typeface="Montserrat Light"/>
              </a:rPr>
              <a:t>doorverwijzing</a:t>
            </a:r>
            <a:r>
              <a:rPr lang="en-US" sz="2533" dirty="0">
                <a:solidFill>
                  <a:srgbClr val="000000"/>
                </a:solidFill>
                <a:latin typeface="Montserrat Light"/>
              </a:rPr>
              <a:t> </a:t>
            </a:r>
            <a:r>
              <a:rPr lang="en-US" sz="2533" dirty="0" err="1">
                <a:solidFill>
                  <a:srgbClr val="000000"/>
                </a:solidFill>
                <a:latin typeface="Montserrat Light"/>
              </a:rPr>
              <a:t>hebben</a:t>
            </a:r>
            <a:r>
              <a:rPr lang="en-US" sz="2533" dirty="0">
                <a:solidFill>
                  <a:srgbClr val="000000"/>
                </a:solidFill>
                <a:latin typeface="Montserrat Light"/>
              </a:rPr>
              <a:t> van </a:t>
            </a:r>
            <a:r>
              <a:rPr lang="en-US" sz="2533" dirty="0" err="1">
                <a:solidFill>
                  <a:srgbClr val="000000"/>
                </a:solidFill>
                <a:latin typeface="Montserrat Light"/>
              </a:rPr>
              <a:t>hun</a:t>
            </a:r>
            <a:r>
              <a:rPr lang="en-US" sz="2533" dirty="0">
                <a:solidFill>
                  <a:srgbClr val="000000"/>
                </a:solidFill>
                <a:latin typeface="Montserrat Light"/>
              </a:rPr>
              <a:t> OCMW </a:t>
            </a:r>
            <a:r>
              <a:rPr lang="en-US" sz="2533" dirty="0" err="1">
                <a:solidFill>
                  <a:srgbClr val="000000"/>
                </a:solidFill>
                <a:latin typeface="Montserrat Light"/>
              </a:rPr>
              <a:t>en</a:t>
            </a:r>
            <a:r>
              <a:rPr lang="en-US" sz="2533" dirty="0">
                <a:solidFill>
                  <a:srgbClr val="000000"/>
                </a:solidFill>
                <a:latin typeface="Montserrat Light"/>
              </a:rPr>
              <a:t> </a:t>
            </a:r>
            <a:r>
              <a:rPr lang="en-US" sz="2533" dirty="0" err="1">
                <a:solidFill>
                  <a:srgbClr val="000000"/>
                </a:solidFill>
                <a:latin typeface="Montserrat Light"/>
              </a:rPr>
              <a:t>een</a:t>
            </a:r>
            <a:r>
              <a:rPr lang="en-US" sz="2533" dirty="0">
                <a:solidFill>
                  <a:srgbClr val="000000"/>
                </a:solidFill>
                <a:latin typeface="Montserrat Light"/>
              </a:rPr>
              <a:t> </a:t>
            </a:r>
            <a:r>
              <a:rPr lang="en-US" sz="2533" dirty="0" err="1">
                <a:solidFill>
                  <a:srgbClr val="000000"/>
                </a:solidFill>
                <a:latin typeface="Montserrat Light"/>
              </a:rPr>
              <a:t>UiTPAS</a:t>
            </a:r>
            <a:r>
              <a:rPr lang="en-US" sz="2533" dirty="0">
                <a:solidFill>
                  <a:srgbClr val="000000"/>
                </a:solidFill>
                <a:latin typeface="Montserrat Light"/>
              </a:rPr>
              <a:t> met </a:t>
            </a:r>
            <a:r>
              <a:rPr lang="en-US" sz="2533" dirty="0" err="1">
                <a:solidFill>
                  <a:srgbClr val="000000"/>
                </a:solidFill>
                <a:latin typeface="Montserrat Light"/>
              </a:rPr>
              <a:t>kansentarief</a:t>
            </a:r>
            <a:r>
              <a:rPr lang="en-US" sz="2533" dirty="0">
                <a:solidFill>
                  <a:srgbClr val="000000"/>
                </a:solidFill>
                <a:latin typeface="Montserrat Light"/>
              </a:rPr>
              <a:t> </a:t>
            </a:r>
            <a:r>
              <a:rPr lang="en-US" sz="2533" dirty="0" err="1">
                <a:solidFill>
                  <a:srgbClr val="000000"/>
                </a:solidFill>
                <a:latin typeface="Montserrat Light"/>
              </a:rPr>
              <a:t>hebben</a:t>
            </a:r>
            <a:r>
              <a:rPr lang="en-US" sz="2533" dirty="0">
                <a:solidFill>
                  <a:srgbClr val="000000"/>
                </a:solidFill>
                <a:latin typeface="Montserrat Light"/>
              </a:rPr>
              <a:t>, </a:t>
            </a:r>
            <a:r>
              <a:rPr lang="en-US" sz="2533" dirty="0" err="1">
                <a:solidFill>
                  <a:srgbClr val="000000"/>
                </a:solidFill>
                <a:latin typeface="Montserrat Light"/>
              </a:rPr>
              <a:t>mogen</a:t>
            </a:r>
            <a:r>
              <a:rPr lang="en-US" sz="2533" dirty="0">
                <a:solidFill>
                  <a:srgbClr val="000000"/>
                </a:solidFill>
                <a:latin typeface="Montserrat Light"/>
              </a:rPr>
              <a:t> </a:t>
            </a:r>
            <a:r>
              <a:rPr lang="en-US" sz="2533" dirty="0" err="1">
                <a:solidFill>
                  <a:srgbClr val="000000"/>
                </a:solidFill>
                <a:latin typeface="Montserrat Light"/>
              </a:rPr>
              <a:t>komen</a:t>
            </a:r>
            <a:r>
              <a:rPr lang="en-US" sz="2533" dirty="0">
                <a:solidFill>
                  <a:srgbClr val="000000"/>
                </a:solidFill>
                <a:latin typeface="Montserrat Light"/>
              </a:rPr>
              <a:t> </a:t>
            </a:r>
            <a:r>
              <a:rPr lang="en-US" sz="2533" dirty="0" err="1">
                <a:solidFill>
                  <a:srgbClr val="000000"/>
                </a:solidFill>
                <a:latin typeface="Montserrat Light"/>
              </a:rPr>
              <a:t>winkelen</a:t>
            </a:r>
            <a:r>
              <a:rPr lang="en-US" sz="2533" dirty="0">
                <a:solidFill>
                  <a:srgbClr val="000000"/>
                </a:solidFill>
                <a:latin typeface="Montserrat Light"/>
              </a:rPr>
              <a:t>.</a:t>
            </a:r>
          </a:p>
          <a:p>
            <a:pPr defTabSz="609630">
              <a:lnSpc>
                <a:spcPts val="3546"/>
              </a:lnSpc>
            </a:pPr>
            <a:endParaRPr lang="en-US" sz="2533" dirty="0">
              <a:solidFill>
                <a:srgbClr val="000000"/>
              </a:solidFill>
              <a:latin typeface="Montserrat Light"/>
            </a:endParaRPr>
          </a:p>
          <a:p>
            <a:pPr defTabSz="609630">
              <a:lnSpc>
                <a:spcPts val="3546"/>
              </a:lnSpc>
            </a:pPr>
            <a:r>
              <a:rPr lang="en-US" sz="2533" dirty="0" err="1">
                <a:solidFill>
                  <a:srgbClr val="000000"/>
                </a:solidFill>
                <a:latin typeface="Montserrat Light"/>
              </a:rPr>
              <a:t>Personen</a:t>
            </a:r>
            <a:r>
              <a:rPr lang="en-US" sz="2533" dirty="0">
                <a:solidFill>
                  <a:srgbClr val="000000"/>
                </a:solidFill>
                <a:latin typeface="Montserrat Light"/>
              </a:rPr>
              <a:t> </a:t>
            </a:r>
            <a:r>
              <a:rPr lang="en-US" sz="2533" dirty="0" err="1">
                <a:solidFill>
                  <a:srgbClr val="000000"/>
                </a:solidFill>
                <a:latin typeface="Montserrat Light"/>
              </a:rPr>
              <a:t>krijgen</a:t>
            </a:r>
            <a:r>
              <a:rPr lang="en-US" sz="2533" dirty="0">
                <a:solidFill>
                  <a:srgbClr val="000000"/>
                </a:solidFill>
                <a:latin typeface="Montserrat Light"/>
              </a:rPr>
              <a:t> </a:t>
            </a:r>
            <a:r>
              <a:rPr lang="en-US" sz="2533" dirty="0" err="1">
                <a:solidFill>
                  <a:srgbClr val="000000"/>
                </a:solidFill>
                <a:latin typeface="Montserrat Light"/>
              </a:rPr>
              <a:t>toegang</a:t>
            </a:r>
            <a:r>
              <a:rPr lang="en-US" sz="2533" dirty="0">
                <a:solidFill>
                  <a:srgbClr val="000000"/>
                </a:solidFill>
                <a:latin typeface="Montserrat Light"/>
              </a:rPr>
              <a:t> </a:t>
            </a:r>
            <a:r>
              <a:rPr lang="en-US" sz="2533" dirty="0" err="1">
                <a:solidFill>
                  <a:srgbClr val="000000"/>
                </a:solidFill>
                <a:latin typeface="Montserrat Light"/>
              </a:rPr>
              <a:t>voor</a:t>
            </a:r>
            <a:r>
              <a:rPr lang="en-US" sz="2533" dirty="0">
                <a:solidFill>
                  <a:srgbClr val="000000"/>
                </a:solidFill>
                <a:latin typeface="Montserrat Light"/>
              </a:rPr>
              <a:t> het </a:t>
            </a:r>
            <a:r>
              <a:rPr lang="en-US" sz="2533" dirty="0" err="1">
                <a:solidFill>
                  <a:srgbClr val="000000"/>
                </a:solidFill>
                <a:latin typeface="Montserrat Light"/>
              </a:rPr>
              <a:t>huidige</a:t>
            </a:r>
            <a:r>
              <a:rPr lang="en-US" sz="2533" dirty="0">
                <a:solidFill>
                  <a:srgbClr val="000000"/>
                </a:solidFill>
                <a:latin typeface="Montserrat Light"/>
              </a:rPr>
              <a:t> </a:t>
            </a:r>
            <a:r>
              <a:rPr lang="en-US" sz="2533" dirty="0" err="1">
                <a:solidFill>
                  <a:srgbClr val="000000"/>
                </a:solidFill>
                <a:latin typeface="Montserrat Light"/>
              </a:rPr>
              <a:t>kalenderjaar</a:t>
            </a:r>
            <a:r>
              <a:rPr lang="en-US" sz="2533" dirty="0">
                <a:solidFill>
                  <a:srgbClr val="000000"/>
                </a:solidFill>
                <a:latin typeface="Montserrat Light"/>
              </a:rPr>
              <a:t>. </a:t>
            </a:r>
            <a:r>
              <a:rPr lang="en-US" sz="2533" dirty="0" err="1">
                <a:solidFill>
                  <a:srgbClr val="000000"/>
                </a:solidFill>
                <a:latin typeface="Montserrat Light"/>
              </a:rPr>
              <a:t>Jaarlijks</a:t>
            </a:r>
            <a:r>
              <a:rPr lang="en-US" sz="2533" dirty="0">
                <a:solidFill>
                  <a:srgbClr val="000000"/>
                </a:solidFill>
                <a:latin typeface="Montserrat Light"/>
              </a:rPr>
              <a:t> </a:t>
            </a:r>
            <a:r>
              <a:rPr lang="en-US" sz="2533" dirty="0" err="1">
                <a:solidFill>
                  <a:srgbClr val="000000"/>
                </a:solidFill>
                <a:latin typeface="Montserrat Light"/>
              </a:rPr>
              <a:t>wordt</a:t>
            </a:r>
            <a:r>
              <a:rPr lang="en-US" sz="2533" dirty="0">
                <a:solidFill>
                  <a:srgbClr val="000000"/>
                </a:solidFill>
                <a:latin typeface="Montserrat Light"/>
              </a:rPr>
              <a:t> de </a:t>
            </a:r>
            <a:r>
              <a:rPr lang="en-US" sz="2533" dirty="0" err="1">
                <a:solidFill>
                  <a:srgbClr val="000000"/>
                </a:solidFill>
                <a:latin typeface="Montserrat Light"/>
              </a:rPr>
              <a:t>toegang</a:t>
            </a:r>
            <a:r>
              <a:rPr lang="en-US" sz="2533" dirty="0">
                <a:solidFill>
                  <a:srgbClr val="000000"/>
                </a:solidFill>
                <a:latin typeface="Montserrat Light"/>
              </a:rPr>
              <a:t> </a:t>
            </a:r>
            <a:r>
              <a:rPr lang="en-US" sz="2533" dirty="0" err="1">
                <a:solidFill>
                  <a:srgbClr val="000000"/>
                </a:solidFill>
                <a:latin typeface="Montserrat Light"/>
              </a:rPr>
              <a:t>nagekeken</a:t>
            </a:r>
            <a:r>
              <a:rPr lang="en-US" sz="2533" dirty="0">
                <a:solidFill>
                  <a:srgbClr val="000000"/>
                </a:solidFill>
                <a:latin typeface="Montserrat Light"/>
              </a:rPr>
              <a:t>.</a:t>
            </a:r>
          </a:p>
          <a:p>
            <a:pPr defTabSz="609630">
              <a:lnSpc>
                <a:spcPts val="3546"/>
              </a:lnSpc>
            </a:pPr>
            <a:endParaRPr lang="en-US" sz="2533" dirty="0">
              <a:solidFill>
                <a:srgbClr val="000000"/>
              </a:solidFill>
              <a:latin typeface="Montserrat Light"/>
            </a:endParaRPr>
          </a:p>
          <a:p>
            <a:pPr defTabSz="609630">
              <a:lnSpc>
                <a:spcPts val="3546"/>
              </a:lnSpc>
            </a:pPr>
            <a:endParaRPr lang="en-US" sz="2533" dirty="0">
              <a:solidFill>
                <a:srgbClr val="000000"/>
              </a:solidFill>
              <a:latin typeface="Montserrat 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39249" y="386437"/>
            <a:ext cx="8113503" cy="6085127"/>
          </a:xfrm>
          <a:custGeom>
            <a:avLst/>
            <a:gdLst/>
            <a:ahLst/>
            <a:cxnLst/>
            <a:rect l="l" t="t" r="r" b="b"/>
            <a:pathLst>
              <a:path w="12170254" h="9127691">
                <a:moveTo>
                  <a:pt x="0" y="0"/>
                </a:moveTo>
                <a:lnTo>
                  <a:pt x="12170254" y="0"/>
                </a:lnTo>
                <a:lnTo>
                  <a:pt x="12170254" y="9127690"/>
                </a:lnTo>
                <a:lnTo>
                  <a:pt x="0" y="9127690"/>
                </a:lnTo>
                <a:lnTo>
                  <a:pt x="0" y="0"/>
                </a:lnTo>
                <a:close/>
              </a:path>
            </a:pathLst>
          </a:custGeom>
          <a:blipFill>
            <a:blip r:embed="rId2"/>
            <a:stretch>
              <a:fillRect/>
            </a:stretch>
          </a:blipFill>
        </p:spPr>
      </p:sp>
      <p:grpSp>
        <p:nvGrpSpPr>
          <p:cNvPr id="3" name="Group 3"/>
          <p:cNvGrpSpPr/>
          <p:nvPr/>
        </p:nvGrpSpPr>
        <p:grpSpPr>
          <a:xfrm>
            <a:off x="8035508" y="3860172"/>
            <a:ext cx="1949115" cy="854704"/>
            <a:chOff x="0" y="-28575"/>
            <a:chExt cx="1082842" cy="474835"/>
          </a:xfrm>
        </p:grpSpPr>
        <p:sp>
          <p:nvSpPr>
            <p:cNvPr id="4" name="Freeform 4"/>
            <p:cNvSpPr/>
            <p:nvPr/>
          </p:nvSpPr>
          <p:spPr>
            <a:xfrm>
              <a:off x="0" y="0"/>
              <a:ext cx="1082842" cy="354747"/>
            </a:xfrm>
            <a:custGeom>
              <a:avLst/>
              <a:gdLst/>
              <a:ahLst/>
              <a:cxnLst/>
              <a:rect l="l" t="t" r="r" b="b"/>
              <a:pathLst>
                <a:path w="1082842" h="354747">
                  <a:moveTo>
                    <a:pt x="21184" y="0"/>
                  </a:moveTo>
                  <a:lnTo>
                    <a:pt x="1061658" y="0"/>
                  </a:lnTo>
                  <a:cubicBezTo>
                    <a:pt x="1067276" y="0"/>
                    <a:pt x="1072664" y="2232"/>
                    <a:pt x="1076637" y="6205"/>
                  </a:cubicBezTo>
                  <a:cubicBezTo>
                    <a:pt x="1080610" y="10177"/>
                    <a:pt x="1082842" y="15566"/>
                    <a:pt x="1082842" y="21184"/>
                  </a:cubicBezTo>
                  <a:lnTo>
                    <a:pt x="1082842" y="333563"/>
                  </a:lnTo>
                  <a:cubicBezTo>
                    <a:pt x="1082842" y="345263"/>
                    <a:pt x="1073357" y="354747"/>
                    <a:pt x="1061658" y="354747"/>
                  </a:cubicBezTo>
                  <a:lnTo>
                    <a:pt x="21184" y="354747"/>
                  </a:lnTo>
                  <a:cubicBezTo>
                    <a:pt x="15566" y="354747"/>
                    <a:pt x="10177" y="352515"/>
                    <a:pt x="6205" y="348543"/>
                  </a:cubicBezTo>
                  <a:cubicBezTo>
                    <a:pt x="2232" y="344570"/>
                    <a:pt x="0" y="339182"/>
                    <a:pt x="0" y="333563"/>
                  </a:cubicBezTo>
                  <a:lnTo>
                    <a:pt x="0" y="21184"/>
                  </a:lnTo>
                  <a:cubicBezTo>
                    <a:pt x="0" y="15566"/>
                    <a:pt x="2232" y="10177"/>
                    <a:pt x="6205" y="6205"/>
                  </a:cubicBezTo>
                  <a:cubicBezTo>
                    <a:pt x="10177" y="2232"/>
                    <a:pt x="15566" y="0"/>
                    <a:pt x="21184" y="0"/>
                  </a:cubicBezTo>
                  <a:close/>
                </a:path>
              </a:pathLst>
            </a:custGeom>
            <a:solidFill>
              <a:srgbClr val="FFBD59"/>
            </a:solidFill>
            <a:ln w="19050" cap="sq">
              <a:solidFill>
                <a:srgbClr val="000000"/>
              </a:solidFill>
              <a:prstDash val="solid"/>
              <a:miter/>
            </a:ln>
          </p:spPr>
        </p:sp>
        <p:sp>
          <p:nvSpPr>
            <p:cNvPr id="5" name="TextBox 5"/>
            <p:cNvSpPr txBox="1"/>
            <p:nvPr/>
          </p:nvSpPr>
          <p:spPr>
            <a:xfrm>
              <a:off x="0" y="-28575"/>
              <a:ext cx="1082841" cy="474835"/>
            </a:xfrm>
            <a:prstGeom prst="rect">
              <a:avLst/>
            </a:prstGeom>
          </p:spPr>
          <p:txBody>
            <a:bodyPr lIns="33867" tIns="33867" rIns="33867" bIns="33867" rtlCol="0" anchor="ctr"/>
            <a:lstStyle/>
            <a:p>
              <a:pPr algn="ctr" defTabSz="609630">
                <a:lnSpc>
                  <a:spcPts val="1419"/>
                </a:lnSpc>
              </a:pPr>
              <a:r>
                <a:rPr lang="en-US" sz="999" spc="49" dirty="0">
                  <a:solidFill>
                    <a:srgbClr val="000000"/>
                  </a:solidFill>
                  <a:latin typeface="Garet"/>
                </a:rPr>
                <a:t>DAN HEEFT U GEEN TOEGANG TOT DE CIRKEL - SHOP</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TextBox 2"/>
          <p:cNvSpPr txBox="1"/>
          <p:nvPr/>
        </p:nvSpPr>
        <p:spPr>
          <a:xfrm>
            <a:off x="685800" y="603250"/>
            <a:ext cx="7526446" cy="655436"/>
          </a:xfrm>
          <a:prstGeom prst="rect">
            <a:avLst/>
          </a:prstGeom>
        </p:spPr>
        <p:txBody>
          <a:bodyPr lIns="0" tIns="0" rIns="0" bIns="0" rtlCol="0" anchor="t">
            <a:spAutoFit/>
          </a:bodyPr>
          <a:lstStyle/>
          <a:p>
            <a:pPr defTabSz="609630">
              <a:lnSpc>
                <a:spcPts val="5600"/>
              </a:lnSpc>
            </a:pPr>
            <a:r>
              <a:rPr lang="en-US" sz="4000" dirty="0">
                <a:solidFill>
                  <a:srgbClr val="000000"/>
                </a:solidFill>
                <a:latin typeface="Norwester"/>
              </a:rPr>
              <a:t>Wie </a:t>
            </a:r>
            <a:r>
              <a:rPr lang="en-US" sz="4000" dirty="0" err="1">
                <a:solidFill>
                  <a:srgbClr val="000000"/>
                </a:solidFill>
                <a:latin typeface="Norwester"/>
              </a:rPr>
              <a:t>zijn</a:t>
            </a:r>
            <a:r>
              <a:rPr lang="en-US" sz="4000" dirty="0">
                <a:solidFill>
                  <a:srgbClr val="000000"/>
                </a:solidFill>
                <a:latin typeface="Norwester"/>
              </a:rPr>
              <a:t> </a:t>
            </a:r>
            <a:r>
              <a:rPr lang="en-US" sz="4000" dirty="0" err="1">
                <a:solidFill>
                  <a:srgbClr val="000000"/>
                </a:solidFill>
                <a:latin typeface="Norwester"/>
              </a:rPr>
              <a:t>onze</a:t>
            </a:r>
            <a:r>
              <a:rPr lang="en-US" sz="4000" dirty="0">
                <a:solidFill>
                  <a:srgbClr val="000000"/>
                </a:solidFill>
                <a:latin typeface="Norwester"/>
              </a:rPr>
              <a:t> </a:t>
            </a:r>
            <a:r>
              <a:rPr lang="en-US" sz="4000" dirty="0" err="1">
                <a:solidFill>
                  <a:srgbClr val="000000"/>
                </a:solidFill>
                <a:latin typeface="Norwester"/>
              </a:rPr>
              <a:t>klanten</a:t>
            </a:r>
            <a:r>
              <a:rPr lang="en-US" sz="4000" dirty="0">
                <a:solidFill>
                  <a:srgbClr val="000000"/>
                </a:solidFill>
                <a:latin typeface="Norwester"/>
              </a:rPr>
              <a:t> </a:t>
            </a:r>
            <a:r>
              <a:rPr lang="en-US" sz="4000" dirty="0" err="1">
                <a:solidFill>
                  <a:srgbClr val="000000"/>
                </a:solidFill>
                <a:latin typeface="Norwester"/>
              </a:rPr>
              <a:t>cijfers</a:t>
            </a:r>
            <a:r>
              <a:rPr lang="en-US" sz="4000" dirty="0">
                <a:solidFill>
                  <a:srgbClr val="000000"/>
                </a:solidFill>
                <a:latin typeface="Norwester"/>
              </a:rPr>
              <a:t>:</a:t>
            </a:r>
          </a:p>
        </p:txBody>
      </p:sp>
      <p:sp>
        <p:nvSpPr>
          <p:cNvPr id="3" name="TextBox 3"/>
          <p:cNvSpPr txBox="1"/>
          <p:nvPr/>
        </p:nvSpPr>
        <p:spPr>
          <a:xfrm>
            <a:off x="1569365" y="1619497"/>
            <a:ext cx="9225628" cy="3109954"/>
          </a:xfrm>
          <a:prstGeom prst="rect">
            <a:avLst/>
          </a:prstGeom>
        </p:spPr>
        <p:txBody>
          <a:bodyPr lIns="0" tIns="0" rIns="0" bIns="0" rtlCol="0" anchor="t">
            <a:spAutoFit/>
          </a:bodyPr>
          <a:lstStyle/>
          <a:p>
            <a:pPr defTabSz="609630">
              <a:lnSpc>
                <a:spcPts val="3546"/>
              </a:lnSpc>
            </a:pPr>
            <a:r>
              <a:rPr lang="en-US" sz="2533">
                <a:solidFill>
                  <a:srgbClr val="000000"/>
                </a:solidFill>
                <a:latin typeface="Montserrat Light"/>
              </a:rPr>
              <a:t>Voor de maand augustus: </a:t>
            </a:r>
          </a:p>
          <a:p>
            <a:pPr marL="546972" lvl="1" indent="-273486" defTabSz="609630">
              <a:lnSpc>
                <a:spcPts val="3546"/>
              </a:lnSpc>
              <a:buFont typeface="Arial"/>
              <a:buChar char="•"/>
            </a:pPr>
            <a:r>
              <a:rPr lang="en-US" sz="2533">
                <a:solidFill>
                  <a:srgbClr val="000000"/>
                </a:solidFill>
                <a:latin typeface="Montserrat Light"/>
              </a:rPr>
              <a:t>64 FEAD - klanten</a:t>
            </a:r>
          </a:p>
          <a:p>
            <a:pPr marL="546972" lvl="1" indent="-273486" defTabSz="609630">
              <a:lnSpc>
                <a:spcPts val="3546"/>
              </a:lnSpc>
              <a:buFont typeface="Arial"/>
              <a:buChar char="•"/>
            </a:pPr>
            <a:r>
              <a:rPr lang="en-US" sz="2533">
                <a:solidFill>
                  <a:srgbClr val="000000"/>
                </a:solidFill>
                <a:latin typeface="Montserrat Light"/>
              </a:rPr>
              <a:t>241 UiTPAS - klanten</a:t>
            </a:r>
          </a:p>
          <a:p>
            <a:pPr defTabSz="609630">
              <a:lnSpc>
                <a:spcPts val="3546"/>
              </a:lnSpc>
            </a:pPr>
            <a:endParaRPr lang="en-US" sz="2533">
              <a:solidFill>
                <a:srgbClr val="000000"/>
              </a:solidFill>
              <a:latin typeface="Montserrat Light"/>
            </a:endParaRPr>
          </a:p>
          <a:p>
            <a:pPr defTabSz="609630">
              <a:lnSpc>
                <a:spcPts val="3546"/>
              </a:lnSpc>
            </a:pPr>
            <a:r>
              <a:rPr lang="en-US" sz="2533">
                <a:solidFill>
                  <a:srgbClr val="000000"/>
                </a:solidFill>
                <a:latin typeface="Montserrat Light"/>
              </a:rPr>
              <a:t>Statistisch gezien is onze “gemiddelde klant”</a:t>
            </a:r>
          </a:p>
          <a:p>
            <a:pPr marL="546972" lvl="1" indent="-273486" defTabSz="609630">
              <a:lnSpc>
                <a:spcPts val="3546"/>
              </a:lnSpc>
              <a:buFont typeface="Arial"/>
              <a:buChar char="•"/>
            </a:pPr>
            <a:r>
              <a:rPr lang="en-US" sz="2533">
                <a:solidFill>
                  <a:srgbClr val="000000"/>
                </a:solidFill>
                <a:latin typeface="Montserrat Light"/>
              </a:rPr>
              <a:t>een alleenstaande vrouw tussen de 45 en 65 jaar die een Belgische nationaliteit heeft.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TextBox 2"/>
          <p:cNvSpPr txBox="1"/>
          <p:nvPr/>
        </p:nvSpPr>
        <p:spPr>
          <a:xfrm>
            <a:off x="-323850" y="615950"/>
            <a:ext cx="10239375" cy="572529"/>
          </a:xfrm>
          <a:prstGeom prst="rect">
            <a:avLst/>
          </a:prstGeom>
        </p:spPr>
        <p:txBody>
          <a:bodyPr wrap="square" lIns="0" tIns="0" rIns="0" bIns="0" rtlCol="0" anchor="t">
            <a:spAutoFit/>
          </a:bodyPr>
          <a:lstStyle/>
          <a:p>
            <a:pPr algn="ctr" defTabSz="609630">
              <a:lnSpc>
                <a:spcPts val="4853"/>
              </a:lnSpc>
            </a:pPr>
            <a:r>
              <a:rPr lang="en-US" sz="3466" dirty="0">
                <a:solidFill>
                  <a:srgbClr val="000000"/>
                </a:solidFill>
                <a:latin typeface="Norwester"/>
              </a:rPr>
              <a:t>Welk </a:t>
            </a:r>
            <a:r>
              <a:rPr lang="en-US" sz="3466" dirty="0" err="1">
                <a:solidFill>
                  <a:srgbClr val="000000"/>
                </a:solidFill>
                <a:latin typeface="Norwester"/>
              </a:rPr>
              <a:t>aanbod</a:t>
            </a:r>
            <a:r>
              <a:rPr lang="en-US" sz="3466" dirty="0">
                <a:solidFill>
                  <a:srgbClr val="000000"/>
                </a:solidFill>
                <a:latin typeface="Norwester"/>
              </a:rPr>
              <a:t> is er in de </a:t>
            </a:r>
            <a:r>
              <a:rPr lang="en-US" sz="3466" dirty="0" err="1">
                <a:solidFill>
                  <a:srgbClr val="000000"/>
                </a:solidFill>
                <a:latin typeface="Norwester"/>
              </a:rPr>
              <a:t>Cirkel</a:t>
            </a:r>
            <a:r>
              <a:rPr lang="en-US" sz="3466" dirty="0">
                <a:solidFill>
                  <a:srgbClr val="000000"/>
                </a:solidFill>
                <a:latin typeface="Norwester"/>
              </a:rPr>
              <a:t> - shop?</a:t>
            </a:r>
          </a:p>
        </p:txBody>
      </p:sp>
      <p:sp>
        <p:nvSpPr>
          <p:cNvPr id="3" name="TextBox 3"/>
          <p:cNvSpPr txBox="1"/>
          <p:nvPr/>
        </p:nvSpPr>
        <p:spPr>
          <a:xfrm>
            <a:off x="1569365" y="1318851"/>
            <a:ext cx="9225628" cy="3109954"/>
          </a:xfrm>
          <a:prstGeom prst="rect">
            <a:avLst/>
          </a:prstGeom>
        </p:spPr>
        <p:txBody>
          <a:bodyPr lIns="0" tIns="0" rIns="0" bIns="0" rtlCol="0" anchor="t">
            <a:spAutoFit/>
          </a:bodyPr>
          <a:lstStyle/>
          <a:p>
            <a:pPr defTabSz="609630">
              <a:lnSpc>
                <a:spcPts val="3546"/>
              </a:lnSpc>
            </a:pPr>
            <a:r>
              <a:rPr lang="en-US" sz="2533" dirty="0" err="1">
                <a:solidFill>
                  <a:srgbClr val="000000"/>
                </a:solidFill>
                <a:latin typeface="Montserrat Light"/>
              </a:rPr>
              <a:t>Groenten</a:t>
            </a:r>
            <a:r>
              <a:rPr lang="en-US" sz="2533" dirty="0">
                <a:solidFill>
                  <a:srgbClr val="000000"/>
                </a:solidFill>
                <a:latin typeface="Montserrat Light"/>
              </a:rPr>
              <a:t>, fruit, brood, </a:t>
            </a:r>
            <a:r>
              <a:rPr lang="en-US" sz="2533" dirty="0" err="1">
                <a:solidFill>
                  <a:srgbClr val="000000"/>
                </a:solidFill>
                <a:latin typeface="Montserrat Light"/>
              </a:rPr>
              <a:t>zuivel</a:t>
            </a:r>
            <a:r>
              <a:rPr lang="en-US" sz="2533" dirty="0">
                <a:solidFill>
                  <a:srgbClr val="000000"/>
                </a:solidFill>
                <a:latin typeface="Montserrat Light"/>
              </a:rPr>
              <a:t>, </a:t>
            </a:r>
            <a:r>
              <a:rPr lang="en-US" sz="2533" dirty="0" err="1">
                <a:solidFill>
                  <a:srgbClr val="000000"/>
                </a:solidFill>
                <a:latin typeface="Montserrat Light"/>
              </a:rPr>
              <a:t>vlees</a:t>
            </a:r>
            <a:r>
              <a:rPr lang="en-US" sz="2533" dirty="0">
                <a:solidFill>
                  <a:srgbClr val="000000"/>
                </a:solidFill>
                <a:latin typeface="Montserrat Light"/>
              </a:rPr>
              <a:t>, vis, </a:t>
            </a:r>
            <a:r>
              <a:rPr lang="en-US" sz="2533" dirty="0" err="1">
                <a:solidFill>
                  <a:srgbClr val="000000"/>
                </a:solidFill>
                <a:latin typeface="Montserrat Light"/>
              </a:rPr>
              <a:t>vegetarische</a:t>
            </a:r>
            <a:r>
              <a:rPr lang="en-US" sz="2533" dirty="0">
                <a:solidFill>
                  <a:srgbClr val="000000"/>
                </a:solidFill>
                <a:latin typeface="Montserrat Light"/>
              </a:rPr>
              <a:t> </a:t>
            </a:r>
            <a:r>
              <a:rPr lang="en-US" sz="2533" dirty="0" err="1">
                <a:solidFill>
                  <a:srgbClr val="000000"/>
                </a:solidFill>
                <a:latin typeface="Montserrat Light"/>
              </a:rPr>
              <a:t>producten</a:t>
            </a:r>
            <a:r>
              <a:rPr lang="en-US" sz="2533" dirty="0">
                <a:solidFill>
                  <a:srgbClr val="000000"/>
                </a:solidFill>
                <a:latin typeface="Montserrat Light"/>
              </a:rPr>
              <a:t>, </a:t>
            </a:r>
            <a:r>
              <a:rPr lang="en-US" sz="2533" dirty="0" err="1">
                <a:solidFill>
                  <a:srgbClr val="000000"/>
                </a:solidFill>
                <a:latin typeface="Montserrat Light"/>
              </a:rPr>
              <a:t>hygiëne</a:t>
            </a:r>
            <a:r>
              <a:rPr lang="en-US" sz="2533" dirty="0">
                <a:solidFill>
                  <a:srgbClr val="000000"/>
                </a:solidFill>
                <a:latin typeface="Montserrat Light"/>
              </a:rPr>
              <a:t> </a:t>
            </a:r>
            <a:r>
              <a:rPr lang="en-US" sz="2533" dirty="0" err="1">
                <a:solidFill>
                  <a:srgbClr val="000000"/>
                </a:solidFill>
                <a:latin typeface="Montserrat Light"/>
              </a:rPr>
              <a:t>producten</a:t>
            </a:r>
            <a:r>
              <a:rPr lang="en-US" sz="2533" dirty="0">
                <a:solidFill>
                  <a:srgbClr val="000000"/>
                </a:solidFill>
                <a:latin typeface="Montserrat Light"/>
              </a:rPr>
              <a:t>, </a:t>
            </a:r>
            <a:r>
              <a:rPr lang="en-US" sz="2533" dirty="0" err="1">
                <a:solidFill>
                  <a:srgbClr val="000000"/>
                </a:solidFill>
                <a:latin typeface="Montserrat Light"/>
              </a:rPr>
              <a:t>droge</a:t>
            </a:r>
            <a:r>
              <a:rPr lang="en-US" sz="2533" dirty="0">
                <a:solidFill>
                  <a:srgbClr val="000000"/>
                </a:solidFill>
                <a:latin typeface="Montserrat Light"/>
              </a:rPr>
              <a:t> </a:t>
            </a:r>
            <a:r>
              <a:rPr lang="en-US" sz="2533" dirty="0" err="1">
                <a:solidFill>
                  <a:srgbClr val="000000"/>
                </a:solidFill>
                <a:latin typeface="Montserrat Light"/>
              </a:rPr>
              <a:t>voeding</a:t>
            </a:r>
            <a:r>
              <a:rPr lang="en-US" sz="2533" dirty="0">
                <a:solidFill>
                  <a:srgbClr val="000000"/>
                </a:solidFill>
                <a:latin typeface="Montserrat Light"/>
              </a:rPr>
              <a:t>, </a:t>
            </a:r>
            <a:r>
              <a:rPr lang="en-US" sz="2533" dirty="0" err="1">
                <a:solidFill>
                  <a:srgbClr val="000000"/>
                </a:solidFill>
                <a:latin typeface="Montserrat Light"/>
              </a:rPr>
              <a:t>diepvriesproducten</a:t>
            </a:r>
            <a:r>
              <a:rPr lang="en-US" sz="2533" dirty="0">
                <a:solidFill>
                  <a:srgbClr val="000000"/>
                </a:solidFill>
                <a:latin typeface="Montserrat Light"/>
              </a:rPr>
              <a:t>, </a:t>
            </a:r>
            <a:r>
              <a:rPr lang="en-US" sz="2533" dirty="0" err="1">
                <a:solidFill>
                  <a:srgbClr val="000000"/>
                </a:solidFill>
                <a:latin typeface="Montserrat Light"/>
              </a:rPr>
              <a:t>microgolfmaaltijden</a:t>
            </a:r>
            <a:r>
              <a:rPr lang="en-US" sz="2533" dirty="0">
                <a:solidFill>
                  <a:srgbClr val="000000"/>
                </a:solidFill>
                <a:latin typeface="Montserrat Light"/>
              </a:rPr>
              <a:t>, </a:t>
            </a:r>
            <a:r>
              <a:rPr lang="en-US" sz="2533" dirty="0" err="1">
                <a:solidFill>
                  <a:srgbClr val="000000"/>
                </a:solidFill>
                <a:latin typeface="Montserrat Light"/>
              </a:rPr>
              <a:t>snoep</a:t>
            </a:r>
            <a:r>
              <a:rPr lang="en-US" sz="2533" dirty="0">
                <a:solidFill>
                  <a:srgbClr val="000000"/>
                </a:solidFill>
                <a:latin typeface="Montserrat Light"/>
              </a:rPr>
              <a:t>,...</a:t>
            </a:r>
          </a:p>
          <a:p>
            <a:pPr defTabSz="609630">
              <a:lnSpc>
                <a:spcPts val="3546"/>
              </a:lnSpc>
            </a:pPr>
            <a:endParaRPr lang="en-US" sz="2533" dirty="0">
              <a:solidFill>
                <a:srgbClr val="000000"/>
              </a:solidFill>
              <a:latin typeface="Montserrat Light"/>
            </a:endParaRPr>
          </a:p>
          <a:p>
            <a:pPr defTabSz="609630">
              <a:lnSpc>
                <a:spcPts val="3546"/>
              </a:lnSpc>
            </a:pPr>
            <a:r>
              <a:rPr lang="en-US" sz="2533" dirty="0" err="1">
                <a:solidFill>
                  <a:srgbClr val="000000"/>
                </a:solidFill>
                <a:latin typeface="Montserrat Light"/>
              </a:rPr>
              <a:t>Goed</a:t>
            </a:r>
            <a:r>
              <a:rPr lang="en-US" sz="2533" dirty="0">
                <a:solidFill>
                  <a:srgbClr val="000000"/>
                </a:solidFill>
                <a:latin typeface="Montserrat Light"/>
              </a:rPr>
              <a:t> </a:t>
            </a:r>
            <a:r>
              <a:rPr lang="en-US" sz="2533" dirty="0" err="1">
                <a:solidFill>
                  <a:srgbClr val="000000"/>
                </a:solidFill>
                <a:latin typeface="Montserrat Light"/>
              </a:rPr>
              <a:t>voor</a:t>
            </a:r>
            <a:r>
              <a:rPr lang="en-US" sz="2533" dirty="0">
                <a:solidFill>
                  <a:srgbClr val="000000"/>
                </a:solidFill>
                <a:latin typeface="Montserrat Light"/>
              </a:rPr>
              <a:t> </a:t>
            </a:r>
            <a:r>
              <a:rPr lang="en-US" sz="2533" dirty="0" err="1">
                <a:solidFill>
                  <a:srgbClr val="000000"/>
                </a:solidFill>
                <a:latin typeface="Montserrat Light"/>
              </a:rPr>
              <a:t>ongeveer</a:t>
            </a:r>
            <a:r>
              <a:rPr lang="en-US" sz="2533" dirty="0">
                <a:solidFill>
                  <a:srgbClr val="000000"/>
                </a:solidFill>
                <a:latin typeface="Montserrat Light"/>
              </a:rPr>
              <a:t> 50.000 kilo </a:t>
            </a:r>
            <a:r>
              <a:rPr lang="en-US" sz="2533" dirty="0" err="1">
                <a:solidFill>
                  <a:srgbClr val="000000"/>
                </a:solidFill>
                <a:latin typeface="Montserrat Light"/>
              </a:rPr>
              <a:t>dat</a:t>
            </a:r>
            <a:r>
              <a:rPr lang="en-US" sz="2533" dirty="0">
                <a:solidFill>
                  <a:srgbClr val="000000"/>
                </a:solidFill>
                <a:latin typeface="Montserrat Light"/>
              </a:rPr>
              <a:t> </a:t>
            </a:r>
            <a:r>
              <a:rPr lang="en-US" sz="2533" dirty="0" err="1">
                <a:solidFill>
                  <a:srgbClr val="000000"/>
                </a:solidFill>
                <a:latin typeface="Montserrat Light"/>
              </a:rPr>
              <a:t>anders</a:t>
            </a:r>
            <a:r>
              <a:rPr lang="en-US" sz="2533" dirty="0">
                <a:solidFill>
                  <a:srgbClr val="000000"/>
                </a:solidFill>
                <a:latin typeface="Montserrat Light"/>
              </a:rPr>
              <a:t> in de </a:t>
            </a:r>
            <a:r>
              <a:rPr lang="en-US" sz="2533" dirty="0" err="1">
                <a:solidFill>
                  <a:srgbClr val="000000"/>
                </a:solidFill>
                <a:latin typeface="Montserrat Light"/>
              </a:rPr>
              <a:t>vuilbak</a:t>
            </a:r>
            <a:r>
              <a:rPr lang="en-US" sz="2533" dirty="0">
                <a:solidFill>
                  <a:srgbClr val="000000"/>
                </a:solidFill>
                <a:latin typeface="Montserrat Light"/>
              </a:rPr>
              <a:t> </a:t>
            </a:r>
            <a:r>
              <a:rPr lang="en-US" sz="2533" dirty="0" err="1">
                <a:solidFill>
                  <a:srgbClr val="000000"/>
                </a:solidFill>
                <a:latin typeface="Montserrat Light"/>
              </a:rPr>
              <a:t>zou</a:t>
            </a:r>
            <a:r>
              <a:rPr lang="en-US" sz="2533" dirty="0">
                <a:solidFill>
                  <a:srgbClr val="000000"/>
                </a:solidFill>
                <a:latin typeface="Montserrat Light"/>
              </a:rPr>
              <a:t> </a:t>
            </a:r>
            <a:r>
              <a:rPr lang="en-US" sz="2533" dirty="0" err="1">
                <a:solidFill>
                  <a:srgbClr val="000000"/>
                </a:solidFill>
                <a:latin typeface="Montserrat Light"/>
              </a:rPr>
              <a:t>belanden</a:t>
            </a:r>
            <a:r>
              <a:rPr lang="en-US" sz="2533" dirty="0">
                <a:solidFill>
                  <a:srgbClr val="000000"/>
                </a:solidFill>
                <a:latin typeface="Montserrat Light"/>
              </a:rPr>
              <a:t>.</a:t>
            </a:r>
          </a:p>
          <a:p>
            <a:pPr defTabSz="609630">
              <a:lnSpc>
                <a:spcPts val="3546"/>
              </a:lnSpc>
            </a:pPr>
            <a:endParaRPr lang="en-US" sz="2533" dirty="0">
              <a:solidFill>
                <a:srgbClr val="000000"/>
              </a:solidFill>
              <a:latin typeface="Montserrat Light"/>
            </a:endParaRPr>
          </a:p>
        </p:txBody>
      </p:sp>
      <p:sp>
        <p:nvSpPr>
          <p:cNvPr id="4" name="TextBox 4"/>
          <p:cNvSpPr txBox="1"/>
          <p:nvPr/>
        </p:nvSpPr>
        <p:spPr>
          <a:xfrm>
            <a:off x="1134104" y="4185431"/>
            <a:ext cx="6182179" cy="572529"/>
          </a:xfrm>
          <a:prstGeom prst="rect">
            <a:avLst/>
          </a:prstGeom>
        </p:spPr>
        <p:txBody>
          <a:bodyPr lIns="0" tIns="0" rIns="0" bIns="0" rtlCol="0" anchor="t">
            <a:spAutoFit/>
          </a:bodyPr>
          <a:lstStyle/>
          <a:p>
            <a:pPr defTabSz="609630">
              <a:lnSpc>
                <a:spcPts val="4853"/>
              </a:lnSpc>
            </a:pPr>
            <a:r>
              <a:rPr lang="en-US" sz="3466">
                <a:solidFill>
                  <a:srgbClr val="000000"/>
                </a:solidFill>
                <a:latin typeface="Norwester"/>
              </a:rPr>
              <a:t>Van wie krijgen wij donaties: </a:t>
            </a:r>
          </a:p>
        </p:txBody>
      </p:sp>
      <p:sp>
        <p:nvSpPr>
          <p:cNvPr id="5" name="TextBox 5"/>
          <p:cNvSpPr txBox="1"/>
          <p:nvPr/>
        </p:nvSpPr>
        <p:spPr>
          <a:xfrm>
            <a:off x="1569365" y="4891106"/>
            <a:ext cx="9225628" cy="865750"/>
          </a:xfrm>
          <a:prstGeom prst="rect">
            <a:avLst/>
          </a:prstGeom>
        </p:spPr>
        <p:txBody>
          <a:bodyPr lIns="0" tIns="0" rIns="0" bIns="0" rtlCol="0" anchor="t">
            <a:spAutoFit/>
          </a:bodyPr>
          <a:lstStyle/>
          <a:p>
            <a:pPr defTabSz="609630">
              <a:lnSpc>
                <a:spcPts val="3546"/>
              </a:lnSpc>
            </a:pPr>
            <a:r>
              <a:rPr lang="en-US" sz="2533">
                <a:solidFill>
                  <a:srgbClr val="000000"/>
                </a:solidFill>
                <a:latin typeface="Montserrat Light"/>
              </a:rPr>
              <a:t>Veilingen, lokale handelaars, lokale bedrijven, scholen, vzw’s, burgers, foodsavers,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a:off x="3862629" y="4358952"/>
            <a:ext cx="1305507" cy="1740677"/>
          </a:xfrm>
          <a:custGeom>
            <a:avLst/>
            <a:gdLst/>
            <a:ahLst/>
            <a:cxnLst/>
            <a:rect l="l" t="t" r="r" b="b"/>
            <a:pathLst>
              <a:path w="1958261" h="2611015">
                <a:moveTo>
                  <a:pt x="0" y="0"/>
                </a:moveTo>
                <a:lnTo>
                  <a:pt x="1958261" y="0"/>
                </a:lnTo>
                <a:lnTo>
                  <a:pt x="1958261" y="2611015"/>
                </a:lnTo>
                <a:lnTo>
                  <a:pt x="0" y="2611015"/>
                </a:lnTo>
                <a:lnTo>
                  <a:pt x="0" y="0"/>
                </a:lnTo>
                <a:close/>
              </a:path>
            </a:pathLst>
          </a:custGeom>
          <a:blipFill>
            <a:blip r:embed="rId2"/>
            <a:stretch>
              <a:fillRect/>
            </a:stretch>
          </a:blipFill>
        </p:spPr>
      </p:sp>
      <p:sp>
        <p:nvSpPr>
          <p:cNvPr id="3" name="Freeform 3"/>
          <p:cNvSpPr/>
          <p:nvPr/>
        </p:nvSpPr>
        <p:spPr>
          <a:xfrm>
            <a:off x="2274215" y="4358952"/>
            <a:ext cx="1305507" cy="1740677"/>
          </a:xfrm>
          <a:custGeom>
            <a:avLst/>
            <a:gdLst/>
            <a:ahLst/>
            <a:cxnLst/>
            <a:rect l="l" t="t" r="r" b="b"/>
            <a:pathLst>
              <a:path w="1958261" h="2611015">
                <a:moveTo>
                  <a:pt x="0" y="0"/>
                </a:moveTo>
                <a:lnTo>
                  <a:pt x="1958261" y="0"/>
                </a:lnTo>
                <a:lnTo>
                  <a:pt x="1958261" y="2611015"/>
                </a:lnTo>
                <a:lnTo>
                  <a:pt x="0" y="2611015"/>
                </a:lnTo>
                <a:lnTo>
                  <a:pt x="0" y="0"/>
                </a:lnTo>
                <a:close/>
              </a:path>
            </a:pathLst>
          </a:custGeom>
          <a:blipFill>
            <a:blip r:embed="rId3"/>
            <a:stretch>
              <a:fillRect/>
            </a:stretch>
          </a:blipFill>
        </p:spPr>
      </p:sp>
      <p:sp>
        <p:nvSpPr>
          <p:cNvPr id="4" name="Freeform 4"/>
          <p:cNvSpPr/>
          <p:nvPr/>
        </p:nvSpPr>
        <p:spPr>
          <a:xfrm>
            <a:off x="685801" y="4358952"/>
            <a:ext cx="1305507" cy="1740677"/>
          </a:xfrm>
          <a:custGeom>
            <a:avLst/>
            <a:gdLst/>
            <a:ahLst/>
            <a:cxnLst/>
            <a:rect l="l" t="t" r="r" b="b"/>
            <a:pathLst>
              <a:path w="1958261" h="2611015">
                <a:moveTo>
                  <a:pt x="0" y="0"/>
                </a:moveTo>
                <a:lnTo>
                  <a:pt x="1958261" y="0"/>
                </a:lnTo>
                <a:lnTo>
                  <a:pt x="1958261" y="2611015"/>
                </a:lnTo>
                <a:lnTo>
                  <a:pt x="0" y="2611015"/>
                </a:lnTo>
                <a:lnTo>
                  <a:pt x="0" y="0"/>
                </a:lnTo>
                <a:close/>
              </a:path>
            </a:pathLst>
          </a:custGeom>
          <a:blipFill>
            <a:blip r:embed="rId4"/>
            <a:stretch>
              <a:fillRect/>
            </a:stretch>
          </a:blipFill>
        </p:spPr>
      </p:sp>
      <p:sp>
        <p:nvSpPr>
          <p:cNvPr id="5" name="Freeform 5"/>
          <p:cNvSpPr/>
          <p:nvPr/>
        </p:nvSpPr>
        <p:spPr>
          <a:xfrm>
            <a:off x="2915600" y="2812802"/>
            <a:ext cx="1896145" cy="1422109"/>
          </a:xfrm>
          <a:custGeom>
            <a:avLst/>
            <a:gdLst/>
            <a:ahLst/>
            <a:cxnLst/>
            <a:rect l="l" t="t" r="r" b="b"/>
            <a:pathLst>
              <a:path w="2844217" h="2133163">
                <a:moveTo>
                  <a:pt x="0" y="0"/>
                </a:moveTo>
                <a:lnTo>
                  <a:pt x="2844217" y="0"/>
                </a:lnTo>
                <a:lnTo>
                  <a:pt x="2844217" y="2133163"/>
                </a:lnTo>
                <a:lnTo>
                  <a:pt x="0" y="2133163"/>
                </a:lnTo>
                <a:lnTo>
                  <a:pt x="0" y="0"/>
                </a:lnTo>
                <a:close/>
              </a:path>
            </a:pathLst>
          </a:custGeom>
          <a:blipFill>
            <a:blip r:embed="rId5"/>
            <a:stretch>
              <a:fillRect/>
            </a:stretch>
          </a:blipFill>
        </p:spPr>
      </p:sp>
      <p:sp>
        <p:nvSpPr>
          <p:cNvPr id="6" name="Freeform 6"/>
          <p:cNvSpPr/>
          <p:nvPr/>
        </p:nvSpPr>
        <p:spPr>
          <a:xfrm>
            <a:off x="5441186" y="4339619"/>
            <a:ext cx="1320007" cy="1760009"/>
          </a:xfrm>
          <a:custGeom>
            <a:avLst/>
            <a:gdLst/>
            <a:ahLst/>
            <a:cxnLst/>
            <a:rect l="l" t="t" r="r" b="b"/>
            <a:pathLst>
              <a:path w="1980010" h="2640014">
                <a:moveTo>
                  <a:pt x="0" y="0"/>
                </a:moveTo>
                <a:lnTo>
                  <a:pt x="1980010" y="0"/>
                </a:lnTo>
                <a:lnTo>
                  <a:pt x="1980010" y="2640014"/>
                </a:lnTo>
                <a:lnTo>
                  <a:pt x="0" y="2640014"/>
                </a:lnTo>
                <a:lnTo>
                  <a:pt x="0" y="0"/>
                </a:lnTo>
                <a:close/>
              </a:path>
            </a:pathLst>
          </a:custGeom>
          <a:blipFill>
            <a:blip r:embed="rId6"/>
            <a:stretch>
              <a:fillRect/>
            </a:stretch>
          </a:blipFill>
        </p:spPr>
      </p:sp>
      <p:sp>
        <p:nvSpPr>
          <p:cNvPr id="7" name="Freeform 7"/>
          <p:cNvSpPr/>
          <p:nvPr/>
        </p:nvSpPr>
        <p:spPr>
          <a:xfrm>
            <a:off x="7034243" y="4358952"/>
            <a:ext cx="1298257" cy="1731010"/>
          </a:xfrm>
          <a:custGeom>
            <a:avLst/>
            <a:gdLst/>
            <a:ahLst/>
            <a:cxnLst/>
            <a:rect l="l" t="t" r="r" b="b"/>
            <a:pathLst>
              <a:path w="1947386" h="2596515">
                <a:moveTo>
                  <a:pt x="0" y="0"/>
                </a:moveTo>
                <a:lnTo>
                  <a:pt x="1947387" y="0"/>
                </a:lnTo>
                <a:lnTo>
                  <a:pt x="1947387" y="2596516"/>
                </a:lnTo>
                <a:lnTo>
                  <a:pt x="0" y="2596516"/>
                </a:lnTo>
                <a:lnTo>
                  <a:pt x="0" y="0"/>
                </a:lnTo>
                <a:close/>
              </a:path>
            </a:pathLst>
          </a:custGeom>
          <a:blipFill>
            <a:blip r:embed="rId7"/>
            <a:stretch>
              <a:fillRect/>
            </a:stretch>
          </a:blipFill>
        </p:spPr>
      </p:sp>
      <p:sp>
        <p:nvSpPr>
          <p:cNvPr id="8" name="Freeform 8"/>
          <p:cNvSpPr/>
          <p:nvPr/>
        </p:nvSpPr>
        <p:spPr>
          <a:xfrm>
            <a:off x="8605551" y="4368618"/>
            <a:ext cx="1312757" cy="1750343"/>
          </a:xfrm>
          <a:custGeom>
            <a:avLst/>
            <a:gdLst/>
            <a:ahLst/>
            <a:cxnLst/>
            <a:rect l="l" t="t" r="r" b="b"/>
            <a:pathLst>
              <a:path w="1969136" h="2625514">
                <a:moveTo>
                  <a:pt x="0" y="0"/>
                </a:moveTo>
                <a:lnTo>
                  <a:pt x="1969136" y="0"/>
                </a:lnTo>
                <a:lnTo>
                  <a:pt x="1969136" y="2625514"/>
                </a:lnTo>
                <a:lnTo>
                  <a:pt x="0" y="2625514"/>
                </a:lnTo>
                <a:lnTo>
                  <a:pt x="0" y="0"/>
                </a:lnTo>
                <a:close/>
              </a:path>
            </a:pathLst>
          </a:custGeom>
          <a:blipFill>
            <a:blip r:embed="rId8"/>
            <a:stretch>
              <a:fillRect/>
            </a:stretch>
          </a:blipFill>
        </p:spPr>
      </p:sp>
      <p:sp>
        <p:nvSpPr>
          <p:cNvPr id="9" name="Freeform 9"/>
          <p:cNvSpPr/>
          <p:nvPr/>
        </p:nvSpPr>
        <p:spPr>
          <a:xfrm>
            <a:off x="10193443" y="4358951"/>
            <a:ext cx="1312757" cy="1750343"/>
          </a:xfrm>
          <a:custGeom>
            <a:avLst/>
            <a:gdLst/>
            <a:ahLst/>
            <a:cxnLst/>
            <a:rect l="l" t="t" r="r" b="b"/>
            <a:pathLst>
              <a:path w="1969136" h="2625514">
                <a:moveTo>
                  <a:pt x="0" y="0"/>
                </a:moveTo>
                <a:lnTo>
                  <a:pt x="1969136" y="0"/>
                </a:lnTo>
                <a:lnTo>
                  <a:pt x="1969136" y="2625515"/>
                </a:lnTo>
                <a:lnTo>
                  <a:pt x="0" y="2625515"/>
                </a:lnTo>
                <a:lnTo>
                  <a:pt x="0" y="0"/>
                </a:lnTo>
                <a:close/>
              </a:path>
            </a:pathLst>
          </a:custGeom>
          <a:blipFill>
            <a:blip r:embed="rId9"/>
            <a:stretch>
              <a:fillRect/>
            </a:stretch>
          </a:blipFill>
        </p:spPr>
      </p:sp>
      <p:sp>
        <p:nvSpPr>
          <p:cNvPr id="10" name="Freeform 10"/>
          <p:cNvSpPr/>
          <p:nvPr/>
        </p:nvSpPr>
        <p:spPr>
          <a:xfrm>
            <a:off x="685800" y="2812802"/>
            <a:ext cx="1896145" cy="1422109"/>
          </a:xfrm>
          <a:custGeom>
            <a:avLst/>
            <a:gdLst/>
            <a:ahLst/>
            <a:cxnLst/>
            <a:rect l="l" t="t" r="r" b="b"/>
            <a:pathLst>
              <a:path w="2844217" h="2133163">
                <a:moveTo>
                  <a:pt x="0" y="0"/>
                </a:moveTo>
                <a:lnTo>
                  <a:pt x="2844217" y="0"/>
                </a:lnTo>
                <a:lnTo>
                  <a:pt x="2844217" y="2133163"/>
                </a:lnTo>
                <a:lnTo>
                  <a:pt x="0" y="2133163"/>
                </a:lnTo>
                <a:lnTo>
                  <a:pt x="0" y="0"/>
                </a:lnTo>
                <a:close/>
              </a:path>
            </a:pathLst>
          </a:custGeom>
          <a:blipFill>
            <a:blip r:embed="rId10"/>
            <a:stretch>
              <a:fillRect/>
            </a:stretch>
          </a:blipFill>
        </p:spPr>
      </p:sp>
      <p:sp>
        <p:nvSpPr>
          <p:cNvPr id="11" name="Freeform 11"/>
          <p:cNvSpPr/>
          <p:nvPr/>
        </p:nvSpPr>
        <p:spPr>
          <a:xfrm>
            <a:off x="5138098" y="2812802"/>
            <a:ext cx="1896145" cy="1422109"/>
          </a:xfrm>
          <a:custGeom>
            <a:avLst/>
            <a:gdLst/>
            <a:ahLst/>
            <a:cxnLst/>
            <a:rect l="l" t="t" r="r" b="b"/>
            <a:pathLst>
              <a:path w="2844217" h="2133163">
                <a:moveTo>
                  <a:pt x="0" y="0"/>
                </a:moveTo>
                <a:lnTo>
                  <a:pt x="2844217" y="0"/>
                </a:lnTo>
                <a:lnTo>
                  <a:pt x="2844217" y="2133163"/>
                </a:lnTo>
                <a:lnTo>
                  <a:pt x="0" y="2133163"/>
                </a:lnTo>
                <a:lnTo>
                  <a:pt x="0" y="0"/>
                </a:lnTo>
                <a:close/>
              </a:path>
            </a:pathLst>
          </a:custGeom>
          <a:blipFill>
            <a:blip r:embed="rId11"/>
            <a:stretch>
              <a:fillRect/>
            </a:stretch>
          </a:blipFill>
        </p:spPr>
      </p:sp>
      <p:sp>
        <p:nvSpPr>
          <p:cNvPr id="12" name="Freeform 12"/>
          <p:cNvSpPr/>
          <p:nvPr/>
        </p:nvSpPr>
        <p:spPr>
          <a:xfrm>
            <a:off x="7384428" y="2812802"/>
            <a:ext cx="1896145" cy="1422109"/>
          </a:xfrm>
          <a:custGeom>
            <a:avLst/>
            <a:gdLst/>
            <a:ahLst/>
            <a:cxnLst/>
            <a:rect l="l" t="t" r="r" b="b"/>
            <a:pathLst>
              <a:path w="2844217" h="2133163">
                <a:moveTo>
                  <a:pt x="0" y="0"/>
                </a:moveTo>
                <a:lnTo>
                  <a:pt x="2844217" y="0"/>
                </a:lnTo>
                <a:lnTo>
                  <a:pt x="2844217" y="2133163"/>
                </a:lnTo>
                <a:lnTo>
                  <a:pt x="0" y="2133163"/>
                </a:lnTo>
                <a:lnTo>
                  <a:pt x="0" y="0"/>
                </a:lnTo>
                <a:close/>
              </a:path>
            </a:pathLst>
          </a:custGeom>
          <a:blipFill>
            <a:blip r:embed="rId12"/>
            <a:stretch>
              <a:fillRect/>
            </a:stretch>
          </a:blipFill>
        </p:spPr>
      </p:sp>
      <p:sp>
        <p:nvSpPr>
          <p:cNvPr id="13" name="Freeform 13"/>
          <p:cNvSpPr/>
          <p:nvPr/>
        </p:nvSpPr>
        <p:spPr>
          <a:xfrm>
            <a:off x="685800" y="964457"/>
            <a:ext cx="1291008" cy="1721344"/>
          </a:xfrm>
          <a:custGeom>
            <a:avLst/>
            <a:gdLst/>
            <a:ahLst/>
            <a:cxnLst/>
            <a:rect l="l" t="t" r="r" b="b"/>
            <a:pathLst>
              <a:path w="1936512" h="2582016">
                <a:moveTo>
                  <a:pt x="0" y="0"/>
                </a:moveTo>
                <a:lnTo>
                  <a:pt x="1936512" y="0"/>
                </a:lnTo>
                <a:lnTo>
                  <a:pt x="1936512" y="2582016"/>
                </a:lnTo>
                <a:lnTo>
                  <a:pt x="0" y="2582016"/>
                </a:lnTo>
                <a:lnTo>
                  <a:pt x="0" y="0"/>
                </a:lnTo>
                <a:close/>
              </a:path>
            </a:pathLst>
          </a:custGeom>
          <a:blipFill>
            <a:blip r:embed="rId13"/>
            <a:stretch>
              <a:fillRect/>
            </a:stretch>
          </a:blipFill>
        </p:spPr>
      </p:sp>
      <p:sp>
        <p:nvSpPr>
          <p:cNvPr id="14" name="Freeform 14"/>
          <p:cNvSpPr/>
          <p:nvPr/>
        </p:nvSpPr>
        <p:spPr>
          <a:xfrm>
            <a:off x="2432581" y="964457"/>
            <a:ext cx="1291008" cy="1721344"/>
          </a:xfrm>
          <a:custGeom>
            <a:avLst/>
            <a:gdLst/>
            <a:ahLst/>
            <a:cxnLst/>
            <a:rect l="l" t="t" r="r" b="b"/>
            <a:pathLst>
              <a:path w="1936512" h="2582016">
                <a:moveTo>
                  <a:pt x="0" y="0"/>
                </a:moveTo>
                <a:lnTo>
                  <a:pt x="1936512" y="0"/>
                </a:lnTo>
                <a:lnTo>
                  <a:pt x="1936512" y="2582016"/>
                </a:lnTo>
                <a:lnTo>
                  <a:pt x="0" y="2582016"/>
                </a:lnTo>
                <a:lnTo>
                  <a:pt x="0" y="0"/>
                </a:lnTo>
                <a:close/>
              </a:path>
            </a:pathLst>
          </a:custGeom>
          <a:blipFill>
            <a:blip r:embed="rId14"/>
            <a:stretch>
              <a:fillRect/>
            </a:stretch>
          </a:blipFill>
        </p:spPr>
      </p:sp>
      <p:sp>
        <p:nvSpPr>
          <p:cNvPr id="15" name="Freeform 15"/>
          <p:cNvSpPr/>
          <p:nvPr/>
        </p:nvSpPr>
        <p:spPr>
          <a:xfrm>
            <a:off x="4149039" y="922226"/>
            <a:ext cx="1304464" cy="1739285"/>
          </a:xfrm>
          <a:custGeom>
            <a:avLst/>
            <a:gdLst/>
            <a:ahLst/>
            <a:cxnLst/>
            <a:rect l="l" t="t" r="r" b="b"/>
            <a:pathLst>
              <a:path w="1956696" h="2608928">
                <a:moveTo>
                  <a:pt x="0" y="0"/>
                </a:moveTo>
                <a:lnTo>
                  <a:pt x="1956695" y="0"/>
                </a:lnTo>
                <a:lnTo>
                  <a:pt x="1956695" y="2608927"/>
                </a:lnTo>
                <a:lnTo>
                  <a:pt x="0" y="2608927"/>
                </a:lnTo>
                <a:lnTo>
                  <a:pt x="0" y="0"/>
                </a:lnTo>
                <a:close/>
              </a:path>
            </a:pathLst>
          </a:custGeom>
          <a:blipFill>
            <a:blip r:embed="rId15"/>
            <a:stretch>
              <a:fillRect/>
            </a:stretch>
          </a:blipFill>
        </p:spPr>
      </p:sp>
      <p:sp>
        <p:nvSpPr>
          <p:cNvPr id="16" name="Freeform 16"/>
          <p:cNvSpPr/>
          <p:nvPr/>
        </p:nvSpPr>
        <p:spPr>
          <a:xfrm>
            <a:off x="9610056" y="2812802"/>
            <a:ext cx="1896145" cy="1422109"/>
          </a:xfrm>
          <a:custGeom>
            <a:avLst/>
            <a:gdLst/>
            <a:ahLst/>
            <a:cxnLst/>
            <a:rect l="l" t="t" r="r" b="b"/>
            <a:pathLst>
              <a:path w="2844217" h="2133163">
                <a:moveTo>
                  <a:pt x="0" y="0"/>
                </a:moveTo>
                <a:lnTo>
                  <a:pt x="2844217" y="0"/>
                </a:lnTo>
                <a:lnTo>
                  <a:pt x="2844217" y="2133163"/>
                </a:lnTo>
                <a:lnTo>
                  <a:pt x="0" y="2133163"/>
                </a:lnTo>
                <a:lnTo>
                  <a:pt x="0" y="0"/>
                </a:lnTo>
                <a:close/>
              </a:path>
            </a:pathLst>
          </a:custGeom>
          <a:blipFill>
            <a:blip r:embed="rId16"/>
            <a:stretch>
              <a:fillRect/>
            </a:stretch>
          </a:blipFill>
        </p:spPr>
      </p:sp>
      <p:sp>
        <p:nvSpPr>
          <p:cNvPr id="17" name="Freeform 17"/>
          <p:cNvSpPr/>
          <p:nvPr/>
        </p:nvSpPr>
        <p:spPr>
          <a:xfrm>
            <a:off x="5878953" y="946517"/>
            <a:ext cx="2310580" cy="1732935"/>
          </a:xfrm>
          <a:custGeom>
            <a:avLst/>
            <a:gdLst/>
            <a:ahLst/>
            <a:cxnLst/>
            <a:rect l="l" t="t" r="r" b="b"/>
            <a:pathLst>
              <a:path w="3465870" h="2599403">
                <a:moveTo>
                  <a:pt x="0" y="0"/>
                </a:moveTo>
                <a:lnTo>
                  <a:pt x="3465870" y="0"/>
                </a:lnTo>
                <a:lnTo>
                  <a:pt x="3465870" y="2599403"/>
                </a:lnTo>
                <a:lnTo>
                  <a:pt x="0" y="2599403"/>
                </a:lnTo>
                <a:lnTo>
                  <a:pt x="0" y="0"/>
                </a:lnTo>
                <a:close/>
              </a:path>
            </a:pathLst>
          </a:custGeom>
          <a:blipFill>
            <a:blip r:embed="rId17"/>
            <a:stretch>
              <a:fillRect/>
            </a:stretch>
          </a:blipFill>
        </p:spPr>
      </p:sp>
      <p:sp>
        <p:nvSpPr>
          <p:cNvPr id="18" name="Freeform 18"/>
          <p:cNvSpPr/>
          <p:nvPr/>
        </p:nvSpPr>
        <p:spPr>
          <a:xfrm>
            <a:off x="8485289" y="946516"/>
            <a:ext cx="1281000" cy="1721344"/>
          </a:xfrm>
          <a:custGeom>
            <a:avLst/>
            <a:gdLst/>
            <a:ahLst/>
            <a:cxnLst/>
            <a:rect l="l" t="t" r="r" b="b"/>
            <a:pathLst>
              <a:path w="1921500" h="2582016">
                <a:moveTo>
                  <a:pt x="0" y="0"/>
                </a:moveTo>
                <a:lnTo>
                  <a:pt x="1921500" y="0"/>
                </a:lnTo>
                <a:lnTo>
                  <a:pt x="1921500" y="2582016"/>
                </a:lnTo>
                <a:lnTo>
                  <a:pt x="0" y="2582016"/>
                </a:lnTo>
                <a:lnTo>
                  <a:pt x="0" y="0"/>
                </a:lnTo>
                <a:close/>
              </a:path>
            </a:pathLst>
          </a:custGeom>
          <a:blipFill>
            <a:blip r:embed="rId18"/>
            <a:stretch>
              <a:fillRect/>
            </a:stretch>
          </a:blipFill>
        </p:spPr>
      </p:sp>
      <p:sp>
        <p:nvSpPr>
          <p:cNvPr id="19" name="Freeform 19"/>
          <p:cNvSpPr/>
          <p:nvPr/>
        </p:nvSpPr>
        <p:spPr>
          <a:xfrm>
            <a:off x="10193443" y="946516"/>
            <a:ext cx="1276275" cy="1714994"/>
          </a:xfrm>
          <a:custGeom>
            <a:avLst/>
            <a:gdLst/>
            <a:ahLst/>
            <a:cxnLst/>
            <a:rect l="l" t="t" r="r" b="b"/>
            <a:pathLst>
              <a:path w="1914412" h="2572491">
                <a:moveTo>
                  <a:pt x="0" y="0"/>
                </a:moveTo>
                <a:lnTo>
                  <a:pt x="1914412" y="0"/>
                </a:lnTo>
                <a:lnTo>
                  <a:pt x="1914412" y="2572491"/>
                </a:lnTo>
                <a:lnTo>
                  <a:pt x="0" y="2572491"/>
                </a:lnTo>
                <a:lnTo>
                  <a:pt x="0" y="0"/>
                </a:lnTo>
                <a:close/>
              </a:path>
            </a:pathLst>
          </a:custGeom>
          <a:blipFill>
            <a:blip r:embed="rId19"/>
            <a:stretch>
              <a:fillRect/>
            </a:stretch>
          </a:blipFill>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a:off x="7077924" y="2935085"/>
            <a:ext cx="4768537" cy="3576403"/>
          </a:xfrm>
          <a:custGeom>
            <a:avLst/>
            <a:gdLst/>
            <a:ahLst/>
            <a:cxnLst/>
            <a:rect l="l" t="t" r="r" b="b"/>
            <a:pathLst>
              <a:path w="7152805" h="5364604">
                <a:moveTo>
                  <a:pt x="0" y="0"/>
                </a:moveTo>
                <a:lnTo>
                  <a:pt x="7152805" y="0"/>
                </a:lnTo>
                <a:lnTo>
                  <a:pt x="7152805" y="5364604"/>
                </a:lnTo>
                <a:lnTo>
                  <a:pt x="0" y="5364604"/>
                </a:lnTo>
                <a:lnTo>
                  <a:pt x="0" y="0"/>
                </a:lnTo>
                <a:close/>
              </a:path>
            </a:pathLst>
          </a:custGeom>
          <a:blipFill>
            <a:blip r:embed="rId2"/>
            <a:stretch>
              <a:fillRect/>
            </a:stretch>
          </a:blipFill>
        </p:spPr>
      </p:sp>
      <p:sp>
        <p:nvSpPr>
          <p:cNvPr id="3" name="TextBox 3"/>
          <p:cNvSpPr txBox="1"/>
          <p:nvPr/>
        </p:nvSpPr>
        <p:spPr>
          <a:xfrm>
            <a:off x="1569365" y="1619497"/>
            <a:ext cx="9225628" cy="3109954"/>
          </a:xfrm>
          <a:prstGeom prst="rect">
            <a:avLst/>
          </a:prstGeom>
        </p:spPr>
        <p:txBody>
          <a:bodyPr lIns="0" tIns="0" rIns="0" bIns="0" rtlCol="0" anchor="t">
            <a:spAutoFit/>
          </a:bodyPr>
          <a:lstStyle/>
          <a:p>
            <a:pPr defTabSz="609630">
              <a:lnSpc>
                <a:spcPts val="3546"/>
              </a:lnSpc>
            </a:pPr>
            <a:r>
              <a:rPr lang="en-US" sz="2533">
                <a:solidFill>
                  <a:srgbClr val="000000"/>
                </a:solidFill>
                <a:latin typeface="Montserrat Light"/>
              </a:rPr>
              <a:t>1 - 3 broden</a:t>
            </a:r>
          </a:p>
          <a:p>
            <a:pPr defTabSz="609630">
              <a:lnSpc>
                <a:spcPts val="3546"/>
              </a:lnSpc>
            </a:pPr>
            <a:r>
              <a:rPr lang="en-US" sz="2533">
                <a:solidFill>
                  <a:srgbClr val="000000"/>
                </a:solidFill>
                <a:latin typeface="Montserrat Light"/>
              </a:rPr>
              <a:t>1 - 2 zuivelproducten</a:t>
            </a:r>
          </a:p>
          <a:p>
            <a:pPr defTabSz="609630">
              <a:lnSpc>
                <a:spcPts val="3546"/>
              </a:lnSpc>
            </a:pPr>
            <a:r>
              <a:rPr lang="en-US" sz="2533">
                <a:solidFill>
                  <a:srgbClr val="000000"/>
                </a:solidFill>
                <a:latin typeface="Montserrat Light"/>
              </a:rPr>
              <a:t>1 - 2 pakje charcuterie  </a:t>
            </a:r>
          </a:p>
          <a:p>
            <a:pPr defTabSz="609630">
              <a:lnSpc>
                <a:spcPts val="3546"/>
              </a:lnSpc>
            </a:pPr>
            <a:r>
              <a:rPr lang="en-US" sz="2533">
                <a:solidFill>
                  <a:srgbClr val="000000"/>
                </a:solidFill>
                <a:latin typeface="Montserrat Light"/>
              </a:rPr>
              <a:t>1 - 2 overige frigo producten</a:t>
            </a:r>
          </a:p>
          <a:p>
            <a:pPr defTabSz="609630">
              <a:lnSpc>
                <a:spcPts val="3546"/>
              </a:lnSpc>
            </a:pPr>
            <a:r>
              <a:rPr lang="en-US" sz="2533">
                <a:solidFill>
                  <a:srgbClr val="000000"/>
                </a:solidFill>
                <a:latin typeface="Montserrat Light"/>
              </a:rPr>
              <a:t>3 - 6 diepvriesproducten</a:t>
            </a:r>
          </a:p>
          <a:p>
            <a:pPr defTabSz="609630">
              <a:lnSpc>
                <a:spcPts val="3546"/>
              </a:lnSpc>
            </a:pPr>
            <a:r>
              <a:rPr lang="en-US" sz="2533">
                <a:solidFill>
                  <a:srgbClr val="000000"/>
                </a:solidFill>
                <a:latin typeface="Montserrat Light"/>
              </a:rPr>
              <a:t>1 - 3 kg aan groenten en fruit</a:t>
            </a:r>
          </a:p>
          <a:p>
            <a:pPr defTabSz="609630">
              <a:lnSpc>
                <a:spcPts val="3546"/>
              </a:lnSpc>
            </a:pPr>
            <a:endParaRPr lang="en-US" sz="2533">
              <a:solidFill>
                <a:srgbClr val="000000"/>
              </a:solidFill>
              <a:latin typeface="Montserrat Light"/>
            </a:endParaRPr>
          </a:p>
        </p:txBody>
      </p:sp>
      <p:sp>
        <p:nvSpPr>
          <p:cNvPr id="4" name="TextBox 4"/>
          <p:cNvSpPr txBox="1"/>
          <p:nvPr/>
        </p:nvSpPr>
        <p:spPr>
          <a:xfrm>
            <a:off x="685800" y="687002"/>
            <a:ext cx="8159761" cy="572529"/>
          </a:xfrm>
          <a:prstGeom prst="rect">
            <a:avLst/>
          </a:prstGeom>
        </p:spPr>
        <p:txBody>
          <a:bodyPr lIns="0" tIns="0" rIns="0" bIns="0" rtlCol="0" anchor="t">
            <a:spAutoFit/>
          </a:bodyPr>
          <a:lstStyle/>
          <a:p>
            <a:pPr defTabSz="609630">
              <a:lnSpc>
                <a:spcPts val="4853"/>
              </a:lnSpc>
            </a:pPr>
            <a:r>
              <a:rPr lang="en-US" sz="3466">
                <a:solidFill>
                  <a:srgbClr val="000000"/>
                </a:solidFill>
                <a:latin typeface="Norwester"/>
              </a:rPr>
              <a:t>Hoe ziet een gemiddelde winkelkar eruit: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0B546502-23DA-B83E-5C3D-04AC027CC1B5}"/>
              </a:ext>
            </a:extLst>
          </p:cNvPr>
          <p:cNvSpPr>
            <a:spLocks noGrp="1"/>
          </p:cNvSpPr>
          <p:nvPr>
            <p:ph type="title"/>
          </p:nvPr>
        </p:nvSpPr>
        <p:spPr/>
        <p:txBody>
          <a:bodyPr/>
          <a:lstStyle/>
          <a:p>
            <a:r>
              <a:rPr lang="nl-BE" dirty="0"/>
              <a:t>Programma vandaag</a:t>
            </a:r>
          </a:p>
        </p:txBody>
      </p:sp>
      <p:sp>
        <p:nvSpPr>
          <p:cNvPr id="11" name="Tijdelijke aanduiding voor inhoud 10">
            <a:extLst>
              <a:ext uri="{FF2B5EF4-FFF2-40B4-BE49-F238E27FC236}">
                <a16:creationId xmlns:a16="http://schemas.microsoft.com/office/drawing/2014/main" id="{D139B803-D02B-1D49-1006-BD1105860BD1}"/>
              </a:ext>
            </a:extLst>
          </p:cNvPr>
          <p:cNvSpPr>
            <a:spLocks noGrp="1"/>
          </p:cNvSpPr>
          <p:nvPr>
            <p:ph idx="1"/>
          </p:nvPr>
        </p:nvSpPr>
        <p:spPr>
          <a:xfrm>
            <a:off x="949911" y="1802166"/>
            <a:ext cx="10879099" cy="4820575"/>
          </a:xfrm>
        </p:spPr>
        <p:txBody>
          <a:bodyPr>
            <a:normAutofit lnSpcReduction="10000"/>
          </a:bodyPr>
          <a:lstStyle/>
          <a:p>
            <a:r>
              <a:rPr lang="nl-BE" dirty="0"/>
              <a:t> </a:t>
            </a:r>
            <a:r>
              <a:rPr lang="nl-NL" dirty="0"/>
              <a:t>Stillen voedselinitiatieven de honger naar mensenrechten?  </a:t>
            </a:r>
          </a:p>
          <a:p>
            <a:pPr marL="0" indent="0">
              <a:buNone/>
            </a:pPr>
            <a:r>
              <a:rPr lang="nl-NL" i="1" dirty="0"/>
              <a:t>    Annick Verstraete &amp; Didier Reynaert </a:t>
            </a:r>
            <a:endParaRPr lang="nl-NL" dirty="0"/>
          </a:p>
          <a:p>
            <a:r>
              <a:rPr lang="nl-NL" dirty="0"/>
              <a:t>Zeg niet kringkruidenier of sociale kruidenier, maar ‘Cirkel-Shop’ </a:t>
            </a:r>
          </a:p>
          <a:p>
            <a:pPr marL="0" indent="0">
              <a:buNone/>
            </a:pPr>
            <a:r>
              <a:rPr lang="nl-NL" i="1" dirty="0"/>
              <a:t>    Helene </a:t>
            </a:r>
            <a:r>
              <a:rPr lang="nl-NL" i="1" dirty="0" err="1"/>
              <a:t>Derdin</a:t>
            </a:r>
            <a:r>
              <a:rPr lang="nl-NL" i="1" dirty="0"/>
              <a:t> </a:t>
            </a:r>
          </a:p>
          <a:p>
            <a:pPr marL="0" indent="0">
              <a:buNone/>
            </a:pPr>
            <a:r>
              <a:rPr lang="nl-NL" dirty="0"/>
              <a:t>					</a:t>
            </a:r>
            <a:r>
              <a:rPr lang="nl-NL" b="1" dirty="0"/>
              <a:t>Pauze</a:t>
            </a:r>
          </a:p>
          <a:p>
            <a:r>
              <a:rPr lang="nl-NL" dirty="0"/>
              <a:t>Panelgesprek </a:t>
            </a:r>
          </a:p>
          <a:p>
            <a:pPr lvl="1"/>
            <a:r>
              <a:rPr lang="nl-NL" i="1" dirty="0"/>
              <a:t>Paul De Wit - Schakel Retie  </a:t>
            </a:r>
          </a:p>
          <a:p>
            <a:pPr lvl="1"/>
            <a:r>
              <a:rPr lang="nl-NL" i="1" dirty="0"/>
              <a:t>Koen Van </a:t>
            </a:r>
            <a:r>
              <a:rPr lang="nl-NL" i="1" dirty="0" err="1"/>
              <a:t>Beylen</a:t>
            </a:r>
            <a:r>
              <a:rPr lang="nl-NL" i="1" dirty="0"/>
              <a:t> en Eva Gilis - Samen Plannen</a:t>
            </a:r>
          </a:p>
          <a:p>
            <a:pPr lvl="1"/>
            <a:r>
              <a:rPr lang="nl-BE" i="1" dirty="0"/>
              <a:t>Priscilla Geluykens schepen Vorselaar – ’t Kruideniertje’</a:t>
            </a:r>
          </a:p>
          <a:p>
            <a:pPr lvl="1"/>
            <a:r>
              <a:rPr lang="nl-BE" i="1" dirty="0"/>
              <a:t>Hilsande Sels – Foodsavers</a:t>
            </a:r>
          </a:p>
          <a:p>
            <a:pPr marL="228600" lvl="1">
              <a:spcBef>
                <a:spcPts val="1000"/>
              </a:spcBef>
            </a:pPr>
            <a:r>
              <a:rPr lang="nl-BE" sz="2800" dirty="0"/>
              <a:t>Gesprekstafels – wat neem je mee?</a:t>
            </a:r>
          </a:p>
          <a:p>
            <a:pPr lvl="1"/>
            <a:endParaRPr lang="nl-NL" dirty="0"/>
          </a:p>
          <a:p>
            <a:endParaRPr lang="nl-BE" dirty="0"/>
          </a:p>
        </p:txBody>
      </p:sp>
      <p:pic>
        <p:nvPicPr>
          <p:cNvPr id="12" name="Afbeelding 11" descr="C:\Users\cvdekind\AppData\Local\Temp\7zO44DC20A6\HOGENT_Logo_Pos_rgb.png">
            <a:extLst>
              <a:ext uri="{FF2B5EF4-FFF2-40B4-BE49-F238E27FC236}">
                <a16:creationId xmlns:a16="http://schemas.microsoft.com/office/drawing/2014/main" id="{FF116A8E-FD3A-3352-81AF-5C84E5165A3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8778" y="2238729"/>
            <a:ext cx="896428" cy="394569"/>
          </a:xfrm>
          <a:prstGeom prst="rect">
            <a:avLst/>
          </a:prstGeom>
          <a:noFill/>
          <a:ln>
            <a:noFill/>
          </a:ln>
        </p:spPr>
      </p:pic>
      <p:pic>
        <p:nvPicPr>
          <p:cNvPr id="13" name="Afbeelding 12">
            <a:extLst>
              <a:ext uri="{FF2B5EF4-FFF2-40B4-BE49-F238E27FC236}">
                <a16:creationId xmlns:a16="http://schemas.microsoft.com/office/drawing/2014/main" id="{B3CB7C52-8984-B5F3-2E0C-256CFDA10360}"/>
              </a:ext>
            </a:extLst>
          </p:cNvPr>
          <p:cNvPicPr>
            <a:picLocks noChangeAspect="1"/>
          </p:cNvPicPr>
          <p:nvPr/>
        </p:nvPicPr>
        <p:blipFill>
          <a:blip r:embed="rId3"/>
          <a:stretch>
            <a:fillRect/>
          </a:stretch>
        </p:blipFill>
        <p:spPr>
          <a:xfrm>
            <a:off x="3490545" y="3142662"/>
            <a:ext cx="724642" cy="550449"/>
          </a:xfrm>
          <a:prstGeom prst="rect">
            <a:avLst/>
          </a:prstGeom>
        </p:spPr>
      </p:pic>
    </p:spTree>
    <p:extLst>
      <p:ext uri="{BB962C8B-B14F-4D97-AF65-F5344CB8AC3E}">
        <p14:creationId xmlns:p14="http://schemas.microsoft.com/office/powerpoint/2010/main" val="3580543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TextBox 2"/>
          <p:cNvSpPr txBox="1"/>
          <p:nvPr/>
        </p:nvSpPr>
        <p:spPr>
          <a:xfrm>
            <a:off x="685799" y="615950"/>
            <a:ext cx="9496425" cy="572529"/>
          </a:xfrm>
          <a:prstGeom prst="rect">
            <a:avLst/>
          </a:prstGeom>
        </p:spPr>
        <p:txBody>
          <a:bodyPr wrap="square" lIns="0" tIns="0" rIns="0" bIns="0" rtlCol="0" anchor="t">
            <a:spAutoFit/>
          </a:bodyPr>
          <a:lstStyle/>
          <a:p>
            <a:pPr algn="ctr" defTabSz="609630">
              <a:lnSpc>
                <a:spcPts val="4853"/>
              </a:lnSpc>
            </a:pPr>
            <a:r>
              <a:rPr lang="en-US" sz="3466" dirty="0" err="1">
                <a:solidFill>
                  <a:srgbClr val="000000"/>
                </a:solidFill>
                <a:latin typeface="Norwester"/>
              </a:rPr>
              <a:t>Hoeveel</a:t>
            </a:r>
            <a:r>
              <a:rPr lang="en-US" sz="3466" dirty="0">
                <a:solidFill>
                  <a:srgbClr val="000000"/>
                </a:solidFill>
                <a:latin typeface="Norwester"/>
              </a:rPr>
              <a:t> </a:t>
            </a:r>
            <a:r>
              <a:rPr lang="en-US" sz="3466" dirty="0" err="1">
                <a:solidFill>
                  <a:srgbClr val="000000"/>
                </a:solidFill>
                <a:latin typeface="Norwester"/>
              </a:rPr>
              <a:t>kost</a:t>
            </a:r>
            <a:r>
              <a:rPr lang="en-US" sz="3466" dirty="0">
                <a:solidFill>
                  <a:srgbClr val="000000"/>
                </a:solidFill>
                <a:latin typeface="Norwester"/>
              </a:rPr>
              <a:t> het om </a:t>
            </a:r>
            <a:r>
              <a:rPr lang="en-US" sz="3466" dirty="0" err="1">
                <a:solidFill>
                  <a:srgbClr val="000000"/>
                </a:solidFill>
                <a:latin typeface="Norwester"/>
              </a:rPr>
              <a:t>te</a:t>
            </a:r>
            <a:r>
              <a:rPr lang="en-US" sz="3466" dirty="0">
                <a:solidFill>
                  <a:srgbClr val="000000"/>
                </a:solidFill>
                <a:latin typeface="Norwester"/>
              </a:rPr>
              <a:t> </a:t>
            </a:r>
            <a:r>
              <a:rPr lang="en-US" sz="3466" dirty="0" err="1">
                <a:solidFill>
                  <a:srgbClr val="000000"/>
                </a:solidFill>
                <a:latin typeface="Norwester"/>
              </a:rPr>
              <a:t>komen</a:t>
            </a:r>
            <a:r>
              <a:rPr lang="en-US" sz="3466" dirty="0">
                <a:solidFill>
                  <a:srgbClr val="000000"/>
                </a:solidFill>
                <a:latin typeface="Norwester"/>
              </a:rPr>
              <a:t> </a:t>
            </a:r>
            <a:r>
              <a:rPr lang="en-US" sz="3466" dirty="0" err="1">
                <a:solidFill>
                  <a:srgbClr val="000000"/>
                </a:solidFill>
                <a:latin typeface="Norwester"/>
              </a:rPr>
              <a:t>winkelen</a:t>
            </a:r>
            <a:r>
              <a:rPr lang="en-US" sz="3466" dirty="0">
                <a:solidFill>
                  <a:srgbClr val="000000"/>
                </a:solidFill>
                <a:latin typeface="Norwester"/>
              </a:rPr>
              <a:t>?</a:t>
            </a:r>
          </a:p>
        </p:txBody>
      </p:sp>
      <p:sp>
        <p:nvSpPr>
          <p:cNvPr id="3" name="TextBox 3"/>
          <p:cNvSpPr txBox="1"/>
          <p:nvPr/>
        </p:nvSpPr>
        <p:spPr>
          <a:xfrm>
            <a:off x="2280572" y="1311975"/>
            <a:ext cx="9225628" cy="309187"/>
          </a:xfrm>
          <a:prstGeom prst="rect">
            <a:avLst/>
          </a:prstGeom>
        </p:spPr>
        <p:txBody>
          <a:bodyPr lIns="0" tIns="0" rIns="0" bIns="0" rtlCol="0" anchor="t">
            <a:spAutoFit/>
          </a:bodyPr>
          <a:lstStyle/>
          <a:p>
            <a:pPr defTabSz="609630">
              <a:lnSpc>
                <a:spcPts val="2613"/>
              </a:lnSpc>
            </a:pPr>
            <a:r>
              <a:rPr lang="en-US" sz="1867" dirty="0">
                <a:solidFill>
                  <a:srgbClr val="000000"/>
                </a:solidFill>
                <a:latin typeface="Montserrat Light"/>
              </a:rPr>
              <a:t>“ALLES HEEFT EEN WAARDE, OOK VOEDSELOVERSCHOTTEN.” </a:t>
            </a:r>
          </a:p>
        </p:txBody>
      </p:sp>
      <p:sp>
        <p:nvSpPr>
          <p:cNvPr id="4" name="TextBox 4"/>
          <p:cNvSpPr txBox="1"/>
          <p:nvPr/>
        </p:nvSpPr>
        <p:spPr>
          <a:xfrm>
            <a:off x="1483186" y="1836902"/>
            <a:ext cx="9225628" cy="4007636"/>
          </a:xfrm>
          <a:prstGeom prst="rect">
            <a:avLst/>
          </a:prstGeom>
        </p:spPr>
        <p:txBody>
          <a:bodyPr lIns="0" tIns="0" rIns="0" bIns="0" rtlCol="0" anchor="t">
            <a:spAutoFit/>
          </a:bodyPr>
          <a:lstStyle/>
          <a:p>
            <a:pPr defTabSz="609630">
              <a:lnSpc>
                <a:spcPts val="3546"/>
              </a:lnSpc>
            </a:pPr>
            <a:r>
              <a:rPr lang="en-US" sz="2533" dirty="0">
                <a:solidFill>
                  <a:srgbClr val="000000"/>
                </a:solidFill>
                <a:latin typeface="Montserrat Light"/>
              </a:rPr>
              <a:t>FEAD - </a:t>
            </a:r>
            <a:r>
              <a:rPr lang="en-US" sz="2533" dirty="0" err="1">
                <a:solidFill>
                  <a:srgbClr val="000000"/>
                </a:solidFill>
                <a:latin typeface="Montserrat Light"/>
              </a:rPr>
              <a:t>klant</a:t>
            </a:r>
            <a:endParaRPr lang="en-US" sz="2533" dirty="0">
              <a:solidFill>
                <a:srgbClr val="000000"/>
              </a:solidFill>
              <a:latin typeface="Montserrat Light"/>
            </a:endParaRPr>
          </a:p>
          <a:p>
            <a:pPr marL="546972" lvl="1" indent="-273486" defTabSz="609630">
              <a:lnSpc>
                <a:spcPts val="3546"/>
              </a:lnSpc>
              <a:buFont typeface="Arial"/>
              <a:buChar char="•"/>
            </a:pPr>
            <a:r>
              <a:rPr lang="en-US" sz="2533" dirty="0">
                <a:solidFill>
                  <a:srgbClr val="000000"/>
                </a:solidFill>
                <a:latin typeface="Montserrat Light"/>
              </a:rPr>
              <a:t>Kan </a:t>
            </a:r>
            <a:r>
              <a:rPr lang="en-US" sz="2533" dirty="0" err="1">
                <a:solidFill>
                  <a:srgbClr val="000000"/>
                </a:solidFill>
                <a:latin typeface="Montserrat Light"/>
              </a:rPr>
              <a:t>altijd</a:t>
            </a:r>
            <a:r>
              <a:rPr lang="en-US" sz="2533" dirty="0">
                <a:solidFill>
                  <a:srgbClr val="000000"/>
                </a:solidFill>
                <a:latin typeface="Montserrat Light"/>
              </a:rPr>
              <a:t> </a:t>
            </a:r>
            <a:r>
              <a:rPr lang="en-US" sz="2533" dirty="0" err="1">
                <a:solidFill>
                  <a:srgbClr val="000000"/>
                </a:solidFill>
                <a:latin typeface="Montserrat Light"/>
              </a:rPr>
              <a:t>zijn</a:t>
            </a:r>
            <a:r>
              <a:rPr lang="en-US" sz="2533" dirty="0">
                <a:solidFill>
                  <a:srgbClr val="000000"/>
                </a:solidFill>
                <a:latin typeface="Montserrat Light"/>
              </a:rPr>
              <a:t> of </a:t>
            </a:r>
            <a:r>
              <a:rPr lang="en-US" sz="2533" dirty="0" err="1">
                <a:solidFill>
                  <a:srgbClr val="000000"/>
                </a:solidFill>
                <a:latin typeface="Montserrat Light"/>
              </a:rPr>
              <a:t>haar</a:t>
            </a:r>
            <a:r>
              <a:rPr lang="en-US" sz="2533" dirty="0">
                <a:solidFill>
                  <a:srgbClr val="000000"/>
                </a:solidFill>
                <a:latin typeface="Montserrat Light"/>
              </a:rPr>
              <a:t> FEAD </a:t>
            </a:r>
            <a:r>
              <a:rPr lang="en-US" sz="2533" dirty="0" err="1">
                <a:solidFill>
                  <a:srgbClr val="000000"/>
                </a:solidFill>
                <a:latin typeface="Montserrat Light"/>
              </a:rPr>
              <a:t>producten</a:t>
            </a:r>
            <a:r>
              <a:rPr lang="en-US" sz="2533" dirty="0">
                <a:solidFill>
                  <a:srgbClr val="000000"/>
                </a:solidFill>
                <a:latin typeface="Montserrat Light"/>
              </a:rPr>
              <a:t> gratis </a:t>
            </a:r>
            <a:r>
              <a:rPr lang="en-US" sz="2533" dirty="0" err="1">
                <a:solidFill>
                  <a:srgbClr val="000000"/>
                </a:solidFill>
                <a:latin typeface="Montserrat Light"/>
              </a:rPr>
              <a:t>komen</a:t>
            </a:r>
            <a:r>
              <a:rPr lang="en-US" sz="2533" dirty="0">
                <a:solidFill>
                  <a:srgbClr val="000000"/>
                </a:solidFill>
                <a:latin typeface="Montserrat Light"/>
              </a:rPr>
              <a:t> </a:t>
            </a:r>
            <a:r>
              <a:rPr lang="en-US" sz="2533" dirty="0" err="1">
                <a:solidFill>
                  <a:srgbClr val="000000"/>
                </a:solidFill>
                <a:latin typeface="Montserrat Light"/>
              </a:rPr>
              <a:t>halen</a:t>
            </a:r>
            <a:r>
              <a:rPr lang="en-US" sz="2533" dirty="0">
                <a:solidFill>
                  <a:srgbClr val="000000"/>
                </a:solidFill>
                <a:latin typeface="Montserrat Light"/>
              </a:rPr>
              <a:t>. </a:t>
            </a:r>
          </a:p>
          <a:p>
            <a:pPr marL="546972" lvl="1" indent="-273486" defTabSz="609630">
              <a:lnSpc>
                <a:spcPts val="3546"/>
              </a:lnSpc>
              <a:buFont typeface="Arial"/>
              <a:buChar char="•"/>
            </a:pPr>
            <a:r>
              <a:rPr lang="en-US" sz="2533" dirty="0">
                <a:solidFill>
                  <a:srgbClr val="000000"/>
                </a:solidFill>
                <a:latin typeface="Montserrat Light"/>
              </a:rPr>
              <a:t>Kan </a:t>
            </a:r>
            <a:r>
              <a:rPr lang="en-US" sz="2533" dirty="0" err="1">
                <a:solidFill>
                  <a:srgbClr val="000000"/>
                </a:solidFill>
                <a:latin typeface="Montserrat Light"/>
              </a:rPr>
              <a:t>voor</a:t>
            </a:r>
            <a:r>
              <a:rPr lang="en-US" sz="2533" dirty="0">
                <a:solidFill>
                  <a:srgbClr val="000000"/>
                </a:solidFill>
                <a:latin typeface="Montserrat Light"/>
              </a:rPr>
              <a:t> 3 euro per </a:t>
            </a:r>
            <a:r>
              <a:rPr lang="en-US" sz="2533" dirty="0" err="1">
                <a:solidFill>
                  <a:srgbClr val="000000"/>
                </a:solidFill>
                <a:latin typeface="Montserrat Light"/>
              </a:rPr>
              <a:t>maand</a:t>
            </a:r>
            <a:r>
              <a:rPr lang="en-US" sz="2533" dirty="0">
                <a:solidFill>
                  <a:srgbClr val="000000"/>
                </a:solidFill>
                <a:latin typeface="Montserrat Light"/>
              </a:rPr>
              <a:t> </a:t>
            </a:r>
            <a:r>
              <a:rPr lang="en-US" sz="2533" dirty="0" err="1">
                <a:solidFill>
                  <a:srgbClr val="000000"/>
                </a:solidFill>
                <a:latin typeface="Montserrat Light"/>
              </a:rPr>
              <a:t>gebruik</a:t>
            </a:r>
            <a:r>
              <a:rPr lang="en-US" sz="2533" dirty="0">
                <a:solidFill>
                  <a:srgbClr val="000000"/>
                </a:solidFill>
                <a:latin typeface="Montserrat Light"/>
              </a:rPr>
              <a:t> </a:t>
            </a:r>
            <a:r>
              <a:rPr lang="en-US" sz="2533" dirty="0" err="1">
                <a:solidFill>
                  <a:srgbClr val="000000"/>
                </a:solidFill>
                <a:latin typeface="Montserrat Light"/>
              </a:rPr>
              <a:t>maken</a:t>
            </a:r>
            <a:r>
              <a:rPr lang="en-US" sz="2533" dirty="0">
                <a:solidFill>
                  <a:srgbClr val="000000"/>
                </a:solidFill>
                <a:latin typeface="Montserrat Light"/>
              </a:rPr>
              <a:t> van het </a:t>
            </a:r>
            <a:r>
              <a:rPr lang="en-US" sz="2533" dirty="0" err="1">
                <a:solidFill>
                  <a:srgbClr val="000000"/>
                </a:solidFill>
                <a:latin typeface="Montserrat Light"/>
              </a:rPr>
              <a:t>overige</a:t>
            </a:r>
            <a:r>
              <a:rPr lang="en-US" sz="2533" dirty="0">
                <a:solidFill>
                  <a:srgbClr val="000000"/>
                </a:solidFill>
                <a:latin typeface="Montserrat Light"/>
              </a:rPr>
              <a:t> </a:t>
            </a:r>
            <a:r>
              <a:rPr lang="en-US" sz="2533" dirty="0" err="1">
                <a:solidFill>
                  <a:srgbClr val="000000"/>
                </a:solidFill>
                <a:latin typeface="Montserrat Light"/>
              </a:rPr>
              <a:t>aanbod</a:t>
            </a:r>
            <a:endParaRPr lang="en-US" sz="2533" dirty="0">
              <a:solidFill>
                <a:srgbClr val="000000"/>
              </a:solidFill>
              <a:latin typeface="Montserrat Light"/>
            </a:endParaRPr>
          </a:p>
          <a:p>
            <a:pPr defTabSz="609630">
              <a:lnSpc>
                <a:spcPts val="3546"/>
              </a:lnSpc>
            </a:pPr>
            <a:endParaRPr lang="en-US" sz="2533" dirty="0">
              <a:solidFill>
                <a:srgbClr val="000000"/>
              </a:solidFill>
              <a:latin typeface="Montserrat Light"/>
            </a:endParaRPr>
          </a:p>
          <a:p>
            <a:pPr defTabSz="609630">
              <a:lnSpc>
                <a:spcPts val="3546"/>
              </a:lnSpc>
            </a:pPr>
            <a:r>
              <a:rPr lang="en-US" sz="2533" dirty="0" err="1">
                <a:solidFill>
                  <a:srgbClr val="000000"/>
                </a:solidFill>
                <a:latin typeface="Montserrat Light"/>
              </a:rPr>
              <a:t>UiTPAS-klanten</a:t>
            </a:r>
            <a:endParaRPr lang="en-US" sz="2533" dirty="0">
              <a:solidFill>
                <a:srgbClr val="000000"/>
              </a:solidFill>
              <a:latin typeface="Montserrat Light"/>
            </a:endParaRPr>
          </a:p>
          <a:p>
            <a:pPr marL="546972" lvl="1" indent="-273486" defTabSz="609630">
              <a:lnSpc>
                <a:spcPts val="3546"/>
              </a:lnSpc>
              <a:buFont typeface="Arial"/>
              <a:buChar char="•"/>
            </a:pPr>
            <a:r>
              <a:rPr lang="en-US" sz="2533" dirty="0" err="1">
                <a:solidFill>
                  <a:srgbClr val="000000"/>
                </a:solidFill>
                <a:latin typeface="Montserrat Light"/>
              </a:rPr>
              <a:t>Betalen</a:t>
            </a:r>
            <a:r>
              <a:rPr lang="en-US" sz="2533" dirty="0">
                <a:solidFill>
                  <a:srgbClr val="000000"/>
                </a:solidFill>
                <a:latin typeface="Montserrat Light"/>
              </a:rPr>
              <a:t>  5 euro per </a:t>
            </a:r>
            <a:r>
              <a:rPr lang="en-US" sz="2533" dirty="0" err="1">
                <a:solidFill>
                  <a:srgbClr val="000000"/>
                </a:solidFill>
                <a:latin typeface="Montserrat Light"/>
              </a:rPr>
              <a:t>kalendermaand</a:t>
            </a:r>
            <a:r>
              <a:rPr lang="en-US" sz="2533" dirty="0">
                <a:solidFill>
                  <a:srgbClr val="000000"/>
                </a:solidFill>
                <a:latin typeface="Montserrat Light"/>
              </a:rPr>
              <a:t>. </a:t>
            </a:r>
          </a:p>
          <a:p>
            <a:pPr defTabSz="609630">
              <a:lnSpc>
                <a:spcPts val="3546"/>
              </a:lnSpc>
            </a:pPr>
            <a:endParaRPr lang="en-US" sz="2533" dirty="0">
              <a:solidFill>
                <a:srgbClr val="000000"/>
              </a:solidFill>
              <a:latin typeface="Montserrat 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TextBox 2"/>
          <p:cNvSpPr txBox="1"/>
          <p:nvPr/>
        </p:nvSpPr>
        <p:spPr>
          <a:xfrm>
            <a:off x="685800" y="615950"/>
            <a:ext cx="8257647" cy="572529"/>
          </a:xfrm>
          <a:prstGeom prst="rect">
            <a:avLst/>
          </a:prstGeom>
        </p:spPr>
        <p:txBody>
          <a:bodyPr lIns="0" tIns="0" rIns="0" bIns="0" rtlCol="0" anchor="t">
            <a:spAutoFit/>
          </a:bodyPr>
          <a:lstStyle/>
          <a:p>
            <a:pPr algn="ctr" defTabSz="609630">
              <a:lnSpc>
                <a:spcPts val="4853"/>
              </a:lnSpc>
            </a:pPr>
            <a:r>
              <a:rPr lang="en-US" sz="3466">
                <a:solidFill>
                  <a:srgbClr val="000000"/>
                </a:solidFill>
                <a:latin typeface="Norwester"/>
              </a:rPr>
              <a:t>Wie werkt er allemaal in de Cirkel - Shop?</a:t>
            </a:r>
          </a:p>
        </p:txBody>
      </p:sp>
      <p:sp>
        <p:nvSpPr>
          <p:cNvPr id="3" name="TextBox 3"/>
          <p:cNvSpPr txBox="1"/>
          <p:nvPr/>
        </p:nvSpPr>
        <p:spPr>
          <a:xfrm>
            <a:off x="1551222" y="1296247"/>
            <a:ext cx="9225628" cy="4905317"/>
          </a:xfrm>
          <a:prstGeom prst="rect">
            <a:avLst/>
          </a:prstGeom>
        </p:spPr>
        <p:txBody>
          <a:bodyPr lIns="0" tIns="0" rIns="0" bIns="0" rtlCol="0" anchor="t">
            <a:spAutoFit/>
          </a:bodyPr>
          <a:lstStyle/>
          <a:p>
            <a:pPr defTabSz="609630">
              <a:lnSpc>
                <a:spcPts val="3546"/>
              </a:lnSpc>
            </a:pPr>
            <a:r>
              <a:rPr lang="en-US" sz="2533">
                <a:solidFill>
                  <a:srgbClr val="000000"/>
                </a:solidFill>
                <a:latin typeface="Montserrat Light"/>
              </a:rPr>
              <a:t>1 coördinator </a:t>
            </a:r>
          </a:p>
          <a:p>
            <a:pPr defTabSz="609630">
              <a:lnSpc>
                <a:spcPts val="3546"/>
              </a:lnSpc>
            </a:pPr>
            <a:r>
              <a:rPr lang="en-US" sz="2533">
                <a:solidFill>
                  <a:srgbClr val="000000"/>
                </a:solidFill>
                <a:latin typeface="Montserrat Light"/>
              </a:rPr>
              <a:t>1 logistiek medewerker </a:t>
            </a:r>
          </a:p>
          <a:p>
            <a:pPr defTabSz="609630">
              <a:lnSpc>
                <a:spcPts val="3546"/>
              </a:lnSpc>
            </a:pPr>
            <a:r>
              <a:rPr lang="en-US" sz="2533">
                <a:solidFill>
                  <a:srgbClr val="000000"/>
                </a:solidFill>
                <a:latin typeface="Montserrat Light"/>
              </a:rPr>
              <a:t>1 projectmedewerker </a:t>
            </a:r>
          </a:p>
          <a:p>
            <a:pPr defTabSz="609630">
              <a:lnSpc>
                <a:spcPts val="3546"/>
              </a:lnSpc>
            </a:pPr>
            <a:r>
              <a:rPr lang="en-US" sz="2533">
                <a:solidFill>
                  <a:srgbClr val="000000"/>
                </a:solidFill>
                <a:latin typeface="Montserrat Light"/>
              </a:rPr>
              <a:t>1 administratief medewerker </a:t>
            </a:r>
          </a:p>
          <a:p>
            <a:pPr defTabSz="609630">
              <a:lnSpc>
                <a:spcPts val="3546"/>
              </a:lnSpc>
            </a:pPr>
            <a:r>
              <a:rPr lang="en-US" sz="2533">
                <a:solidFill>
                  <a:srgbClr val="000000"/>
                </a:solidFill>
                <a:latin typeface="Montserrat Light"/>
              </a:rPr>
              <a:t>3 chauffeurs </a:t>
            </a:r>
          </a:p>
          <a:p>
            <a:pPr defTabSz="609630">
              <a:lnSpc>
                <a:spcPts val="3546"/>
              </a:lnSpc>
            </a:pPr>
            <a:r>
              <a:rPr lang="en-US" sz="2533">
                <a:solidFill>
                  <a:srgbClr val="000000"/>
                </a:solidFill>
                <a:latin typeface="Montserrat Light"/>
              </a:rPr>
              <a:t>3 kassamedewerkers</a:t>
            </a:r>
          </a:p>
          <a:p>
            <a:pPr defTabSz="609630">
              <a:lnSpc>
                <a:spcPts val="3546"/>
              </a:lnSpc>
            </a:pPr>
            <a:r>
              <a:rPr lang="en-US" sz="2533">
                <a:solidFill>
                  <a:srgbClr val="000000"/>
                </a:solidFill>
                <a:latin typeface="Montserrat Light"/>
              </a:rPr>
              <a:t>6 sorteerders</a:t>
            </a:r>
          </a:p>
          <a:p>
            <a:pPr defTabSz="609630">
              <a:lnSpc>
                <a:spcPts val="3546"/>
              </a:lnSpc>
            </a:pPr>
            <a:r>
              <a:rPr lang="en-US" sz="2533">
                <a:solidFill>
                  <a:srgbClr val="000000"/>
                </a:solidFill>
                <a:latin typeface="Montserrat Light"/>
              </a:rPr>
              <a:t>8 winkelbegeleiders</a:t>
            </a:r>
          </a:p>
          <a:p>
            <a:pPr defTabSz="609630">
              <a:lnSpc>
                <a:spcPts val="3546"/>
              </a:lnSpc>
            </a:pPr>
            <a:r>
              <a:rPr lang="en-US" sz="2533">
                <a:solidFill>
                  <a:srgbClr val="000000"/>
                </a:solidFill>
                <a:latin typeface="Montserrat Light"/>
              </a:rPr>
              <a:t>2 rij verantwoordelijke </a:t>
            </a:r>
          </a:p>
          <a:p>
            <a:pPr defTabSz="609630">
              <a:lnSpc>
                <a:spcPts val="3546"/>
              </a:lnSpc>
            </a:pPr>
            <a:r>
              <a:rPr lang="en-US" sz="2533">
                <a:solidFill>
                  <a:srgbClr val="000000"/>
                </a:solidFill>
                <a:latin typeface="Montserrat Light"/>
              </a:rPr>
              <a:t>1 wijkwerker</a:t>
            </a:r>
          </a:p>
          <a:p>
            <a:pPr defTabSz="609630">
              <a:lnSpc>
                <a:spcPts val="3546"/>
              </a:lnSpc>
            </a:pPr>
            <a:r>
              <a:rPr lang="en-US" sz="2533">
                <a:solidFill>
                  <a:srgbClr val="000000"/>
                </a:solidFill>
                <a:latin typeface="Montserrat Light"/>
              </a:rPr>
              <a:t>= wekelijks goed voor 205 uur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TextBox 2"/>
          <p:cNvSpPr txBox="1"/>
          <p:nvPr/>
        </p:nvSpPr>
        <p:spPr>
          <a:xfrm>
            <a:off x="1569365" y="1632197"/>
            <a:ext cx="9225628" cy="4282454"/>
          </a:xfrm>
          <a:prstGeom prst="rect">
            <a:avLst/>
          </a:prstGeom>
        </p:spPr>
        <p:txBody>
          <a:bodyPr lIns="0" tIns="0" rIns="0" bIns="0" rtlCol="0" anchor="t">
            <a:spAutoFit/>
          </a:bodyPr>
          <a:lstStyle/>
          <a:p>
            <a:pPr defTabSz="609630">
              <a:lnSpc>
                <a:spcPts val="2800"/>
              </a:lnSpc>
            </a:pPr>
            <a:r>
              <a:rPr lang="en-US" sz="2000">
                <a:solidFill>
                  <a:srgbClr val="000000"/>
                </a:solidFill>
                <a:latin typeface="Montserrat Light"/>
              </a:rPr>
              <a:t>De Cirkel - Shop is een voedselhulpinitiatief waar alle Herentalsenaren met een UiTPAS met kansentarief en alle Neteland inwoners met een doorverwijzing van het OCMW terecht kunnen voor voedselhulp. </a:t>
            </a:r>
          </a:p>
          <a:p>
            <a:pPr defTabSz="609630">
              <a:lnSpc>
                <a:spcPts val="2800"/>
              </a:lnSpc>
            </a:pPr>
            <a:endParaRPr lang="en-US" sz="2000">
              <a:solidFill>
                <a:srgbClr val="000000"/>
              </a:solidFill>
              <a:latin typeface="Montserrat Light"/>
            </a:endParaRPr>
          </a:p>
          <a:p>
            <a:pPr defTabSz="609630">
              <a:lnSpc>
                <a:spcPts val="2800"/>
              </a:lnSpc>
            </a:pPr>
            <a:r>
              <a:rPr lang="en-US" sz="2000">
                <a:solidFill>
                  <a:srgbClr val="000000"/>
                </a:solidFill>
                <a:latin typeface="Montserrat Light"/>
              </a:rPr>
              <a:t>Deze voedselhulp bestaat volledig uit gedoneerd voedsel dat voor een administratieve kost van 3/5 euro per kalender maand wordt verkocht. </a:t>
            </a:r>
          </a:p>
          <a:p>
            <a:pPr defTabSz="609630">
              <a:lnSpc>
                <a:spcPts val="2800"/>
              </a:lnSpc>
            </a:pPr>
            <a:endParaRPr lang="en-US" sz="2000">
              <a:solidFill>
                <a:srgbClr val="000000"/>
              </a:solidFill>
              <a:latin typeface="Montserrat Light"/>
            </a:endParaRPr>
          </a:p>
          <a:p>
            <a:pPr defTabSz="609630">
              <a:lnSpc>
                <a:spcPts val="2800"/>
              </a:lnSpc>
            </a:pPr>
            <a:r>
              <a:rPr lang="en-US" sz="2000">
                <a:solidFill>
                  <a:srgbClr val="000000"/>
                </a:solidFill>
                <a:latin typeface="Montserrat Light"/>
              </a:rPr>
              <a:t>Waar klanten terecht kunnen bij een sociaal werker met hun hulpvragen.</a:t>
            </a:r>
          </a:p>
          <a:p>
            <a:pPr defTabSz="609630">
              <a:lnSpc>
                <a:spcPts val="2800"/>
              </a:lnSpc>
            </a:pPr>
            <a:r>
              <a:rPr lang="en-US" sz="2000">
                <a:solidFill>
                  <a:srgbClr val="000000"/>
                </a:solidFill>
                <a:latin typeface="Montserrat Light"/>
              </a:rPr>
              <a:t> </a:t>
            </a:r>
          </a:p>
          <a:p>
            <a:pPr defTabSz="609630">
              <a:lnSpc>
                <a:spcPts val="2800"/>
              </a:lnSpc>
            </a:pPr>
            <a:r>
              <a:rPr lang="en-US" sz="2000">
                <a:solidFill>
                  <a:srgbClr val="000000"/>
                </a:solidFill>
                <a:latin typeface="Montserrat Light"/>
              </a:rPr>
              <a:t>Waar personen de kans krijgen om actief deel uit te maken van de samenleving. </a:t>
            </a:r>
          </a:p>
        </p:txBody>
      </p:sp>
      <p:sp>
        <p:nvSpPr>
          <p:cNvPr id="3" name="TextBox 3"/>
          <p:cNvSpPr txBox="1"/>
          <p:nvPr/>
        </p:nvSpPr>
        <p:spPr>
          <a:xfrm>
            <a:off x="685800" y="615950"/>
            <a:ext cx="3327025" cy="572529"/>
          </a:xfrm>
          <a:prstGeom prst="rect">
            <a:avLst/>
          </a:prstGeom>
        </p:spPr>
        <p:txBody>
          <a:bodyPr lIns="0" tIns="0" rIns="0" bIns="0" rtlCol="0" anchor="t">
            <a:spAutoFit/>
          </a:bodyPr>
          <a:lstStyle/>
          <a:p>
            <a:pPr algn="ctr" defTabSz="609630">
              <a:lnSpc>
                <a:spcPts val="4853"/>
              </a:lnSpc>
            </a:pPr>
            <a:r>
              <a:rPr lang="en-US" sz="3466">
                <a:solidFill>
                  <a:srgbClr val="000000"/>
                </a:solidFill>
                <a:latin typeface="Norwester"/>
              </a:rPr>
              <a:t>Kort samengevat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TextBox 2"/>
          <p:cNvSpPr txBox="1"/>
          <p:nvPr/>
        </p:nvSpPr>
        <p:spPr>
          <a:xfrm>
            <a:off x="0" y="511175"/>
            <a:ext cx="10953749" cy="572529"/>
          </a:xfrm>
          <a:prstGeom prst="rect">
            <a:avLst/>
          </a:prstGeom>
        </p:spPr>
        <p:txBody>
          <a:bodyPr wrap="square" lIns="0" tIns="0" rIns="0" bIns="0" rtlCol="0" anchor="t">
            <a:spAutoFit/>
          </a:bodyPr>
          <a:lstStyle/>
          <a:p>
            <a:pPr algn="ctr" defTabSz="609630">
              <a:lnSpc>
                <a:spcPts val="4853"/>
              </a:lnSpc>
            </a:pPr>
            <a:r>
              <a:rPr lang="en-US" sz="3466" dirty="0" err="1">
                <a:solidFill>
                  <a:srgbClr val="000000"/>
                </a:solidFill>
                <a:latin typeface="Norwester"/>
              </a:rPr>
              <a:t>Waarom</a:t>
            </a:r>
            <a:r>
              <a:rPr lang="en-US" sz="3466" dirty="0">
                <a:solidFill>
                  <a:srgbClr val="000000"/>
                </a:solidFill>
                <a:latin typeface="Norwester"/>
              </a:rPr>
              <a:t> </a:t>
            </a:r>
            <a:r>
              <a:rPr lang="en-US" sz="3466" dirty="0" err="1">
                <a:solidFill>
                  <a:srgbClr val="000000"/>
                </a:solidFill>
                <a:latin typeface="Norwester"/>
              </a:rPr>
              <a:t>gekozen</a:t>
            </a:r>
            <a:r>
              <a:rPr lang="en-US" sz="3466" dirty="0">
                <a:solidFill>
                  <a:srgbClr val="000000"/>
                </a:solidFill>
                <a:latin typeface="Norwester"/>
              </a:rPr>
              <a:t> </a:t>
            </a:r>
            <a:r>
              <a:rPr lang="en-US" sz="3466" dirty="0" err="1">
                <a:solidFill>
                  <a:srgbClr val="000000"/>
                </a:solidFill>
                <a:latin typeface="Norwester"/>
              </a:rPr>
              <a:t>voor</a:t>
            </a:r>
            <a:r>
              <a:rPr lang="en-US" sz="3466" dirty="0">
                <a:solidFill>
                  <a:srgbClr val="000000"/>
                </a:solidFill>
                <a:latin typeface="Norwester"/>
              </a:rPr>
              <a:t> De </a:t>
            </a:r>
            <a:r>
              <a:rPr lang="en-US" sz="3466" dirty="0" err="1">
                <a:solidFill>
                  <a:srgbClr val="000000"/>
                </a:solidFill>
                <a:latin typeface="Norwester"/>
              </a:rPr>
              <a:t>Cirkel</a:t>
            </a:r>
            <a:r>
              <a:rPr lang="en-US" sz="3466" dirty="0">
                <a:solidFill>
                  <a:srgbClr val="000000"/>
                </a:solidFill>
                <a:latin typeface="Norwester"/>
              </a:rPr>
              <a:t> - Shop?</a:t>
            </a:r>
          </a:p>
        </p:txBody>
      </p:sp>
      <p:sp>
        <p:nvSpPr>
          <p:cNvPr id="3" name="TextBox 3"/>
          <p:cNvSpPr txBox="1"/>
          <p:nvPr/>
        </p:nvSpPr>
        <p:spPr>
          <a:xfrm>
            <a:off x="1569365" y="1619497"/>
            <a:ext cx="9225628" cy="4456476"/>
          </a:xfrm>
          <a:prstGeom prst="rect">
            <a:avLst/>
          </a:prstGeom>
        </p:spPr>
        <p:txBody>
          <a:bodyPr lIns="0" tIns="0" rIns="0" bIns="0" rtlCol="0" anchor="t">
            <a:spAutoFit/>
          </a:bodyPr>
          <a:lstStyle/>
          <a:p>
            <a:pPr defTabSz="609630">
              <a:lnSpc>
                <a:spcPts val="3546"/>
              </a:lnSpc>
            </a:pPr>
            <a:r>
              <a:rPr lang="en-US" sz="2533">
                <a:solidFill>
                  <a:srgbClr val="000000"/>
                </a:solidFill>
                <a:latin typeface="Montserrat Light"/>
              </a:rPr>
              <a:t>De ‘dienst gelijke kansen en preventie’ wil van Herentals een leefbare, veilige en gezonde stad maken waar het aangenaam samenleven is en iedereen de kans krijgt om actieve actor te zijn in het eigen leven, leefomgeving en beleid. Hiervoor wortelt de dienst zich zichtbaar en voelbaar in de samenleving, straten, pleinen en wijken. Met als opdracht katalysator van duurzame veranderingsprocessen te zijn. </a:t>
            </a:r>
          </a:p>
          <a:p>
            <a:pPr defTabSz="609630">
              <a:lnSpc>
                <a:spcPts val="3546"/>
              </a:lnSpc>
            </a:pPr>
            <a:endParaRPr lang="en-US" sz="2533">
              <a:solidFill>
                <a:srgbClr val="000000"/>
              </a:solidFill>
              <a:latin typeface="Montserrat Light"/>
            </a:endParaRPr>
          </a:p>
          <a:p>
            <a:pPr defTabSz="609630">
              <a:lnSpc>
                <a:spcPts val="3546"/>
              </a:lnSpc>
            </a:pPr>
            <a:endParaRPr lang="en-US" sz="2533">
              <a:solidFill>
                <a:srgbClr val="000000"/>
              </a:solidFill>
              <a:latin typeface="Montserrat Ligh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TextBox 2"/>
          <p:cNvSpPr txBox="1"/>
          <p:nvPr/>
        </p:nvSpPr>
        <p:spPr>
          <a:xfrm>
            <a:off x="6092826" y="3101563"/>
            <a:ext cx="6350" cy="511935"/>
          </a:xfrm>
          <a:prstGeom prst="rect">
            <a:avLst/>
          </a:prstGeom>
        </p:spPr>
        <p:txBody>
          <a:bodyPr lIns="0" tIns="0" rIns="0" bIns="0" rtlCol="0" anchor="t">
            <a:spAutoFit/>
          </a:bodyPr>
          <a:lstStyle/>
          <a:p>
            <a:pPr algn="ctr" defTabSz="609630">
              <a:lnSpc>
                <a:spcPts val="4853"/>
              </a:lnSpc>
            </a:pPr>
            <a:endParaRPr sz="1200">
              <a:solidFill>
                <a:prstClr val="black"/>
              </a:solidFill>
              <a:latin typeface="Calibri"/>
            </a:endParaRPr>
          </a:p>
        </p:txBody>
      </p:sp>
      <p:sp>
        <p:nvSpPr>
          <p:cNvPr id="3" name="TextBox 3"/>
          <p:cNvSpPr txBox="1"/>
          <p:nvPr/>
        </p:nvSpPr>
        <p:spPr>
          <a:xfrm>
            <a:off x="1486361" y="1187873"/>
            <a:ext cx="9225628" cy="4007636"/>
          </a:xfrm>
          <a:prstGeom prst="rect">
            <a:avLst/>
          </a:prstGeom>
        </p:spPr>
        <p:txBody>
          <a:bodyPr lIns="0" tIns="0" rIns="0" bIns="0" rtlCol="0" anchor="t">
            <a:spAutoFit/>
          </a:bodyPr>
          <a:lstStyle/>
          <a:p>
            <a:pPr defTabSz="609630">
              <a:lnSpc>
                <a:spcPts val="3546"/>
              </a:lnSpc>
            </a:pPr>
            <a:r>
              <a:rPr lang="en-US" sz="2533">
                <a:solidFill>
                  <a:srgbClr val="000000"/>
                </a:solidFill>
                <a:latin typeface="Montserrat Light"/>
              </a:rPr>
              <a:t>Een uniek concept waarbij sociale kruidenier en buurtwinkel elkaar ontmoeten. </a:t>
            </a:r>
          </a:p>
          <a:p>
            <a:pPr defTabSz="609630">
              <a:lnSpc>
                <a:spcPts val="3546"/>
              </a:lnSpc>
            </a:pPr>
            <a:r>
              <a:rPr lang="en-US" sz="2533">
                <a:solidFill>
                  <a:srgbClr val="000000"/>
                </a:solidFill>
                <a:latin typeface="Montserrat Light"/>
              </a:rPr>
              <a:t>In dit concept werd er gewerkt aan sociale tewerkstelling, Foodsaving, betaalbaar voedsel, vormingen en ontmoeting.</a:t>
            </a:r>
          </a:p>
          <a:p>
            <a:pPr defTabSz="609630">
              <a:lnSpc>
                <a:spcPts val="3546"/>
              </a:lnSpc>
            </a:pPr>
            <a:endParaRPr lang="en-US" sz="2533">
              <a:solidFill>
                <a:srgbClr val="000000"/>
              </a:solidFill>
              <a:latin typeface="Montserrat Light"/>
            </a:endParaRPr>
          </a:p>
          <a:p>
            <a:pPr defTabSz="609630">
              <a:lnSpc>
                <a:spcPts val="3546"/>
              </a:lnSpc>
            </a:pPr>
            <a:r>
              <a:rPr lang="en-US" sz="2533">
                <a:solidFill>
                  <a:srgbClr val="000000"/>
                </a:solidFill>
                <a:latin typeface="Montserrat Light"/>
              </a:rPr>
              <a:t>2015 - 2020</a:t>
            </a:r>
          </a:p>
          <a:p>
            <a:pPr defTabSz="609630">
              <a:lnSpc>
                <a:spcPts val="3546"/>
              </a:lnSpc>
            </a:pPr>
            <a:endParaRPr lang="en-US" sz="2533">
              <a:solidFill>
                <a:srgbClr val="000000"/>
              </a:solidFill>
              <a:latin typeface="Montserrat Light"/>
            </a:endParaRPr>
          </a:p>
          <a:p>
            <a:pPr defTabSz="609630">
              <a:lnSpc>
                <a:spcPts val="3546"/>
              </a:lnSpc>
            </a:pPr>
            <a:endParaRPr lang="en-US" sz="2533">
              <a:solidFill>
                <a:srgbClr val="000000"/>
              </a:solidFill>
              <a:latin typeface="Montserrat Light"/>
            </a:endParaRPr>
          </a:p>
        </p:txBody>
      </p:sp>
      <p:sp>
        <p:nvSpPr>
          <p:cNvPr id="4" name="Freeform 4"/>
          <p:cNvSpPr/>
          <p:nvPr/>
        </p:nvSpPr>
        <p:spPr>
          <a:xfrm>
            <a:off x="7624602" y="3429000"/>
            <a:ext cx="4099004" cy="3074253"/>
          </a:xfrm>
          <a:custGeom>
            <a:avLst/>
            <a:gdLst/>
            <a:ahLst/>
            <a:cxnLst/>
            <a:rect l="l" t="t" r="r" b="b"/>
            <a:pathLst>
              <a:path w="6148506" h="4611380">
                <a:moveTo>
                  <a:pt x="0" y="0"/>
                </a:moveTo>
                <a:lnTo>
                  <a:pt x="6148506" y="0"/>
                </a:lnTo>
                <a:lnTo>
                  <a:pt x="6148506" y="4611380"/>
                </a:lnTo>
                <a:lnTo>
                  <a:pt x="0" y="4611380"/>
                </a:lnTo>
                <a:lnTo>
                  <a:pt x="0" y="0"/>
                </a:lnTo>
                <a:close/>
              </a:path>
            </a:pathLst>
          </a:custGeom>
          <a:blipFill>
            <a:blip r:embed="rId2"/>
            <a:stretch>
              <a:fillRect/>
            </a:stretch>
          </a:blipFill>
        </p:spPr>
      </p:sp>
      <p:sp>
        <p:nvSpPr>
          <p:cNvPr id="5" name="TextBox 5"/>
          <p:cNvSpPr txBox="1"/>
          <p:nvPr/>
        </p:nvSpPr>
        <p:spPr>
          <a:xfrm>
            <a:off x="615876" y="560657"/>
            <a:ext cx="6375474" cy="572529"/>
          </a:xfrm>
          <a:prstGeom prst="rect">
            <a:avLst/>
          </a:prstGeom>
        </p:spPr>
        <p:txBody>
          <a:bodyPr wrap="square" lIns="0" tIns="0" rIns="0" bIns="0" rtlCol="0" anchor="t">
            <a:spAutoFit/>
          </a:bodyPr>
          <a:lstStyle/>
          <a:p>
            <a:pPr algn="ctr" defTabSz="609630">
              <a:lnSpc>
                <a:spcPts val="4853"/>
              </a:lnSpc>
            </a:pPr>
            <a:r>
              <a:rPr lang="en-US" sz="3466" dirty="0">
                <a:solidFill>
                  <a:srgbClr val="000000"/>
                </a:solidFill>
                <a:latin typeface="Norwester"/>
              </a:rPr>
              <a:t>De KRINGKRUIDENIER</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TextBox 2"/>
          <p:cNvSpPr txBox="1"/>
          <p:nvPr/>
        </p:nvSpPr>
        <p:spPr>
          <a:xfrm>
            <a:off x="6092826" y="3101563"/>
            <a:ext cx="6350" cy="511935"/>
          </a:xfrm>
          <a:prstGeom prst="rect">
            <a:avLst/>
          </a:prstGeom>
        </p:spPr>
        <p:txBody>
          <a:bodyPr lIns="0" tIns="0" rIns="0" bIns="0" rtlCol="0" anchor="t">
            <a:spAutoFit/>
          </a:bodyPr>
          <a:lstStyle/>
          <a:p>
            <a:pPr algn="ctr" defTabSz="609630">
              <a:lnSpc>
                <a:spcPts val="4853"/>
              </a:lnSpc>
            </a:pPr>
            <a:endParaRPr sz="1200">
              <a:solidFill>
                <a:prstClr val="black"/>
              </a:solidFill>
              <a:latin typeface="Calibri"/>
            </a:endParaRPr>
          </a:p>
        </p:txBody>
      </p:sp>
      <p:sp>
        <p:nvSpPr>
          <p:cNvPr id="3" name="TextBox 3"/>
          <p:cNvSpPr txBox="1"/>
          <p:nvPr/>
        </p:nvSpPr>
        <p:spPr>
          <a:xfrm>
            <a:off x="615876" y="560657"/>
            <a:ext cx="6080199" cy="572529"/>
          </a:xfrm>
          <a:prstGeom prst="rect">
            <a:avLst/>
          </a:prstGeom>
        </p:spPr>
        <p:txBody>
          <a:bodyPr wrap="square" lIns="0" tIns="0" rIns="0" bIns="0" rtlCol="0" anchor="t">
            <a:spAutoFit/>
          </a:bodyPr>
          <a:lstStyle/>
          <a:p>
            <a:pPr algn="ctr" defTabSz="609630">
              <a:lnSpc>
                <a:spcPts val="4853"/>
              </a:lnSpc>
            </a:pPr>
            <a:r>
              <a:rPr lang="en-US" sz="3466" dirty="0">
                <a:solidFill>
                  <a:srgbClr val="000000"/>
                </a:solidFill>
                <a:latin typeface="Norwester"/>
              </a:rPr>
              <a:t>De KRINGKRUIDENIER</a:t>
            </a:r>
          </a:p>
        </p:txBody>
      </p:sp>
      <p:sp>
        <p:nvSpPr>
          <p:cNvPr id="4" name="TextBox 4"/>
          <p:cNvSpPr txBox="1"/>
          <p:nvPr/>
        </p:nvSpPr>
        <p:spPr>
          <a:xfrm>
            <a:off x="1486361" y="1187873"/>
            <a:ext cx="9225628" cy="4456476"/>
          </a:xfrm>
          <a:prstGeom prst="rect">
            <a:avLst/>
          </a:prstGeom>
        </p:spPr>
        <p:txBody>
          <a:bodyPr lIns="0" tIns="0" rIns="0" bIns="0" rtlCol="0" anchor="t">
            <a:spAutoFit/>
          </a:bodyPr>
          <a:lstStyle/>
          <a:p>
            <a:pPr defTabSz="609630">
              <a:lnSpc>
                <a:spcPts val="3546"/>
              </a:lnSpc>
            </a:pPr>
            <a:r>
              <a:rPr lang="en-US" sz="2533" dirty="0" err="1">
                <a:solidFill>
                  <a:srgbClr val="000000"/>
                </a:solidFill>
                <a:latin typeface="Montserrat Light"/>
              </a:rPr>
              <a:t>Moeten</a:t>
            </a:r>
            <a:r>
              <a:rPr lang="en-US" sz="2533" dirty="0">
                <a:solidFill>
                  <a:srgbClr val="000000"/>
                </a:solidFill>
                <a:latin typeface="Montserrat Light"/>
              </a:rPr>
              <a:t> </a:t>
            </a:r>
            <a:r>
              <a:rPr lang="en-US" sz="2533" dirty="0" err="1">
                <a:solidFill>
                  <a:srgbClr val="000000"/>
                </a:solidFill>
                <a:latin typeface="Montserrat Light"/>
              </a:rPr>
              <a:t>hervormen</a:t>
            </a:r>
            <a:r>
              <a:rPr lang="en-US" sz="2533" dirty="0">
                <a:solidFill>
                  <a:srgbClr val="000000"/>
                </a:solidFill>
                <a:latin typeface="Montserrat Light"/>
              </a:rPr>
              <a:t> </a:t>
            </a:r>
            <a:r>
              <a:rPr lang="en-US" sz="2533" dirty="0" err="1">
                <a:solidFill>
                  <a:srgbClr val="000000"/>
                </a:solidFill>
                <a:latin typeface="Montserrat Light"/>
              </a:rPr>
              <a:t>omdat</a:t>
            </a:r>
            <a:r>
              <a:rPr lang="en-US" sz="2533" dirty="0">
                <a:solidFill>
                  <a:srgbClr val="000000"/>
                </a:solidFill>
                <a:latin typeface="Montserrat Light"/>
              </a:rPr>
              <a:t>:</a:t>
            </a:r>
          </a:p>
          <a:p>
            <a:pPr marL="546972" lvl="1" indent="-273486" defTabSz="609630">
              <a:lnSpc>
                <a:spcPts val="3546"/>
              </a:lnSpc>
              <a:buFont typeface="Arial"/>
              <a:buChar char="•"/>
            </a:pPr>
            <a:r>
              <a:rPr lang="en-US" sz="2533" dirty="0" err="1">
                <a:solidFill>
                  <a:srgbClr val="000000"/>
                </a:solidFill>
                <a:latin typeface="Montserrat Light"/>
              </a:rPr>
              <a:t>wegvallen</a:t>
            </a:r>
            <a:r>
              <a:rPr lang="en-US" sz="2533" dirty="0">
                <a:solidFill>
                  <a:srgbClr val="000000"/>
                </a:solidFill>
                <a:latin typeface="Montserrat Light"/>
              </a:rPr>
              <a:t> partner Milieu </a:t>
            </a:r>
            <a:r>
              <a:rPr lang="en-US" sz="2533" dirty="0" err="1">
                <a:solidFill>
                  <a:srgbClr val="000000"/>
                </a:solidFill>
                <a:latin typeface="Montserrat Light"/>
              </a:rPr>
              <a:t>en</a:t>
            </a:r>
            <a:r>
              <a:rPr lang="en-US" sz="2533" dirty="0">
                <a:solidFill>
                  <a:srgbClr val="000000"/>
                </a:solidFill>
                <a:latin typeface="Montserrat Light"/>
              </a:rPr>
              <a:t> </a:t>
            </a:r>
            <a:r>
              <a:rPr lang="en-US" sz="2533" dirty="0" err="1">
                <a:solidFill>
                  <a:srgbClr val="000000"/>
                </a:solidFill>
                <a:latin typeface="Montserrat Light"/>
              </a:rPr>
              <a:t>werk</a:t>
            </a:r>
            <a:endParaRPr lang="en-US" sz="2533" dirty="0">
              <a:solidFill>
                <a:srgbClr val="000000"/>
              </a:solidFill>
              <a:latin typeface="Montserrat Light"/>
            </a:endParaRPr>
          </a:p>
          <a:p>
            <a:pPr marL="546972" lvl="1" indent="-273486" defTabSz="609630">
              <a:lnSpc>
                <a:spcPts val="3546"/>
              </a:lnSpc>
              <a:buFont typeface="Arial"/>
              <a:buChar char="•"/>
            </a:pPr>
            <a:r>
              <a:rPr lang="en-US" sz="2533" dirty="0">
                <a:solidFill>
                  <a:srgbClr val="000000"/>
                </a:solidFill>
                <a:latin typeface="Montserrat Light"/>
              </a:rPr>
              <a:t>btw </a:t>
            </a:r>
            <a:r>
              <a:rPr lang="en-US" sz="2533" dirty="0" err="1">
                <a:solidFill>
                  <a:srgbClr val="000000"/>
                </a:solidFill>
                <a:latin typeface="Montserrat Light"/>
              </a:rPr>
              <a:t>plichtig</a:t>
            </a:r>
            <a:endParaRPr lang="en-US" sz="2533" dirty="0">
              <a:solidFill>
                <a:srgbClr val="000000"/>
              </a:solidFill>
              <a:latin typeface="Montserrat Light"/>
            </a:endParaRPr>
          </a:p>
          <a:p>
            <a:pPr marL="546972" lvl="1" indent="-273486" defTabSz="609630">
              <a:lnSpc>
                <a:spcPts val="3546"/>
              </a:lnSpc>
              <a:buFont typeface="Arial"/>
              <a:buChar char="•"/>
            </a:pPr>
            <a:r>
              <a:rPr lang="en-US" sz="2533" dirty="0" err="1">
                <a:solidFill>
                  <a:srgbClr val="000000"/>
                </a:solidFill>
                <a:latin typeface="Montserrat Light"/>
              </a:rPr>
              <a:t>wegvallen</a:t>
            </a:r>
            <a:r>
              <a:rPr lang="en-US" sz="2533" dirty="0">
                <a:solidFill>
                  <a:srgbClr val="000000"/>
                </a:solidFill>
                <a:latin typeface="Montserrat Light"/>
              </a:rPr>
              <a:t> </a:t>
            </a:r>
            <a:r>
              <a:rPr lang="en-US" sz="2533" dirty="0" err="1">
                <a:solidFill>
                  <a:srgbClr val="000000"/>
                </a:solidFill>
                <a:latin typeface="Montserrat Light"/>
              </a:rPr>
              <a:t>impulssubsidies</a:t>
            </a:r>
            <a:r>
              <a:rPr lang="en-US" sz="2533" dirty="0">
                <a:solidFill>
                  <a:srgbClr val="000000"/>
                </a:solidFill>
                <a:latin typeface="Montserrat Light"/>
              </a:rPr>
              <a:t> </a:t>
            </a:r>
          </a:p>
          <a:p>
            <a:pPr marL="546972" lvl="1" indent="-273486" defTabSz="609630">
              <a:lnSpc>
                <a:spcPts val="3546"/>
              </a:lnSpc>
              <a:buFont typeface="Arial"/>
              <a:buChar char="•"/>
            </a:pPr>
            <a:r>
              <a:rPr lang="en-US" sz="2533" dirty="0" err="1">
                <a:solidFill>
                  <a:srgbClr val="000000"/>
                </a:solidFill>
                <a:latin typeface="Montserrat Light"/>
              </a:rPr>
              <a:t>niet</a:t>
            </a:r>
            <a:r>
              <a:rPr lang="en-US" sz="2533" dirty="0">
                <a:solidFill>
                  <a:srgbClr val="000000"/>
                </a:solidFill>
                <a:latin typeface="Montserrat Light"/>
              </a:rPr>
              <a:t> </a:t>
            </a:r>
            <a:r>
              <a:rPr lang="en-US" sz="2533" dirty="0" err="1">
                <a:solidFill>
                  <a:srgbClr val="000000"/>
                </a:solidFill>
                <a:latin typeface="Montserrat Light"/>
              </a:rPr>
              <a:t>zelfvoorzienend</a:t>
            </a:r>
            <a:r>
              <a:rPr lang="en-US" sz="2533" dirty="0">
                <a:solidFill>
                  <a:srgbClr val="000000"/>
                </a:solidFill>
                <a:latin typeface="Montserrat Light"/>
              </a:rPr>
              <a:t> </a:t>
            </a:r>
          </a:p>
          <a:p>
            <a:pPr marL="546972" lvl="1" indent="-273486" defTabSz="609630">
              <a:lnSpc>
                <a:spcPts val="3546"/>
              </a:lnSpc>
              <a:buFont typeface="Arial"/>
              <a:buChar char="•"/>
            </a:pPr>
            <a:r>
              <a:rPr lang="en-US" sz="2533" dirty="0" err="1">
                <a:solidFill>
                  <a:srgbClr val="000000"/>
                </a:solidFill>
                <a:latin typeface="Montserrat Light"/>
              </a:rPr>
              <a:t>te</a:t>
            </a:r>
            <a:r>
              <a:rPr lang="en-US" sz="2533" dirty="0">
                <a:solidFill>
                  <a:srgbClr val="000000"/>
                </a:solidFill>
                <a:latin typeface="Montserrat Light"/>
              </a:rPr>
              <a:t> </a:t>
            </a:r>
            <a:r>
              <a:rPr lang="en-US" sz="2533" dirty="0" err="1">
                <a:solidFill>
                  <a:srgbClr val="000000"/>
                </a:solidFill>
                <a:latin typeface="Montserrat Light"/>
              </a:rPr>
              <a:t>hoge</a:t>
            </a:r>
            <a:r>
              <a:rPr lang="en-US" sz="2533" dirty="0">
                <a:solidFill>
                  <a:srgbClr val="000000"/>
                </a:solidFill>
                <a:latin typeface="Montserrat Light"/>
              </a:rPr>
              <a:t> </a:t>
            </a:r>
            <a:r>
              <a:rPr lang="en-US" sz="2533" dirty="0" err="1">
                <a:solidFill>
                  <a:srgbClr val="000000"/>
                </a:solidFill>
                <a:latin typeface="Montserrat Light"/>
              </a:rPr>
              <a:t>werkdruk</a:t>
            </a:r>
            <a:endParaRPr lang="en-US" sz="2533" dirty="0">
              <a:solidFill>
                <a:srgbClr val="000000"/>
              </a:solidFill>
              <a:latin typeface="Montserrat Light"/>
            </a:endParaRPr>
          </a:p>
          <a:p>
            <a:pPr marL="546972" lvl="1" indent="-273486" defTabSz="609630">
              <a:lnSpc>
                <a:spcPts val="3546"/>
              </a:lnSpc>
              <a:buFont typeface="Arial"/>
              <a:buChar char="•"/>
            </a:pPr>
            <a:r>
              <a:rPr lang="en-US" sz="2533" dirty="0" err="1">
                <a:solidFill>
                  <a:srgbClr val="000000"/>
                </a:solidFill>
                <a:latin typeface="Montserrat Light"/>
              </a:rPr>
              <a:t>te</a:t>
            </a:r>
            <a:r>
              <a:rPr lang="en-US" sz="2533" dirty="0">
                <a:solidFill>
                  <a:srgbClr val="000000"/>
                </a:solidFill>
                <a:latin typeface="Montserrat Light"/>
              </a:rPr>
              <a:t> </a:t>
            </a:r>
            <a:r>
              <a:rPr lang="en-US" sz="2533" dirty="0" err="1">
                <a:solidFill>
                  <a:srgbClr val="000000"/>
                </a:solidFill>
                <a:latin typeface="Montserrat Light"/>
              </a:rPr>
              <a:t>duur</a:t>
            </a:r>
            <a:endParaRPr lang="en-US" sz="2533" dirty="0">
              <a:solidFill>
                <a:srgbClr val="000000"/>
              </a:solidFill>
              <a:latin typeface="Montserrat Light"/>
            </a:endParaRPr>
          </a:p>
          <a:p>
            <a:pPr defTabSz="609630">
              <a:lnSpc>
                <a:spcPts val="3546"/>
              </a:lnSpc>
            </a:pPr>
            <a:endParaRPr lang="en-US" sz="2533" dirty="0">
              <a:solidFill>
                <a:srgbClr val="000000"/>
              </a:solidFill>
              <a:latin typeface="Montserrat Light"/>
            </a:endParaRPr>
          </a:p>
          <a:p>
            <a:pPr defTabSz="609630">
              <a:lnSpc>
                <a:spcPts val="3546"/>
              </a:lnSpc>
            </a:pPr>
            <a:endParaRPr lang="en-US" sz="2533" dirty="0">
              <a:solidFill>
                <a:srgbClr val="000000"/>
              </a:solidFill>
              <a:latin typeface="Montserrat Light"/>
            </a:endParaRPr>
          </a:p>
          <a:p>
            <a:pPr defTabSz="609630">
              <a:lnSpc>
                <a:spcPts val="3546"/>
              </a:lnSpc>
            </a:pPr>
            <a:endParaRPr lang="en-US" sz="2533" dirty="0">
              <a:solidFill>
                <a:srgbClr val="000000"/>
              </a:solidFill>
              <a:latin typeface="Montserrat Ligh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a:off x="7368067" y="2812143"/>
            <a:ext cx="3720846" cy="3595395"/>
          </a:xfrm>
          <a:custGeom>
            <a:avLst/>
            <a:gdLst/>
            <a:ahLst/>
            <a:cxnLst/>
            <a:rect l="l" t="t" r="r" b="b"/>
            <a:pathLst>
              <a:path w="5581269" h="5393093">
                <a:moveTo>
                  <a:pt x="0" y="0"/>
                </a:moveTo>
                <a:lnTo>
                  <a:pt x="5581268" y="0"/>
                </a:lnTo>
                <a:lnTo>
                  <a:pt x="5581268" y="5393093"/>
                </a:lnTo>
                <a:lnTo>
                  <a:pt x="0" y="5393093"/>
                </a:lnTo>
                <a:lnTo>
                  <a:pt x="0" y="0"/>
                </a:lnTo>
                <a:close/>
              </a:path>
            </a:pathLst>
          </a:custGeom>
          <a:blipFill>
            <a:blip r:embed="rId2"/>
            <a:stretch>
              <a:fillRect t="-18505" b="-19479"/>
            </a:stretch>
          </a:blipFill>
        </p:spPr>
      </p:sp>
      <p:sp>
        <p:nvSpPr>
          <p:cNvPr id="3" name="TextBox 3"/>
          <p:cNvSpPr txBox="1"/>
          <p:nvPr/>
        </p:nvSpPr>
        <p:spPr>
          <a:xfrm>
            <a:off x="6092826" y="3101563"/>
            <a:ext cx="6350" cy="511935"/>
          </a:xfrm>
          <a:prstGeom prst="rect">
            <a:avLst/>
          </a:prstGeom>
        </p:spPr>
        <p:txBody>
          <a:bodyPr lIns="0" tIns="0" rIns="0" bIns="0" rtlCol="0" anchor="t">
            <a:spAutoFit/>
          </a:bodyPr>
          <a:lstStyle/>
          <a:p>
            <a:pPr algn="ctr" defTabSz="609630">
              <a:lnSpc>
                <a:spcPts val="4853"/>
              </a:lnSpc>
            </a:pPr>
            <a:endParaRPr sz="1200">
              <a:solidFill>
                <a:prstClr val="black"/>
              </a:solidFill>
              <a:latin typeface="Calibri"/>
            </a:endParaRPr>
          </a:p>
        </p:txBody>
      </p:sp>
      <p:sp>
        <p:nvSpPr>
          <p:cNvPr id="4" name="TextBox 4"/>
          <p:cNvSpPr txBox="1"/>
          <p:nvPr/>
        </p:nvSpPr>
        <p:spPr>
          <a:xfrm>
            <a:off x="1486361" y="1187873"/>
            <a:ext cx="9225628" cy="3558795"/>
          </a:xfrm>
          <a:prstGeom prst="rect">
            <a:avLst/>
          </a:prstGeom>
        </p:spPr>
        <p:txBody>
          <a:bodyPr lIns="0" tIns="0" rIns="0" bIns="0" rtlCol="0" anchor="t">
            <a:spAutoFit/>
          </a:bodyPr>
          <a:lstStyle/>
          <a:p>
            <a:pPr defTabSz="609630">
              <a:lnSpc>
                <a:spcPts val="3546"/>
              </a:lnSpc>
            </a:pPr>
            <a:r>
              <a:rPr lang="en-US" sz="2533" dirty="0" err="1">
                <a:solidFill>
                  <a:srgbClr val="000000"/>
                </a:solidFill>
                <a:latin typeface="Montserrat Light"/>
              </a:rPr>
              <a:t>Een</a:t>
            </a:r>
            <a:r>
              <a:rPr lang="en-US" sz="2533" dirty="0">
                <a:solidFill>
                  <a:srgbClr val="000000"/>
                </a:solidFill>
                <a:latin typeface="Montserrat Light"/>
              </a:rPr>
              <a:t> </a:t>
            </a:r>
            <a:r>
              <a:rPr lang="en-US" sz="2533" dirty="0" err="1">
                <a:solidFill>
                  <a:srgbClr val="000000"/>
                </a:solidFill>
                <a:latin typeface="Montserrat Light"/>
              </a:rPr>
              <a:t>winkel</a:t>
            </a:r>
            <a:r>
              <a:rPr lang="en-US" sz="2533" dirty="0">
                <a:solidFill>
                  <a:srgbClr val="000000"/>
                </a:solidFill>
                <a:latin typeface="Montserrat Light"/>
              </a:rPr>
              <a:t> </a:t>
            </a:r>
            <a:r>
              <a:rPr lang="en-US" sz="2533" dirty="0" err="1">
                <a:solidFill>
                  <a:srgbClr val="000000"/>
                </a:solidFill>
                <a:latin typeface="Montserrat Light"/>
              </a:rPr>
              <a:t>waar</a:t>
            </a:r>
            <a:r>
              <a:rPr lang="en-US" sz="2533" dirty="0">
                <a:solidFill>
                  <a:srgbClr val="000000"/>
                </a:solidFill>
                <a:latin typeface="Montserrat Light"/>
              </a:rPr>
              <a:t> </a:t>
            </a:r>
            <a:r>
              <a:rPr lang="en-US" sz="2533" dirty="0" err="1">
                <a:solidFill>
                  <a:srgbClr val="000000"/>
                </a:solidFill>
                <a:latin typeface="Montserrat Light"/>
              </a:rPr>
              <a:t>enkel</a:t>
            </a:r>
            <a:r>
              <a:rPr lang="en-US" sz="2533" dirty="0">
                <a:solidFill>
                  <a:srgbClr val="000000"/>
                </a:solidFill>
                <a:latin typeface="Montserrat Light"/>
              </a:rPr>
              <a:t> </a:t>
            </a:r>
            <a:r>
              <a:rPr lang="en-US" sz="2533" dirty="0" err="1">
                <a:solidFill>
                  <a:srgbClr val="000000"/>
                </a:solidFill>
                <a:latin typeface="Montserrat Light"/>
              </a:rPr>
              <a:t>toegeleide</a:t>
            </a:r>
            <a:r>
              <a:rPr lang="en-US" sz="2533" dirty="0">
                <a:solidFill>
                  <a:srgbClr val="000000"/>
                </a:solidFill>
                <a:latin typeface="Montserrat Light"/>
              </a:rPr>
              <a:t> </a:t>
            </a:r>
            <a:r>
              <a:rPr lang="en-US" sz="2533" dirty="0" err="1">
                <a:solidFill>
                  <a:srgbClr val="000000"/>
                </a:solidFill>
                <a:latin typeface="Montserrat Light"/>
              </a:rPr>
              <a:t>klanten</a:t>
            </a:r>
            <a:r>
              <a:rPr lang="en-US" sz="2533" dirty="0">
                <a:solidFill>
                  <a:srgbClr val="000000"/>
                </a:solidFill>
                <a:latin typeface="Montserrat Light"/>
              </a:rPr>
              <a:t> </a:t>
            </a:r>
            <a:r>
              <a:rPr lang="en-US" sz="2533" dirty="0" err="1">
                <a:solidFill>
                  <a:srgbClr val="000000"/>
                </a:solidFill>
                <a:latin typeface="Montserrat Light"/>
              </a:rPr>
              <a:t>konden</a:t>
            </a:r>
            <a:r>
              <a:rPr lang="en-US" sz="2533" dirty="0">
                <a:solidFill>
                  <a:srgbClr val="000000"/>
                </a:solidFill>
                <a:latin typeface="Montserrat Light"/>
              </a:rPr>
              <a:t> </a:t>
            </a:r>
            <a:r>
              <a:rPr lang="en-US" sz="2533" dirty="0" err="1">
                <a:solidFill>
                  <a:srgbClr val="000000"/>
                </a:solidFill>
                <a:latin typeface="Montserrat Light"/>
              </a:rPr>
              <a:t>komen</a:t>
            </a:r>
            <a:r>
              <a:rPr lang="en-US" sz="2533" dirty="0">
                <a:solidFill>
                  <a:srgbClr val="000000"/>
                </a:solidFill>
                <a:latin typeface="Montserrat Light"/>
              </a:rPr>
              <a:t> </a:t>
            </a:r>
            <a:r>
              <a:rPr lang="en-US" sz="2533" dirty="0" err="1">
                <a:solidFill>
                  <a:srgbClr val="000000"/>
                </a:solidFill>
                <a:latin typeface="Montserrat Light"/>
              </a:rPr>
              <a:t>winkelen</a:t>
            </a:r>
            <a:r>
              <a:rPr lang="en-US" sz="2533" dirty="0">
                <a:solidFill>
                  <a:srgbClr val="000000"/>
                </a:solidFill>
                <a:latin typeface="Montserrat Light"/>
              </a:rPr>
              <a:t>. </a:t>
            </a:r>
            <a:r>
              <a:rPr lang="en-US" sz="2533" dirty="0" err="1">
                <a:solidFill>
                  <a:srgbClr val="000000"/>
                </a:solidFill>
                <a:latin typeface="Montserrat Light"/>
              </a:rPr>
              <a:t>Waar</a:t>
            </a:r>
            <a:r>
              <a:rPr lang="en-US" sz="2533" dirty="0">
                <a:solidFill>
                  <a:srgbClr val="000000"/>
                </a:solidFill>
                <a:latin typeface="Montserrat Light"/>
              </a:rPr>
              <a:t> het </a:t>
            </a:r>
            <a:r>
              <a:rPr lang="en-US" sz="2533" dirty="0" err="1">
                <a:solidFill>
                  <a:srgbClr val="000000"/>
                </a:solidFill>
                <a:latin typeface="Montserrat Light"/>
              </a:rPr>
              <a:t>aanbod</a:t>
            </a:r>
            <a:r>
              <a:rPr lang="en-US" sz="2533" dirty="0">
                <a:solidFill>
                  <a:srgbClr val="000000"/>
                </a:solidFill>
                <a:latin typeface="Montserrat Light"/>
              </a:rPr>
              <a:t> </a:t>
            </a:r>
            <a:r>
              <a:rPr lang="en-US" sz="2533" dirty="0" err="1">
                <a:solidFill>
                  <a:srgbClr val="000000"/>
                </a:solidFill>
                <a:latin typeface="Montserrat Light"/>
              </a:rPr>
              <a:t>bestond</a:t>
            </a:r>
            <a:r>
              <a:rPr lang="en-US" sz="2533" dirty="0">
                <a:solidFill>
                  <a:srgbClr val="000000"/>
                </a:solidFill>
                <a:latin typeface="Montserrat Light"/>
              </a:rPr>
              <a:t> </a:t>
            </a:r>
            <a:r>
              <a:rPr lang="en-US" sz="2533" dirty="0" err="1">
                <a:solidFill>
                  <a:srgbClr val="000000"/>
                </a:solidFill>
                <a:latin typeface="Montserrat Light"/>
              </a:rPr>
              <a:t>uit</a:t>
            </a:r>
            <a:r>
              <a:rPr lang="en-US" sz="2533" dirty="0">
                <a:solidFill>
                  <a:srgbClr val="000000"/>
                </a:solidFill>
                <a:latin typeface="Montserrat Light"/>
              </a:rPr>
              <a:t> gratis </a:t>
            </a:r>
            <a:r>
              <a:rPr lang="en-US" sz="2533" dirty="0" err="1">
                <a:solidFill>
                  <a:srgbClr val="000000"/>
                </a:solidFill>
                <a:latin typeface="Montserrat Light"/>
              </a:rPr>
              <a:t>groenten</a:t>
            </a:r>
            <a:r>
              <a:rPr lang="en-US" sz="2533" dirty="0">
                <a:solidFill>
                  <a:srgbClr val="000000"/>
                </a:solidFill>
                <a:latin typeface="Montserrat Light"/>
              </a:rPr>
              <a:t> </a:t>
            </a:r>
            <a:r>
              <a:rPr lang="en-US" sz="2533" dirty="0" err="1">
                <a:solidFill>
                  <a:srgbClr val="000000"/>
                </a:solidFill>
                <a:latin typeface="Montserrat Light"/>
              </a:rPr>
              <a:t>en</a:t>
            </a:r>
            <a:r>
              <a:rPr lang="en-US" sz="2533" dirty="0">
                <a:solidFill>
                  <a:srgbClr val="000000"/>
                </a:solidFill>
                <a:latin typeface="Montserrat Light"/>
              </a:rPr>
              <a:t> fruit </a:t>
            </a:r>
            <a:r>
              <a:rPr lang="en-US" sz="2533" dirty="0" err="1">
                <a:solidFill>
                  <a:srgbClr val="000000"/>
                </a:solidFill>
                <a:latin typeface="Montserrat Light"/>
              </a:rPr>
              <a:t>en</a:t>
            </a:r>
            <a:r>
              <a:rPr lang="en-US" sz="2533" dirty="0">
                <a:solidFill>
                  <a:srgbClr val="000000"/>
                </a:solidFill>
                <a:latin typeface="Montserrat Light"/>
              </a:rPr>
              <a:t> </a:t>
            </a:r>
            <a:r>
              <a:rPr lang="en-US" sz="2533" dirty="0" err="1">
                <a:solidFill>
                  <a:srgbClr val="000000"/>
                </a:solidFill>
                <a:latin typeface="Montserrat Light"/>
              </a:rPr>
              <a:t>betalende</a:t>
            </a:r>
            <a:r>
              <a:rPr lang="en-US" sz="2533" dirty="0">
                <a:solidFill>
                  <a:srgbClr val="000000"/>
                </a:solidFill>
                <a:latin typeface="Montserrat Light"/>
              </a:rPr>
              <a:t> </a:t>
            </a:r>
            <a:r>
              <a:rPr lang="en-US" sz="2533" dirty="0" err="1">
                <a:solidFill>
                  <a:srgbClr val="000000"/>
                </a:solidFill>
                <a:latin typeface="Montserrat Light"/>
              </a:rPr>
              <a:t>colruyt</a:t>
            </a:r>
            <a:r>
              <a:rPr lang="en-US" sz="2533" dirty="0">
                <a:solidFill>
                  <a:srgbClr val="000000"/>
                </a:solidFill>
                <a:latin typeface="Montserrat Light"/>
              </a:rPr>
              <a:t> </a:t>
            </a:r>
            <a:r>
              <a:rPr lang="en-US" sz="2533" dirty="0" err="1">
                <a:solidFill>
                  <a:srgbClr val="000000"/>
                </a:solidFill>
                <a:latin typeface="Montserrat Light"/>
              </a:rPr>
              <a:t>producten</a:t>
            </a:r>
            <a:r>
              <a:rPr lang="en-US" sz="2533" dirty="0">
                <a:solidFill>
                  <a:srgbClr val="000000"/>
                </a:solidFill>
                <a:latin typeface="Montserrat Light"/>
              </a:rPr>
              <a:t>. </a:t>
            </a:r>
          </a:p>
          <a:p>
            <a:pPr defTabSz="609630">
              <a:lnSpc>
                <a:spcPts val="3546"/>
              </a:lnSpc>
            </a:pPr>
            <a:endParaRPr lang="en-US" sz="2533" dirty="0">
              <a:solidFill>
                <a:srgbClr val="000000"/>
              </a:solidFill>
              <a:latin typeface="Montserrat Light"/>
            </a:endParaRPr>
          </a:p>
          <a:p>
            <a:pPr defTabSz="609630">
              <a:lnSpc>
                <a:spcPts val="3546"/>
              </a:lnSpc>
            </a:pPr>
            <a:r>
              <a:rPr lang="en-US" sz="2533" dirty="0">
                <a:solidFill>
                  <a:srgbClr val="000000"/>
                </a:solidFill>
                <a:latin typeface="Montserrat Light"/>
              </a:rPr>
              <a:t>2021 - 2022</a:t>
            </a:r>
          </a:p>
          <a:p>
            <a:pPr defTabSz="609630">
              <a:lnSpc>
                <a:spcPts val="3546"/>
              </a:lnSpc>
            </a:pPr>
            <a:endParaRPr lang="en-US" sz="2533" dirty="0">
              <a:solidFill>
                <a:srgbClr val="000000"/>
              </a:solidFill>
              <a:latin typeface="Montserrat Light"/>
            </a:endParaRPr>
          </a:p>
          <a:p>
            <a:pPr defTabSz="609630">
              <a:lnSpc>
                <a:spcPts val="3546"/>
              </a:lnSpc>
            </a:pPr>
            <a:endParaRPr lang="en-US" sz="2533" dirty="0">
              <a:solidFill>
                <a:srgbClr val="000000"/>
              </a:solidFill>
              <a:latin typeface="Montserrat Light"/>
            </a:endParaRPr>
          </a:p>
          <a:p>
            <a:pPr defTabSz="609630">
              <a:lnSpc>
                <a:spcPts val="3546"/>
              </a:lnSpc>
            </a:pPr>
            <a:endParaRPr lang="en-US" sz="2533" dirty="0">
              <a:solidFill>
                <a:srgbClr val="000000"/>
              </a:solidFill>
              <a:latin typeface="Montserrat Light"/>
            </a:endParaRPr>
          </a:p>
        </p:txBody>
      </p:sp>
      <p:sp>
        <p:nvSpPr>
          <p:cNvPr id="5" name="TextBox 5"/>
          <p:cNvSpPr txBox="1"/>
          <p:nvPr/>
        </p:nvSpPr>
        <p:spPr>
          <a:xfrm>
            <a:off x="685800" y="615950"/>
            <a:ext cx="6229350" cy="572529"/>
          </a:xfrm>
          <a:prstGeom prst="rect">
            <a:avLst/>
          </a:prstGeom>
        </p:spPr>
        <p:txBody>
          <a:bodyPr wrap="square" lIns="0" tIns="0" rIns="0" bIns="0" rtlCol="0" anchor="t">
            <a:spAutoFit/>
          </a:bodyPr>
          <a:lstStyle/>
          <a:p>
            <a:pPr algn="ctr" defTabSz="609630">
              <a:lnSpc>
                <a:spcPts val="4853"/>
              </a:lnSpc>
            </a:pPr>
            <a:r>
              <a:rPr lang="en-US" sz="3466" dirty="0">
                <a:solidFill>
                  <a:srgbClr val="000000"/>
                </a:solidFill>
                <a:latin typeface="Norwester"/>
              </a:rPr>
              <a:t>De Sociale KRUIDENIER</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TextBox 2"/>
          <p:cNvSpPr txBox="1"/>
          <p:nvPr/>
        </p:nvSpPr>
        <p:spPr>
          <a:xfrm>
            <a:off x="6092826" y="3101563"/>
            <a:ext cx="6350" cy="511935"/>
          </a:xfrm>
          <a:prstGeom prst="rect">
            <a:avLst/>
          </a:prstGeom>
        </p:spPr>
        <p:txBody>
          <a:bodyPr lIns="0" tIns="0" rIns="0" bIns="0" rtlCol="0" anchor="t">
            <a:spAutoFit/>
          </a:bodyPr>
          <a:lstStyle/>
          <a:p>
            <a:pPr algn="ctr" defTabSz="609630">
              <a:lnSpc>
                <a:spcPts val="4853"/>
              </a:lnSpc>
            </a:pPr>
            <a:endParaRPr sz="1200">
              <a:solidFill>
                <a:prstClr val="black"/>
              </a:solidFill>
              <a:latin typeface="Calibri"/>
            </a:endParaRPr>
          </a:p>
        </p:txBody>
      </p:sp>
      <p:sp>
        <p:nvSpPr>
          <p:cNvPr id="3" name="TextBox 3"/>
          <p:cNvSpPr txBox="1"/>
          <p:nvPr/>
        </p:nvSpPr>
        <p:spPr>
          <a:xfrm>
            <a:off x="1486361" y="1187874"/>
            <a:ext cx="9225628" cy="4007636"/>
          </a:xfrm>
          <a:prstGeom prst="rect">
            <a:avLst/>
          </a:prstGeom>
        </p:spPr>
        <p:txBody>
          <a:bodyPr lIns="0" tIns="0" rIns="0" bIns="0" rtlCol="0" anchor="t">
            <a:spAutoFit/>
          </a:bodyPr>
          <a:lstStyle/>
          <a:p>
            <a:pPr defTabSz="609630">
              <a:lnSpc>
                <a:spcPts val="3546"/>
              </a:lnSpc>
            </a:pPr>
            <a:r>
              <a:rPr lang="en-US" sz="2533">
                <a:solidFill>
                  <a:srgbClr val="000000"/>
                </a:solidFill>
                <a:latin typeface="Montserrat Light"/>
              </a:rPr>
              <a:t>Moeten hervormen omdat: </a:t>
            </a:r>
          </a:p>
          <a:p>
            <a:pPr marL="546972" lvl="1" indent="-273486" defTabSz="609630">
              <a:lnSpc>
                <a:spcPts val="3546"/>
              </a:lnSpc>
              <a:buFont typeface="Arial"/>
              <a:buChar char="•"/>
            </a:pPr>
            <a:r>
              <a:rPr lang="en-US" sz="2533">
                <a:solidFill>
                  <a:srgbClr val="000000"/>
                </a:solidFill>
                <a:latin typeface="Montserrat Light"/>
              </a:rPr>
              <a:t>hoge personeelsinzet</a:t>
            </a:r>
          </a:p>
          <a:p>
            <a:pPr marL="546972" lvl="1" indent="-273486" defTabSz="609630">
              <a:lnSpc>
                <a:spcPts val="3546"/>
              </a:lnSpc>
              <a:buFont typeface="Arial"/>
              <a:buChar char="•"/>
            </a:pPr>
            <a:r>
              <a:rPr lang="en-US" sz="2533">
                <a:solidFill>
                  <a:srgbClr val="000000"/>
                </a:solidFill>
                <a:latin typeface="Montserrat Light"/>
              </a:rPr>
              <a:t>hoge foutmarge </a:t>
            </a:r>
          </a:p>
          <a:p>
            <a:pPr marL="546972" lvl="1" indent="-273486" defTabSz="609630">
              <a:lnSpc>
                <a:spcPts val="3546"/>
              </a:lnSpc>
              <a:buFont typeface="Arial"/>
              <a:buChar char="•"/>
            </a:pPr>
            <a:r>
              <a:rPr lang="en-US" sz="2533">
                <a:solidFill>
                  <a:srgbClr val="000000"/>
                </a:solidFill>
                <a:latin typeface="Montserrat Light"/>
              </a:rPr>
              <a:t>te kleine doelgroep om de donaties correct te kunnen verdelen. </a:t>
            </a:r>
          </a:p>
          <a:p>
            <a:pPr marL="546972" lvl="1" indent="-273486" defTabSz="609630">
              <a:lnSpc>
                <a:spcPts val="3546"/>
              </a:lnSpc>
              <a:buFont typeface="Arial"/>
              <a:buChar char="•"/>
            </a:pPr>
            <a:r>
              <a:rPr lang="en-US" sz="2533">
                <a:solidFill>
                  <a:srgbClr val="000000"/>
                </a:solidFill>
                <a:latin typeface="Montserrat Light"/>
              </a:rPr>
              <a:t>veel verantwoordelijkheid bij de vrijwilligers</a:t>
            </a:r>
          </a:p>
          <a:p>
            <a:pPr defTabSz="609630">
              <a:lnSpc>
                <a:spcPts val="3546"/>
              </a:lnSpc>
            </a:pPr>
            <a:endParaRPr lang="en-US" sz="2533">
              <a:solidFill>
                <a:srgbClr val="000000"/>
              </a:solidFill>
              <a:latin typeface="Montserrat Light"/>
            </a:endParaRPr>
          </a:p>
          <a:p>
            <a:pPr defTabSz="609630">
              <a:lnSpc>
                <a:spcPts val="3546"/>
              </a:lnSpc>
            </a:pPr>
            <a:endParaRPr lang="en-US" sz="2533">
              <a:solidFill>
                <a:srgbClr val="000000"/>
              </a:solidFill>
              <a:latin typeface="Montserrat Light"/>
            </a:endParaRPr>
          </a:p>
          <a:p>
            <a:pPr defTabSz="609630">
              <a:lnSpc>
                <a:spcPts val="3546"/>
              </a:lnSpc>
            </a:pPr>
            <a:endParaRPr lang="en-US" sz="2533">
              <a:solidFill>
                <a:srgbClr val="000000"/>
              </a:solidFill>
              <a:latin typeface="Montserrat Light"/>
            </a:endParaRPr>
          </a:p>
        </p:txBody>
      </p:sp>
      <p:sp>
        <p:nvSpPr>
          <p:cNvPr id="4" name="TextBox 4"/>
          <p:cNvSpPr txBox="1"/>
          <p:nvPr/>
        </p:nvSpPr>
        <p:spPr>
          <a:xfrm>
            <a:off x="685800" y="615950"/>
            <a:ext cx="5619750" cy="572529"/>
          </a:xfrm>
          <a:prstGeom prst="rect">
            <a:avLst/>
          </a:prstGeom>
        </p:spPr>
        <p:txBody>
          <a:bodyPr wrap="square" lIns="0" tIns="0" rIns="0" bIns="0" rtlCol="0" anchor="t">
            <a:spAutoFit/>
          </a:bodyPr>
          <a:lstStyle/>
          <a:p>
            <a:pPr algn="ctr" defTabSz="609630">
              <a:lnSpc>
                <a:spcPts val="4853"/>
              </a:lnSpc>
            </a:pPr>
            <a:r>
              <a:rPr lang="en-US" sz="3466" dirty="0">
                <a:solidFill>
                  <a:srgbClr val="000000"/>
                </a:solidFill>
                <a:latin typeface="Norwester"/>
              </a:rPr>
              <a:t>De Sociale KRUIDENIER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a:off x="7316968" y="3429000"/>
            <a:ext cx="4475478" cy="2972897"/>
          </a:xfrm>
          <a:custGeom>
            <a:avLst/>
            <a:gdLst/>
            <a:ahLst/>
            <a:cxnLst/>
            <a:rect l="l" t="t" r="r" b="b"/>
            <a:pathLst>
              <a:path w="6713217" h="4459345">
                <a:moveTo>
                  <a:pt x="0" y="0"/>
                </a:moveTo>
                <a:lnTo>
                  <a:pt x="6713217" y="0"/>
                </a:lnTo>
                <a:lnTo>
                  <a:pt x="6713217" y="4459345"/>
                </a:lnTo>
                <a:lnTo>
                  <a:pt x="0" y="4459345"/>
                </a:lnTo>
                <a:lnTo>
                  <a:pt x="0" y="0"/>
                </a:lnTo>
                <a:close/>
              </a:path>
            </a:pathLst>
          </a:custGeom>
          <a:blipFill>
            <a:blip r:embed="rId2"/>
            <a:stretch>
              <a:fillRect l="-2726" t="-15985"/>
            </a:stretch>
          </a:blipFill>
        </p:spPr>
      </p:sp>
      <p:sp>
        <p:nvSpPr>
          <p:cNvPr id="3" name="TextBox 3"/>
          <p:cNvSpPr txBox="1"/>
          <p:nvPr/>
        </p:nvSpPr>
        <p:spPr>
          <a:xfrm>
            <a:off x="685800" y="615950"/>
            <a:ext cx="4133850" cy="572529"/>
          </a:xfrm>
          <a:prstGeom prst="rect">
            <a:avLst/>
          </a:prstGeom>
        </p:spPr>
        <p:txBody>
          <a:bodyPr wrap="square" lIns="0" tIns="0" rIns="0" bIns="0" rtlCol="0" anchor="t">
            <a:spAutoFit/>
          </a:bodyPr>
          <a:lstStyle/>
          <a:p>
            <a:pPr algn="ctr" defTabSz="609630">
              <a:lnSpc>
                <a:spcPts val="4853"/>
              </a:lnSpc>
            </a:pPr>
            <a:r>
              <a:rPr lang="en-US" sz="3466" dirty="0">
                <a:solidFill>
                  <a:srgbClr val="000000"/>
                </a:solidFill>
                <a:latin typeface="Norwester"/>
              </a:rPr>
              <a:t>De </a:t>
            </a:r>
            <a:r>
              <a:rPr lang="en-US" sz="3466" dirty="0" err="1">
                <a:solidFill>
                  <a:srgbClr val="000000"/>
                </a:solidFill>
                <a:latin typeface="Norwester"/>
              </a:rPr>
              <a:t>Cirkel</a:t>
            </a:r>
            <a:r>
              <a:rPr lang="en-US" sz="3466" dirty="0">
                <a:solidFill>
                  <a:srgbClr val="000000"/>
                </a:solidFill>
                <a:latin typeface="Norwester"/>
              </a:rPr>
              <a:t> - Shop</a:t>
            </a:r>
          </a:p>
        </p:txBody>
      </p:sp>
      <p:sp>
        <p:nvSpPr>
          <p:cNvPr id="4" name="TextBox 4"/>
          <p:cNvSpPr txBox="1"/>
          <p:nvPr/>
        </p:nvSpPr>
        <p:spPr>
          <a:xfrm>
            <a:off x="1483186" y="1233231"/>
            <a:ext cx="9225628" cy="5354158"/>
          </a:xfrm>
          <a:prstGeom prst="rect">
            <a:avLst/>
          </a:prstGeom>
        </p:spPr>
        <p:txBody>
          <a:bodyPr lIns="0" tIns="0" rIns="0" bIns="0" rtlCol="0" anchor="t">
            <a:spAutoFit/>
          </a:bodyPr>
          <a:lstStyle/>
          <a:p>
            <a:pPr defTabSz="609630">
              <a:lnSpc>
                <a:spcPts val="3546"/>
              </a:lnSpc>
            </a:pPr>
            <a:r>
              <a:rPr lang="en-US" sz="2533" dirty="0" err="1">
                <a:solidFill>
                  <a:srgbClr val="000000"/>
                </a:solidFill>
                <a:latin typeface="Montserrat Light"/>
              </a:rPr>
              <a:t>Een</a:t>
            </a:r>
            <a:r>
              <a:rPr lang="en-US" sz="2533" dirty="0">
                <a:solidFill>
                  <a:srgbClr val="000000"/>
                </a:solidFill>
                <a:latin typeface="Montserrat Light"/>
              </a:rPr>
              <a:t> </a:t>
            </a:r>
            <a:r>
              <a:rPr lang="en-US" sz="2533" dirty="0" err="1">
                <a:solidFill>
                  <a:srgbClr val="000000"/>
                </a:solidFill>
                <a:latin typeface="Montserrat Light"/>
              </a:rPr>
              <a:t>uniek</a:t>
            </a:r>
            <a:r>
              <a:rPr lang="en-US" sz="2533" dirty="0">
                <a:solidFill>
                  <a:srgbClr val="000000"/>
                </a:solidFill>
                <a:latin typeface="Montserrat Light"/>
              </a:rPr>
              <a:t> concept </a:t>
            </a:r>
            <a:r>
              <a:rPr lang="en-US" sz="2533" dirty="0" err="1">
                <a:solidFill>
                  <a:srgbClr val="000000"/>
                </a:solidFill>
                <a:latin typeface="Montserrat Light"/>
              </a:rPr>
              <a:t>waarbij</a:t>
            </a:r>
            <a:r>
              <a:rPr lang="en-US" sz="2533" dirty="0">
                <a:solidFill>
                  <a:srgbClr val="000000"/>
                </a:solidFill>
                <a:latin typeface="Montserrat Light"/>
              </a:rPr>
              <a:t> </a:t>
            </a:r>
            <a:r>
              <a:rPr lang="en-US" sz="2533" dirty="0" err="1">
                <a:solidFill>
                  <a:srgbClr val="000000"/>
                </a:solidFill>
                <a:latin typeface="Montserrat Light"/>
              </a:rPr>
              <a:t>sociale</a:t>
            </a:r>
            <a:r>
              <a:rPr lang="en-US" sz="2533" dirty="0">
                <a:solidFill>
                  <a:srgbClr val="000000"/>
                </a:solidFill>
                <a:latin typeface="Montserrat Light"/>
              </a:rPr>
              <a:t> </a:t>
            </a:r>
            <a:r>
              <a:rPr lang="en-US" sz="2533" dirty="0" err="1">
                <a:solidFill>
                  <a:srgbClr val="000000"/>
                </a:solidFill>
                <a:latin typeface="Montserrat Light"/>
              </a:rPr>
              <a:t>kruidenier</a:t>
            </a:r>
            <a:r>
              <a:rPr lang="en-US" sz="2533" dirty="0">
                <a:solidFill>
                  <a:srgbClr val="000000"/>
                </a:solidFill>
                <a:latin typeface="Montserrat Light"/>
              </a:rPr>
              <a:t> </a:t>
            </a:r>
            <a:r>
              <a:rPr lang="en-US" sz="2533" dirty="0" err="1">
                <a:solidFill>
                  <a:srgbClr val="000000"/>
                </a:solidFill>
                <a:latin typeface="Montserrat Light"/>
              </a:rPr>
              <a:t>en</a:t>
            </a:r>
            <a:r>
              <a:rPr lang="en-US" sz="2533" dirty="0">
                <a:solidFill>
                  <a:srgbClr val="000000"/>
                </a:solidFill>
                <a:latin typeface="Montserrat Light"/>
              </a:rPr>
              <a:t> </a:t>
            </a:r>
            <a:r>
              <a:rPr lang="en-US" sz="2533" dirty="0" err="1">
                <a:solidFill>
                  <a:srgbClr val="000000"/>
                </a:solidFill>
                <a:latin typeface="Montserrat Light"/>
              </a:rPr>
              <a:t>buurtwinkel</a:t>
            </a:r>
            <a:r>
              <a:rPr lang="en-US" sz="2533" dirty="0">
                <a:solidFill>
                  <a:srgbClr val="000000"/>
                </a:solidFill>
                <a:latin typeface="Montserrat Light"/>
              </a:rPr>
              <a:t> </a:t>
            </a:r>
            <a:r>
              <a:rPr lang="en-US" sz="2533" dirty="0" err="1">
                <a:solidFill>
                  <a:srgbClr val="000000"/>
                </a:solidFill>
                <a:latin typeface="Montserrat Light"/>
              </a:rPr>
              <a:t>elkaar</a:t>
            </a:r>
            <a:r>
              <a:rPr lang="en-US" sz="2533" dirty="0">
                <a:solidFill>
                  <a:srgbClr val="000000"/>
                </a:solidFill>
                <a:latin typeface="Montserrat Light"/>
              </a:rPr>
              <a:t> </a:t>
            </a:r>
            <a:r>
              <a:rPr lang="en-US" sz="2533" dirty="0" err="1">
                <a:solidFill>
                  <a:srgbClr val="000000"/>
                </a:solidFill>
                <a:latin typeface="Montserrat Light"/>
              </a:rPr>
              <a:t>opnieuw</a:t>
            </a:r>
            <a:r>
              <a:rPr lang="en-US" sz="2533" dirty="0">
                <a:solidFill>
                  <a:srgbClr val="000000"/>
                </a:solidFill>
                <a:latin typeface="Montserrat Light"/>
              </a:rPr>
              <a:t> </a:t>
            </a:r>
            <a:r>
              <a:rPr lang="en-US" sz="2533" dirty="0" err="1">
                <a:solidFill>
                  <a:srgbClr val="000000"/>
                </a:solidFill>
                <a:latin typeface="Montserrat Light"/>
              </a:rPr>
              <a:t>ontmoeten</a:t>
            </a:r>
            <a:r>
              <a:rPr lang="en-US" sz="2533" dirty="0">
                <a:solidFill>
                  <a:srgbClr val="000000"/>
                </a:solidFill>
                <a:latin typeface="Montserrat Light"/>
              </a:rPr>
              <a:t>. </a:t>
            </a:r>
          </a:p>
          <a:p>
            <a:pPr defTabSz="609630">
              <a:lnSpc>
                <a:spcPts val="3546"/>
              </a:lnSpc>
            </a:pPr>
            <a:r>
              <a:rPr lang="en-US" sz="2533" dirty="0">
                <a:solidFill>
                  <a:srgbClr val="000000"/>
                </a:solidFill>
                <a:latin typeface="Montserrat Light"/>
              </a:rPr>
              <a:t>In </a:t>
            </a:r>
            <a:r>
              <a:rPr lang="en-US" sz="2533" dirty="0" err="1">
                <a:solidFill>
                  <a:srgbClr val="000000"/>
                </a:solidFill>
                <a:latin typeface="Montserrat Light"/>
              </a:rPr>
              <a:t>dit</a:t>
            </a:r>
            <a:r>
              <a:rPr lang="en-US" sz="2533" dirty="0">
                <a:solidFill>
                  <a:srgbClr val="000000"/>
                </a:solidFill>
                <a:latin typeface="Montserrat Light"/>
              </a:rPr>
              <a:t> concept </a:t>
            </a:r>
            <a:r>
              <a:rPr lang="en-US" sz="2533" dirty="0" err="1">
                <a:solidFill>
                  <a:srgbClr val="000000"/>
                </a:solidFill>
                <a:latin typeface="Montserrat Light"/>
              </a:rPr>
              <a:t>wordt</a:t>
            </a:r>
            <a:r>
              <a:rPr lang="en-US" sz="2533" dirty="0">
                <a:solidFill>
                  <a:srgbClr val="000000"/>
                </a:solidFill>
                <a:latin typeface="Montserrat Light"/>
              </a:rPr>
              <a:t> er </a:t>
            </a:r>
            <a:r>
              <a:rPr lang="en-US" sz="2533" dirty="0" err="1">
                <a:solidFill>
                  <a:srgbClr val="000000"/>
                </a:solidFill>
                <a:latin typeface="Montserrat Light"/>
              </a:rPr>
              <a:t>nog</a:t>
            </a:r>
            <a:r>
              <a:rPr lang="en-US" sz="2533" dirty="0">
                <a:solidFill>
                  <a:srgbClr val="000000"/>
                </a:solidFill>
                <a:latin typeface="Montserrat Light"/>
              </a:rPr>
              <a:t> steeds </a:t>
            </a:r>
            <a:r>
              <a:rPr lang="en-US" sz="2533" dirty="0" err="1">
                <a:solidFill>
                  <a:srgbClr val="000000"/>
                </a:solidFill>
                <a:latin typeface="Montserrat Light"/>
              </a:rPr>
              <a:t>gewerkt</a:t>
            </a:r>
            <a:r>
              <a:rPr lang="en-US" sz="2533" dirty="0">
                <a:solidFill>
                  <a:srgbClr val="000000"/>
                </a:solidFill>
                <a:latin typeface="Montserrat Light"/>
              </a:rPr>
              <a:t> </a:t>
            </a:r>
            <a:r>
              <a:rPr lang="en-US" sz="2533" dirty="0" err="1">
                <a:solidFill>
                  <a:srgbClr val="000000"/>
                </a:solidFill>
                <a:latin typeface="Montserrat Light"/>
              </a:rPr>
              <a:t>aan</a:t>
            </a:r>
            <a:r>
              <a:rPr lang="en-US" sz="2533" dirty="0">
                <a:solidFill>
                  <a:srgbClr val="000000"/>
                </a:solidFill>
                <a:latin typeface="Montserrat Light"/>
              </a:rPr>
              <a:t> </a:t>
            </a:r>
            <a:r>
              <a:rPr lang="en-US" sz="2533" dirty="0" err="1">
                <a:solidFill>
                  <a:srgbClr val="000000"/>
                </a:solidFill>
                <a:latin typeface="Montserrat Light"/>
              </a:rPr>
              <a:t>sociale</a:t>
            </a:r>
            <a:r>
              <a:rPr lang="en-US" sz="2533" dirty="0">
                <a:solidFill>
                  <a:srgbClr val="000000"/>
                </a:solidFill>
                <a:latin typeface="Montserrat Light"/>
              </a:rPr>
              <a:t> </a:t>
            </a:r>
            <a:r>
              <a:rPr lang="en-US" sz="2533" dirty="0" err="1">
                <a:solidFill>
                  <a:srgbClr val="000000"/>
                </a:solidFill>
                <a:latin typeface="Montserrat Light"/>
              </a:rPr>
              <a:t>tewerkstelling</a:t>
            </a:r>
            <a:r>
              <a:rPr lang="en-US" sz="2533" dirty="0">
                <a:solidFill>
                  <a:srgbClr val="000000"/>
                </a:solidFill>
                <a:latin typeface="Montserrat Light"/>
              </a:rPr>
              <a:t>, </a:t>
            </a:r>
            <a:r>
              <a:rPr lang="en-US" sz="2533" dirty="0" err="1">
                <a:solidFill>
                  <a:srgbClr val="000000"/>
                </a:solidFill>
                <a:latin typeface="Montserrat Light"/>
              </a:rPr>
              <a:t>Foodsaving</a:t>
            </a:r>
            <a:r>
              <a:rPr lang="en-US" sz="2533" dirty="0">
                <a:solidFill>
                  <a:srgbClr val="000000"/>
                </a:solidFill>
                <a:latin typeface="Montserrat Light"/>
              </a:rPr>
              <a:t>, </a:t>
            </a:r>
            <a:r>
              <a:rPr lang="en-US" sz="2533" dirty="0" err="1">
                <a:solidFill>
                  <a:srgbClr val="000000"/>
                </a:solidFill>
                <a:latin typeface="Montserrat Light"/>
              </a:rPr>
              <a:t>betaalbaar</a:t>
            </a:r>
            <a:r>
              <a:rPr lang="en-US" sz="2533" dirty="0">
                <a:solidFill>
                  <a:srgbClr val="000000"/>
                </a:solidFill>
                <a:latin typeface="Montserrat Light"/>
              </a:rPr>
              <a:t> </a:t>
            </a:r>
            <a:r>
              <a:rPr lang="en-US" sz="2533" dirty="0" err="1">
                <a:solidFill>
                  <a:srgbClr val="000000"/>
                </a:solidFill>
                <a:latin typeface="Montserrat Light"/>
              </a:rPr>
              <a:t>voedsel</a:t>
            </a:r>
            <a:r>
              <a:rPr lang="en-US" sz="2533" dirty="0">
                <a:solidFill>
                  <a:srgbClr val="000000"/>
                </a:solidFill>
                <a:latin typeface="Montserrat Light"/>
              </a:rPr>
              <a:t>, </a:t>
            </a:r>
            <a:r>
              <a:rPr lang="en-US" sz="2533" dirty="0" err="1">
                <a:solidFill>
                  <a:srgbClr val="000000"/>
                </a:solidFill>
                <a:latin typeface="Montserrat Light"/>
              </a:rPr>
              <a:t>vormingen</a:t>
            </a:r>
            <a:r>
              <a:rPr lang="en-US" sz="2533" dirty="0">
                <a:solidFill>
                  <a:srgbClr val="000000"/>
                </a:solidFill>
                <a:latin typeface="Montserrat Light"/>
              </a:rPr>
              <a:t> </a:t>
            </a:r>
            <a:r>
              <a:rPr lang="en-US" sz="2533" dirty="0" err="1">
                <a:solidFill>
                  <a:srgbClr val="000000"/>
                </a:solidFill>
                <a:latin typeface="Montserrat Light"/>
              </a:rPr>
              <a:t>en</a:t>
            </a:r>
            <a:r>
              <a:rPr lang="en-US" sz="2533" dirty="0">
                <a:solidFill>
                  <a:srgbClr val="000000"/>
                </a:solidFill>
                <a:latin typeface="Montserrat Light"/>
              </a:rPr>
              <a:t> </a:t>
            </a:r>
            <a:r>
              <a:rPr lang="en-US" sz="2533" dirty="0" err="1">
                <a:solidFill>
                  <a:srgbClr val="000000"/>
                </a:solidFill>
                <a:latin typeface="Montserrat Light"/>
              </a:rPr>
              <a:t>ontmoeting</a:t>
            </a:r>
            <a:r>
              <a:rPr lang="en-US" sz="2533" dirty="0">
                <a:solidFill>
                  <a:srgbClr val="000000"/>
                </a:solidFill>
                <a:latin typeface="Montserrat Light"/>
              </a:rPr>
              <a:t>.</a:t>
            </a:r>
          </a:p>
          <a:p>
            <a:pPr defTabSz="609630">
              <a:lnSpc>
                <a:spcPts val="3546"/>
              </a:lnSpc>
            </a:pPr>
            <a:endParaRPr lang="en-US" sz="2533" dirty="0">
              <a:solidFill>
                <a:srgbClr val="000000"/>
              </a:solidFill>
              <a:latin typeface="Montserrat Light"/>
            </a:endParaRPr>
          </a:p>
          <a:p>
            <a:pPr defTabSz="609630">
              <a:lnSpc>
                <a:spcPts val="3546"/>
              </a:lnSpc>
            </a:pPr>
            <a:r>
              <a:rPr lang="en-US" sz="2533" dirty="0">
                <a:solidFill>
                  <a:srgbClr val="000000"/>
                </a:solidFill>
                <a:latin typeface="Montserrat Light"/>
              </a:rPr>
              <a:t>Maar dan nu met </a:t>
            </a:r>
            <a:r>
              <a:rPr lang="en-US" sz="2533" dirty="0" err="1">
                <a:solidFill>
                  <a:srgbClr val="000000"/>
                </a:solidFill>
                <a:latin typeface="Montserrat Light"/>
              </a:rPr>
              <a:t>een</a:t>
            </a:r>
            <a:r>
              <a:rPr lang="en-US" sz="2533" dirty="0">
                <a:solidFill>
                  <a:srgbClr val="000000"/>
                </a:solidFill>
                <a:latin typeface="Montserrat Light"/>
              </a:rPr>
              <a:t> </a:t>
            </a:r>
            <a:r>
              <a:rPr lang="en-US" sz="2533" dirty="0" err="1">
                <a:solidFill>
                  <a:srgbClr val="000000"/>
                </a:solidFill>
                <a:latin typeface="Montserrat Light"/>
              </a:rPr>
              <a:t>aanbod</a:t>
            </a:r>
            <a:r>
              <a:rPr lang="en-US" sz="2533" dirty="0">
                <a:solidFill>
                  <a:srgbClr val="000000"/>
                </a:solidFill>
                <a:latin typeface="Montserrat Light"/>
              </a:rPr>
              <a:t> </a:t>
            </a:r>
          </a:p>
          <a:p>
            <a:pPr defTabSz="609630">
              <a:lnSpc>
                <a:spcPts val="3546"/>
              </a:lnSpc>
            </a:pPr>
            <a:r>
              <a:rPr lang="en-US" sz="2533" dirty="0" err="1">
                <a:solidFill>
                  <a:srgbClr val="000000"/>
                </a:solidFill>
                <a:latin typeface="Montserrat Light"/>
              </a:rPr>
              <a:t>dat</a:t>
            </a:r>
            <a:r>
              <a:rPr lang="en-US" sz="2533" dirty="0">
                <a:solidFill>
                  <a:srgbClr val="000000"/>
                </a:solidFill>
                <a:latin typeface="Montserrat Light"/>
              </a:rPr>
              <a:t> </a:t>
            </a:r>
            <a:r>
              <a:rPr lang="en-US" sz="2533" dirty="0" err="1">
                <a:solidFill>
                  <a:srgbClr val="000000"/>
                </a:solidFill>
                <a:latin typeface="Montserrat Light"/>
              </a:rPr>
              <a:t>volledig</a:t>
            </a:r>
            <a:r>
              <a:rPr lang="en-US" sz="2533" dirty="0">
                <a:solidFill>
                  <a:srgbClr val="000000"/>
                </a:solidFill>
                <a:latin typeface="Montserrat Light"/>
              </a:rPr>
              <a:t> </a:t>
            </a:r>
            <a:r>
              <a:rPr lang="en-US" sz="2533" dirty="0" err="1">
                <a:solidFill>
                  <a:srgbClr val="000000"/>
                </a:solidFill>
                <a:latin typeface="Montserrat Light"/>
              </a:rPr>
              <a:t>bestaat</a:t>
            </a:r>
            <a:r>
              <a:rPr lang="en-US" sz="2533" dirty="0">
                <a:solidFill>
                  <a:srgbClr val="000000"/>
                </a:solidFill>
                <a:latin typeface="Montserrat Light"/>
              </a:rPr>
              <a:t> </a:t>
            </a:r>
            <a:r>
              <a:rPr lang="en-US" sz="2533" dirty="0" err="1">
                <a:solidFill>
                  <a:srgbClr val="000000"/>
                </a:solidFill>
                <a:latin typeface="Montserrat Light"/>
              </a:rPr>
              <a:t>uit</a:t>
            </a:r>
            <a:r>
              <a:rPr lang="en-US" sz="2533" dirty="0">
                <a:solidFill>
                  <a:srgbClr val="000000"/>
                </a:solidFill>
                <a:latin typeface="Montserrat Light"/>
              </a:rPr>
              <a:t> </a:t>
            </a:r>
            <a:r>
              <a:rPr lang="en-US" sz="2533" dirty="0" err="1">
                <a:solidFill>
                  <a:srgbClr val="000000"/>
                </a:solidFill>
                <a:latin typeface="Montserrat Light"/>
              </a:rPr>
              <a:t>donaties</a:t>
            </a:r>
            <a:r>
              <a:rPr lang="en-US" sz="2533" dirty="0">
                <a:solidFill>
                  <a:srgbClr val="000000"/>
                </a:solidFill>
                <a:latin typeface="Montserrat Light"/>
              </a:rPr>
              <a:t>. </a:t>
            </a:r>
          </a:p>
          <a:p>
            <a:pPr defTabSz="609630">
              <a:lnSpc>
                <a:spcPts val="3546"/>
              </a:lnSpc>
            </a:pPr>
            <a:r>
              <a:rPr lang="en-US" sz="2533" dirty="0" err="1">
                <a:solidFill>
                  <a:srgbClr val="000000"/>
                </a:solidFill>
                <a:latin typeface="Montserrat Light"/>
              </a:rPr>
              <a:t>Lagere</a:t>
            </a:r>
            <a:r>
              <a:rPr lang="en-US" sz="2533" dirty="0">
                <a:solidFill>
                  <a:srgbClr val="000000"/>
                </a:solidFill>
                <a:latin typeface="Montserrat Light"/>
              </a:rPr>
              <a:t> </a:t>
            </a:r>
            <a:r>
              <a:rPr lang="en-US" sz="2533" dirty="0" err="1">
                <a:solidFill>
                  <a:srgbClr val="000000"/>
                </a:solidFill>
                <a:latin typeface="Montserrat Light"/>
              </a:rPr>
              <a:t>personeelsinzet</a:t>
            </a:r>
            <a:r>
              <a:rPr lang="en-US" sz="2533" dirty="0">
                <a:solidFill>
                  <a:srgbClr val="000000"/>
                </a:solidFill>
                <a:latin typeface="Montserrat Light"/>
              </a:rPr>
              <a:t>, minder </a:t>
            </a:r>
          </a:p>
          <a:p>
            <a:pPr defTabSz="609630">
              <a:lnSpc>
                <a:spcPts val="3546"/>
              </a:lnSpc>
            </a:pPr>
            <a:r>
              <a:rPr lang="en-US" sz="2533" dirty="0" err="1">
                <a:solidFill>
                  <a:srgbClr val="000000"/>
                </a:solidFill>
                <a:latin typeface="Montserrat Light"/>
              </a:rPr>
              <a:t>fouten</a:t>
            </a:r>
            <a:r>
              <a:rPr lang="en-US" sz="2533" dirty="0">
                <a:solidFill>
                  <a:srgbClr val="000000"/>
                </a:solidFill>
                <a:latin typeface="Montserrat Light"/>
              </a:rPr>
              <a:t> </a:t>
            </a:r>
            <a:r>
              <a:rPr lang="en-US" sz="2533" dirty="0" err="1">
                <a:solidFill>
                  <a:srgbClr val="000000"/>
                </a:solidFill>
                <a:latin typeface="Montserrat Light"/>
              </a:rPr>
              <a:t>aan</a:t>
            </a:r>
            <a:r>
              <a:rPr lang="en-US" sz="2533" dirty="0">
                <a:solidFill>
                  <a:srgbClr val="000000"/>
                </a:solidFill>
                <a:latin typeface="Montserrat Light"/>
              </a:rPr>
              <a:t> de </a:t>
            </a:r>
            <a:r>
              <a:rPr lang="en-US" sz="2533" dirty="0" err="1">
                <a:solidFill>
                  <a:srgbClr val="000000"/>
                </a:solidFill>
                <a:latin typeface="Montserrat Light"/>
              </a:rPr>
              <a:t>kassa</a:t>
            </a:r>
            <a:r>
              <a:rPr lang="en-US" sz="2533" dirty="0">
                <a:solidFill>
                  <a:srgbClr val="000000"/>
                </a:solidFill>
                <a:latin typeface="Montserrat Light"/>
              </a:rPr>
              <a:t>. </a:t>
            </a:r>
          </a:p>
          <a:p>
            <a:pPr defTabSz="609630">
              <a:lnSpc>
                <a:spcPts val="3546"/>
              </a:lnSpc>
            </a:pPr>
            <a:endParaRPr lang="en-US" sz="2533" dirty="0">
              <a:solidFill>
                <a:srgbClr val="000000"/>
              </a:solidFill>
              <a:latin typeface="Montserrat Light"/>
            </a:endParaRPr>
          </a:p>
          <a:p>
            <a:pPr defTabSz="609630">
              <a:lnSpc>
                <a:spcPts val="3546"/>
              </a:lnSpc>
            </a:pPr>
            <a:r>
              <a:rPr lang="en-US" sz="2533" dirty="0">
                <a:solidFill>
                  <a:srgbClr val="000000"/>
                </a:solidFill>
                <a:latin typeface="Montserrat Light"/>
              </a:rPr>
              <a:t>2023 - </a:t>
            </a:r>
            <a:r>
              <a:rPr lang="en-US" sz="2533" dirty="0" err="1">
                <a:solidFill>
                  <a:srgbClr val="000000"/>
                </a:solidFill>
                <a:latin typeface="Montserrat Light"/>
              </a:rPr>
              <a:t>heden</a:t>
            </a:r>
            <a:endParaRPr lang="en-US" sz="2533" dirty="0">
              <a:solidFill>
                <a:srgbClr val="000000"/>
              </a:solidFill>
              <a:latin typeface="Montserrat Ligh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TextBox 2"/>
          <p:cNvSpPr txBox="1"/>
          <p:nvPr/>
        </p:nvSpPr>
        <p:spPr>
          <a:xfrm>
            <a:off x="1569365" y="1619497"/>
            <a:ext cx="9225628" cy="2661113"/>
          </a:xfrm>
          <a:prstGeom prst="rect">
            <a:avLst/>
          </a:prstGeom>
        </p:spPr>
        <p:txBody>
          <a:bodyPr lIns="0" tIns="0" rIns="0" bIns="0" rtlCol="0" anchor="t">
            <a:spAutoFit/>
          </a:bodyPr>
          <a:lstStyle/>
          <a:p>
            <a:pPr algn="ctr" defTabSz="609630">
              <a:lnSpc>
                <a:spcPts val="3546"/>
              </a:lnSpc>
            </a:pPr>
            <a:r>
              <a:rPr lang="en-US" sz="2533">
                <a:solidFill>
                  <a:srgbClr val="000000"/>
                </a:solidFill>
                <a:latin typeface="Montserrat Light"/>
              </a:rPr>
              <a:t>In een ideale wereld moet er niemand beroep doen op voedselhulp, maar als we dan toch moeten bestaan kunnen we evengoed proberen om de beste te zijn.</a:t>
            </a:r>
          </a:p>
          <a:p>
            <a:pPr algn="ctr" defTabSz="609630">
              <a:lnSpc>
                <a:spcPts val="3546"/>
              </a:lnSpc>
            </a:pPr>
            <a:endParaRPr lang="en-US" sz="2533">
              <a:solidFill>
                <a:srgbClr val="000000"/>
              </a:solidFill>
              <a:latin typeface="Montserrat Light"/>
            </a:endParaRPr>
          </a:p>
          <a:p>
            <a:pPr algn="ctr" defTabSz="609630">
              <a:lnSpc>
                <a:spcPts val="3546"/>
              </a:lnSpc>
            </a:pPr>
            <a:r>
              <a:rPr lang="en-US" sz="2533">
                <a:solidFill>
                  <a:srgbClr val="000000"/>
                </a:solidFill>
                <a:latin typeface="Montserrat Light"/>
              </a:rPr>
              <a:t>Dankjewel voor jullie aandacht! </a:t>
            </a:r>
          </a:p>
          <a:p>
            <a:pPr algn="ctr" defTabSz="609630">
              <a:lnSpc>
                <a:spcPts val="3546"/>
              </a:lnSpc>
            </a:pPr>
            <a:endParaRPr lang="en-US" sz="2533">
              <a:solidFill>
                <a:srgbClr val="000000"/>
              </a:solidFill>
              <a:latin typeface="Montserrat Light"/>
            </a:endParaRPr>
          </a:p>
        </p:txBody>
      </p:sp>
    </p:spTree>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kstvak 14"/>
          <p:cNvSpPr txBox="1"/>
          <p:nvPr/>
        </p:nvSpPr>
        <p:spPr>
          <a:xfrm>
            <a:off x="5936565" y="645769"/>
            <a:ext cx="6302326" cy="5447645"/>
          </a:xfrm>
          <a:prstGeom prst="rect">
            <a:avLst/>
          </a:prstGeom>
          <a:solidFill>
            <a:schemeClr val="bg1"/>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Montserrat ExtraBold" panose="00000900000000000000" pitchFamily="2" charset="0"/>
                <a:ea typeface="+mn-ea"/>
                <a:cs typeface="Calibri"/>
              </a:rPr>
              <a:t>Stillen voedselinitiatieven de honger naar mensenrechten?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Calibri"/>
              </a:rPr>
              <a:t>Welzijnszorg Kempen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Calibri"/>
              </a:rPr>
              <a:t>29 september 2023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ontserrat ExtraBold" panose="00000900000000000000" pitchFamily="2" charset="0"/>
              <a:ea typeface="+mn-ea"/>
              <a:cs typeface="Calibri Ligh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ontserrat ExtraBold" panose="00000900000000000000" pitchFamily="2" charset="0"/>
              <a:ea typeface="+mn-ea"/>
              <a:cs typeface="Calibri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Annick Verstraete</a:t>
            </a:r>
            <a:endParaRPr kumimoji="0" lang="nl-NL"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Calibri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Didier </a:t>
            </a:r>
            <a:r>
              <a:rPr kumimoji="0" lang="nl-NL" sz="1800" b="0" i="0" u="none" strike="noStrike" kern="1200" cap="none" spc="0" normalizeH="0" baseline="0" noProof="0" dirty="0" err="1">
                <a:ln>
                  <a:noFill/>
                </a:ln>
                <a:solidFill>
                  <a:prstClr val="black"/>
                </a:solidFill>
                <a:effectLst/>
                <a:uLnTx/>
                <a:uFillTx/>
                <a:latin typeface="Montserrat" panose="00000500000000000000" pitchFamily="2" charset="0"/>
                <a:ea typeface="+mn-ea"/>
                <a:cs typeface="+mn-cs"/>
              </a:rPr>
              <a:t>Reynaert</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Montserrat ExtraBold" panose="00000900000000000000" pitchFamily="2"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5" name="Afbeelding 4" descr="C:\Users\cvdekind\AppData\Local\Temp\7zO44DC20A6\HOGENT_Logo_Pos_rgb.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61563" y="6065866"/>
            <a:ext cx="1047115" cy="590550"/>
          </a:xfrm>
          <a:prstGeom prst="rect">
            <a:avLst/>
          </a:prstGeom>
          <a:noFill/>
          <a:ln>
            <a:noFill/>
          </a:ln>
        </p:spPr>
      </p:pic>
      <p:pic>
        <p:nvPicPr>
          <p:cNvPr id="2" name="Afbeelding 2">
            <a:extLst>
              <a:ext uri="{FF2B5EF4-FFF2-40B4-BE49-F238E27FC236}">
                <a16:creationId xmlns:a16="http://schemas.microsoft.com/office/drawing/2014/main" id="{F9ABBBB1-1086-0DE2-483E-3D18BE097AF0}"/>
              </a:ext>
            </a:extLst>
          </p:cNvPr>
          <p:cNvPicPr>
            <a:picLocks noChangeAspect="1"/>
          </p:cNvPicPr>
          <p:nvPr/>
        </p:nvPicPr>
        <p:blipFill>
          <a:blip r:embed="rId4"/>
          <a:stretch>
            <a:fillRect/>
          </a:stretch>
        </p:blipFill>
        <p:spPr>
          <a:xfrm>
            <a:off x="0" y="0"/>
            <a:ext cx="5936565" cy="6852247"/>
          </a:xfrm>
          <a:prstGeom prst="rect">
            <a:avLst/>
          </a:prstGeom>
        </p:spPr>
      </p:pic>
    </p:spTree>
    <p:extLst>
      <p:ext uri="{BB962C8B-B14F-4D97-AF65-F5344CB8AC3E}">
        <p14:creationId xmlns:p14="http://schemas.microsoft.com/office/powerpoint/2010/main" val="1753292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350131-FB2F-2CF8-12A7-CE5345A1BD19}"/>
              </a:ext>
            </a:extLst>
          </p:cNvPr>
          <p:cNvSpPr>
            <a:spLocks noGrp="1"/>
          </p:cNvSpPr>
          <p:nvPr>
            <p:ph type="title"/>
          </p:nvPr>
        </p:nvSpPr>
        <p:spPr>
          <a:xfrm>
            <a:off x="333375" y="2655823"/>
            <a:ext cx="10334625" cy="2265303"/>
          </a:xfrm>
        </p:spPr>
        <p:txBody>
          <a:bodyPr vert="horz" lIns="91440" tIns="45720" rIns="91440" bIns="45720" rtlCol="0" anchor="ctr">
            <a:normAutofit/>
          </a:bodyPr>
          <a:lstStyle/>
          <a:p>
            <a:pPr algn="ctr"/>
            <a:r>
              <a:rPr lang="en-US" sz="7200" kern="1200" dirty="0">
                <a:solidFill>
                  <a:schemeClr val="tx1"/>
                </a:solidFill>
                <a:latin typeface="+mj-lt"/>
                <a:ea typeface="+mj-ea"/>
                <a:cs typeface="+mj-cs"/>
              </a:rPr>
              <a:t>PAUZE</a:t>
            </a:r>
          </a:p>
        </p:txBody>
      </p:sp>
      <p:sp>
        <p:nvSpPr>
          <p:cNvPr id="23" name="Tijdelijke aanduiding voor tekst 22">
            <a:extLst>
              <a:ext uri="{FF2B5EF4-FFF2-40B4-BE49-F238E27FC236}">
                <a16:creationId xmlns:a16="http://schemas.microsoft.com/office/drawing/2014/main" id="{2D98BAD4-A66B-5513-D1DB-E226D2B83F4E}"/>
              </a:ext>
            </a:extLst>
          </p:cNvPr>
          <p:cNvSpPr>
            <a:spLocks noGrp="1"/>
          </p:cNvSpPr>
          <p:nvPr>
            <p:ph type="body" sz="quarter" idx="10"/>
          </p:nvPr>
        </p:nvSpPr>
        <p:spPr/>
        <p:txBody>
          <a:bodyPr/>
          <a:lstStyle/>
          <a:p>
            <a:endParaRPr lang="nl-BE"/>
          </a:p>
        </p:txBody>
      </p:sp>
      <p:sp>
        <p:nvSpPr>
          <p:cNvPr id="25" name="Tijdelijke aanduiding voor tekst 24">
            <a:extLst>
              <a:ext uri="{FF2B5EF4-FFF2-40B4-BE49-F238E27FC236}">
                <a16:creationId xmlns:a16="http://schemas.microsoft.com/office/drawing/2014/main" id="{C3A45D2C-7270-8C68-568D-27E438B94FE9}"/>
              </a:ext>
            </a:extLst>
          </p:cNvPr>
          <p:cNvSpPr>
            <a:spLocks noGrp="1"/>
          </p:cNvSpPr>
          <p:nvPr>
            <p:ph type="body" sz="quarter" idx="11"/>
          </p:nvPr>
        </p:nvSpPr>
        <p:spPr/>
        <p:txBody>
          <a:bodyPr/>
          <a:lstStyle/>
          <a:p>
            <a:endParaRPr lang="nl-BE"/>
          </a:p>
        </p:txBody>
      </p:sp>
      <p:pic>
        <p:nvPicPr>
          <p:cNvPr id="27" name="Afbeelding 26">
            <a:extLst>
              <a:ext uri="{FF2B5EF4-FFF2-40B4-BE49-F238E27FC236}">
                <a16:creationId xmlns:a16="http://schemas.microsoft.com/office/drawing/2014/main" id="{59BFE856-F985-FD26-5DC0-48A250F19855}"/>
              </a:ext>
            </a:extLst>
          </p:cNvPr>
          <p:cNvPicPr>
            <a:picLocks noChangeAspect="1"/>
          </p:cNvPicPr>
          <p:nvPr/>
        </p:nvPicPr>
        <p:blipFill>
          <a:blip r:embed="rId2"/>
          <a:stretch>
            <a:fillRect/>
          </a:stretch>
        </p:blipFill>
        <p:spPr>
          <a:xfrm>
            <a:off x="2896047" y="796684"/>
            <a:ext cx="4649971" cy="1375022"/>
          </a:xfrm>
          <a:prstGeom prst="rect">
            <a:avLst/>
          </a:prstGeom>
        </p:spPr>
      </p:pic>
    </p:spTree>
    <p:extLst>
      <p:ext uri="{BB962C8B-B14F-4D97-AF65-F5344CB8AC3E}">
        <p14:creationId xmlns:p14="http://schemas.microsoft.com/office/powerpoint/2010/main" val="14043194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Tijdelijke aanduiding voor inhoud 10">
            <a:extLst>
              <a:ext uri="{FF2B5EF4-FFF2-40B4-BE49-F238E27FC236}">
                <a16:creationId xmlns:a16="http://schemas.microsoft.com/office/drawing/2014/main" id="{2856A276-0E78-CECA-A873-A8A9D4C4B8FF}"/>
              </a:ext>
            </a:extLst>
          </p:cNvPr>
          <p:cNvPicPr>
            <a:picLocks noGrp="1" noChangeAspect="1"/>
          </p:cNvPicPr>
          <p:nvPr>
            <p:ph sz="half" idx="1"/>
          </p:nvPr>
        </p:nvPicPr>
        <p:blipFill>
          <a:blip r:embed="rId2"/>
          <a:stretch>
            <a:fillRect/>
          </a:stretch>
        </p:blipFill>
        <p:spPr>
          <a:xfrm>
            <a:off x="533399" y="2188863"/>
            <a:ext cx="6657975" cy="1622776"/>
          </a:xfrm>
        </p:spPr>
      </p:pic>
      <p:sp>
        <p:nvSpPr>
          <p:cNvPr id="6" name="Titel 5">
            <a:extLst>
              <a:ext uri="{FF2B5EF4-FFF2-40B4-BE49-F238E27FC236}">
                <a16:creationId xmlns:a16="http://schemas.microsoft.com/office/drawing/2014/main" id="{CA1ABB77-4AD2-9CCA-65B1-B1D60282C499}"/>
              </a:ext>
            </a:extLst>
          </p:cNvPr>
          <p:cNvSpPr>
            <a:spLocks noGrp="1"/>
          </p:cNvSpPr>
          <p:nvPr>
            <p:ph type="title"/>
          </p:nvPr>
        </p:nvSpPr>
        <p:spPr/>
        <p:txBody>
          <a:bodyPr/>
          <a:lstStyle/>
          <a:p>
            <a:r>
              <a:rPr lang="nl-BE" sz="3600" dirty="0"/>
              <a:t>Panelgesprek</a:t>
            </a:r>
          </a:p>
        </p:txBody>
      </p:sp>
      <p:pic>
        <p:nvPicPr>
          <p:cNvPr id="13" name="Tijdelijke aanduiding voor inhoud 12">
            <a:extLst>
              <a:ext uri="{FF2B5EF4-FFF2-40B4-BE49-F238E27FC236}">
                <a16:creationId xmlns:a16="http://schemas.microsoft.com/office/drawing/2014/main" id="{BA78D4E9-5D76-4F74-754B-BB3342547442}"/>
              </a:ext>
            </a:extLst>
          </p:cNvPr>
          <p:cNvPicPr>
            <a:picLocks noGrp="1" noChangeAspect="1"/>
          </p:cNvPicPr>
          <p:nvPr>
            <p:ph sz="half" idx="10"/>
          </p:nvPr>
        </p:nvPicPr>
        <p:blipFill>
          <a:blip r:embed="rId3"/>
          <a:stretch>
            <a:fillRect/>
          </a:stretch>
        </p:blipFill>
        <p:spPr>
          <a:xfrm>
            <a:off x="7018420" y="0"/>
            <a:ext cx="4783318" cy="6805033"/>
          </a:xfrm>
        </p:spPr>
      </p:pic>
      <p:pic>
        <p:nvPicPr>
          <p:cNvPr id="14" name="Afbeelding 13">
            <a:extLst>
              <a:ext uri="{FF2B5EF4-FFF2-40B4-BE49-F238E27FC236}">
                <a16:creationId xmlns:a16="http://schemas.microsoft.com/office/drawing/2014/main" id="{08BB7107-6D61-FEC0-C6F5-2C3D6E69BE41}"/>
              </a:ext>
            </a:extLst>
          </p:cNvPr>
          <p:cNvPicPr>
            <a:picLocks noChangeAspect="1"/>
          </p:cNvPicPr>
          <p:nvPr/>
        </p:nvPicPr>
        <p:blipFill>
          <a:blip r:embed="rId4"/>
          <a:stretch>
            <a:fillRect/>
          </a:stretch>
        </p:blipFill>
        <p:spPr>
          <a:xfrm>
            <a:off x="982542" y="5311384"/>
            <a:ext cx="1493649" cy="1493649"/>
          </a:xfrm>
          <a:prstGeom prst="rect">
            <a:avLst/>
          </a:prstGeom>
        </p:spPr>
      </p:pic>
      <p:pic>
        <p:nvPicPr>
          <p:cNvPr id="15" name="Afbeelding 14">
            <a:extLst>
              <a:ext uri="{FF2B5EF4-FFF2-40B4-BE49-F238E27FC236}">
                <a16:creationId xmlns:a16="http://schemas.microsoft.com/office/drawing/2014/main" id="{40EC3EE5-AB5C-816E-3AC1-28A9E4648EB2}"/>
              </a:ext>
            </a:extLst>
          </p:cNvPr>
          <p:cNvPicPr>
            <a:picLocks noChangeAspect="1"/>
          </p:cNvPicPr>
          <p:nvPr/>
        </p:nvPicPr>
        <p:blipFill>
          <a:blip r:embed="rId5"/>
          <a:stretch>
            <a:fillRect/>
          </a:stretch>
        </p:blipFill>
        <p:spPr>
          <a:xfrm>
            <a:off x="982542" y="3970148"/>
            <a:ext cx="1182727" cy="1182727"/>
          </a:xfrm>
          <a:prstGeom prst="rect">
            <a:avLst/>
          </a:prstGeom>
        </p:spPr>
      </p:pic>
      <p:pic>
        <p:nvPicPr>
          <p:cNvPr id="16" name="Afbeelding 15">
            <a:extLst>
              <a:ext uri="{FF2B5EF4-FFF2-40B4-BE49-F238E27FC236}">
                <a16:creationId xmlns:a16="http://schemas.microsoft.com/office/drawing/2014/main" id="{4BF5A0A5-8A73-961D-66E1-502DCC492754}"/>
              </a:ext>
            </a:extLst>
          </p:cNvPr>
          <p:cNvPicPr>
            <a:picLocks noChangeAspect="1"/>
          </p:cNvPicPr>
          <p:nvPr/>
        </p:nvPicPr>
        <p:blipFill>
          <a:blip r:embed="rId6"/>
          <a:stretch>
            <a:fillRect/>
          </a:stretch>
        </p:blipFill>
        <p:spPr>
          <a:xfrm>
            <a:off x="2996679" y="3811639"/>
            <a:ext cx="2223071" cy="1622776"/>
          </a:xfrm>
          <a:prstGeom prst="rect">
            <a:avLst/>
          </a:prstGeom>
        </p:spPr>
      </p:pic>
      <p:pic>
        <p:nvPicPr>
          <p:cNvPr id="17" name="Afbeelding 16">
            <a:extLst>
              <a:ext uri="{FF2B5EF4-FFF2-40B4-BE49-F238E27FC236}">
                <a16:creationId xmlns:a16="http://schemas.microsoft.com/office/drawing/2014/main" id="{A4DCBBE3-0CEB-CAC5-8DD7-149F06B96A75}"/>
              </a:ext>
            </a:extLst>
          </p:cNvPr>
          <p:cNvPicPr>
            <a:picLocks noChangeAspect="1"/>
          </p:cNvPicPr>
          <p:nvPr/>
        </p:nvPicPr>
        <p:blipFill>
          <a:blip r:embed="rId7"/>
          <a:stretch>
            <a:fillRect/>
          </a:stretch>
        </p:blipFill>
        <p:spPr>
          <a:xfrm>
            <a:off x="2856900" y="5760405"/>
            <a:ext cx="2578832" cy="762066"/>
          </a:xfrm>
          <a:prstGeom prst="rect">
            <a:avLst/>
          </a:prstGeom>
        </p:spPr>
      </p:pic>
    </p:spTree>
    <p:extLst>
      <p:ext uri="{BB962C8B-B14F-4D97-AF65-F5344CB8AC3E}">
        <p14:creationId xmlns:p14="http://schemas.microsoft.com/office/powerpoint/2010/main" val="41729390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30E52B44-939D-E0EF-8410-E32D39293824}"/>
              </a:ext>
            </a:extLst>
          </p:cNvPr>
          <p:cNvPicPr>
            <a:picLocks noGrp="1" noChangeAspect="1"/>
          </p:cNvPicPr>
          <p:nvPr>
            <p:ph type="pic" sz="quarter" idx="10"/>
          </p:nvPr>
        </p:nvPicPr>
        <p:blipFill rotWithShape="1">
          <a:blip r:embed="rId2"/>
          <a:srcRect l="-12768" t="-1317" r="-11154" b="-6095"/>
          <a:stretch/>
        </p:blipFill>
        <p:spPr>
          <a:xfrm>
            <a:off x="6172200" y="2962275"/>
            <a:ext cx="6286500" cy="3895725"/>
          </a:xfrm>
        </p:spPr>
      </p:pic>
      <p:pic>
        <p:nvPicPr>
          <p:cNvPr id="5" name="Afbeelding 4">
            <a:extLst>
              <a:ext uri="{FF2B5EF4-FFF2-40B4-BE49-F238E27FC236}">
                <a16:creationId xmlns:a16="http://schemas.microsoft.com/office/drawing/2014/main" id="{809323B7-3480-3A54-1DFA-8DF3B159A60B}"/>
              </a:ext>
            </a:extLst>
          </p:cNvPr>
          <p:cNvPicPr>
            <a:picLocks noChangeAspect="1"/>
          </p:cNvPicPr>
          <p:nvPr/>
        </p:nvPicPr>
        <p:blipFill>
          <a:blip r:embed="rId3"/>
          <a:stretch>
            <a:fillRect/>
          </a:stretch>
        </p:blipFill>
        <p:spPr>
          <a:xfrm>
            <a:off x="776249" y="1103124"/>
            <a:ext cx="5832197" cy="4169959"/>
          </a:xfrm>
          <a:prstGeom prst="rect">
            <a:avLst/>
          </a:prstGeom>
        </p:spPr>
      </p:pic>
      <p:sp>
        <p:nvSpPr>
          <p:cNvPr id="8" name="Tekstvak 7">
            <a:extLst>
              <a:ext uri="{FF2B5EF4-FFF2-40B4-BE49-F238E27FC236}">
                <a16:creationId xmlns:a16="http://schemas.microsoft.com/office/drawing/2014/main" id="{481E3A0C-B100-044F-437C-1B194074B212}"/>
              </a:ext>
            </a:extLst>
          </p:cNvPr>
          <p:cNvSpPr txBox="1"/>
          <p:nvPr/>
        </p:nvSpPr>
        <p:spPr>
          <a:xfrm>
            <a:off x="6953250" y="1019175"/>
            <a:ext cx="4724400" cy="2123658"/>
          </a:xfrm>
          <a:prstGeom prst="rect">
            <a:avLst/>
          </a:prstGeom>
          <a:noFill/>
        </p:spPr>
        <p:txBody>
          <a:bodyPr wrap="square" rtlCol="0">
            <a:spAutoFit/>
          </a:bodyPr>
          <a:lstStyle/>
          <a:p>
            <a:r>
              <a:rPr lang="nl-BE" sz="6600" dirty="0">
                <a:latin typeface="+mj-lt"/>
              </a:rPr>
              <a:t>Wat neem je mee?</a:t>
            </a:r>
          </a:p>
        </p:txBody>
      </p:sp>
    </p:spTree>
    <p:extLst>
      <p:ext uri="{BB962C8B-B14F-4D97-AF65-F5344CB8AC3E}">
        <p14:creationId xmlns:p14="http://schemas.microsoft.com/office/powerpoint/2010/main" val="12553263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3EDD6C9-C4AB-C160-55C3-5DC4358742AF}"/>
              </a:ext>
            </a:extLst>
          </p:cNvPr>
          <p:cNvSpPr>
            <a:spLocks noGrp="1"/>
          </p:cNvSpPr>
          <p:nvPr>
            <p:ph type="body" sz="quarter" idx="11"/>
          </p:nvPr>
        </p:nvSpPr>
        <p:spPr>
          <a:xfrm>
            <a:off x="1409700" y="1724026"/>
            <a:ext cx="9687790" cy="3746500"/>
          </a:xfrm>
        </p:spPr>
        <p:txBody>
          <a:bodyPr>
            <a:normAutofit/>
          </a:bodyPr>
          <a:lstStyle/>
          <a:p>
            <a:pPr marL="0" indent="0">
              <a:buNone/>
            </a:pPr>
            <a:endParaRPr lang="nl-BE" dirty="0"/>
          </a:p>
          <a:p>
            <a:pPr marL="0" indent="0">
              <a:buNone/>
            </a:pPr>
            <a:r>
              <a:rPr lang="nl-BE" dirty="0"/>
              <a:t>Een speciale </a:t>
            </a:r>
            <a:r>
              <a:rPr lang="nl-BE" sz="5400" b="1" dirty="0"/>
              <a:t>dank </a:t>
            </a:r>
            <a:r>
              <a:rPr lang="nl-BE" dirty="0"/>
              <a:t>aan iedereen die dit uitwisselingsmoment mogelijk maakte: </a:t>
            </a:r>
            <a:r>
              <a:rPr lang="nl-BE" b="1" dirty="0"/>
              <a:t>onze sprekers, panelleden en onze collega’s </a:t>
            </a:r>
            <a:r>
              <a:rPr lang="nl-BE" dirty="0"/>
              <a:t>(voor én achter de schermen) én </a:t>
            </a:r>
            <a:r>
              <a:rPr lang="nl-BE" b="1" dirty="0"/>
              <a:t>aan u voor uw deelname.</a:t>
            </a:r>
          </a:p>
          <a:p>
            <a:pPr marL="0" indent="0">
              <a:buNone/>
            </a:pPr>
            <a:endParaRPr lang="nl-BE" b="1" dirty="0"/>
          </a:p>
          <a:p>
            <a:pPr marL="0" indent="0">
              <a:buNone/>
            </a:pPr>
            <a:r>
              <a:rPr lang="nl-BE" b="1" dirty="0"/>
              <a:t>Tijd voor de lunch, want we willen geen voedseloverschotten op de dag tegen voedselverspilling </a:t>
            </a:r>
            <a:r>
              <a:rPr lang="nl-BE" b="1" dirty="0">
                <a:sym typeface="Wingdings" panose="05000000000000000000" pitchFamily="2" charset="2"/>
              </a:rPr>
              <a:t></a:t>
            </a:r>
            <a:endParaRPr lang="nl-BE" b="1" dirty="0"/>
          </a:p>
        </p:txBody>
      </p:sp>
      <p:pic>
        <p:nvPicPr>
          <p:cNvPr id="4" name="Afbeelding 3">
            <a:extLst>
              <a:ext uri="{FF2B5EF4-FFF2-40B4-BE49-F238E27FC236}">
                <a16:creationId xmlns:a16="http://schemas.microsoft.com/office/drawing/2014/main" id="{83EEE7B1-C50F-75B5-9E93-5B6AC9271EDE}"/>
              </a:ext>
            </a:extLst>
          </p:cNvPr>
          <p:cNvPicPr>
            <a:picLocks noChangeAspect="1"/>
          </p:cNvPicPr>
          <p:nvPr/>
        </p:nvPicPr>
        <p:blipFill>
          <a:blip r:embed="rId2"/>
          <a:stretch>
            <a:fillRect/>
          </a:stretch>
        </p:blipFill>
        <p:spPr>
          <a:xfrm>
            <a:off x="1678090" y="165573"/>
            <a:ext cx="4132160" cy="1221902"/>
          </a:xfrm>
          <a:prstGeom prst="rect">
            <a:avLst/>
          </a:prstGeom>
        </p:spPr>
      </p:pic>
    </p:spTree>
    <p:extLst>
      <p:ext uri="{BB962C8B-B14F-4D97-AF65-F5344CB8AC3E}">
        <p14:creationId xmlns:p14="http://schemas.microsoft.com/office/powerpoint/2010/main" val="851834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59370" y="365125"/>
            <a:ext cx="10394430" cy="1210457"/>
          </a:xfrm>
        </p:spPr>
        <p:txBody>
          <a:bodyPr>
            <a:normAutofit/>
          </a:bodyPr>
          <a:lstStyle/>
          <a:p>
            <a:r>
              <a:rPr lang="nl-NL" sz="3200" dirty="0">
                <a:latin typeface="Montserrat ExtraBold" panose="00000900000000000000" pitchFamily="2" charset="0"/>
              </a:rPr>
              <a:t>Voorstelling en achtergrond</a:t>
            </a:r>
            <a:endParaRPr lang="nl-BE" sz="3200" dirty="0">
              <a:latin typeface="Montserrat ExtraBold" panose="00000900000000000000" pitchFamily="2" charset="0"/>
            </a:endParaRPr>
          </a:p>
        </p:txBody>
      </p:sp>
      <p:graphicFrame>
        <p:nvGraphicFramePr>
          <p:cNvPr id="15" name="Tijdelijke aanduiding voor inhoud 2">
            <a:extLst>
              <a:ext uri="{FF2B5EF4-FFF2-40B4-BE49-F238E27FC236}">
                <a16:creationId xmlns:a16="http://schemas.microsoft.com/office/drawing/2014/main" id="{875CBBD0-F5E2-5D8F-4C38-604A14AF1BF4}"/>
              </a:ext>
            </a:extLst>
          </p:cNvPr>
          <p:cNvGraphicFramePr>
            <a:graphicFrameLocks noGrp="1"/>
          </p:cNvGraphicFramePr>
          <p:nvPr>
            <p:ph idx="1"/>
          </p:nvPr>
        </p:nvGraphicFramePr>
        <p:xfrm>
          <a:off x="838200" y="1704815"/>
          <a:ext cx="10515600" cy="4603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Rechte verbindingslijn 6"/>
          <p:cNvCxnSpPr/>
          <p:nvPr/>
        </p:nvCxnSpPr>
        <p:spPr>
          <a:xfrm>
            <a:off x="838200" y="1364566"/>
            <a:ext cx="7236655" cy="28136"/>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Afbeelding 12" descr="Afbeelding met tekst, gras, buiten, teken&#10;&#10;Automatisch gegenereerde beschrijving">
            <a:extLst>
              <a:ext uri="{FF2B5EF4-FFF2-40B4-BE49-F238E27FC236}">
                <a16:creationId xmlns:a16="http://schemas.microsoft.com/office/drawing/2014/main" id="{F2C1B7FF-C61B-2FBC-85E8-E64BAB4276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030251"/>
            <a:ext cx="8154572" cy="1827749"/>
          </a:xfrm>
          <a:prstGeom prst="rect">
            <a:avLst/>
          </a:prstGeom>
        </p:spPr>
      </p:pic>
    </p:spTree>
    <p:extLst>
      <p:ext uri="{BB962C8B-B14F-4D97-AF65-F5344CB8AC3E}">
        <p14:creationId xmlns:p14="http://schemas.microsoft.com/office/powerpoint/2010/main" val="950620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59370" y="365125"/>
            <a:ext cx="10394430" cy="1210457"/>
          </a:xfrm>
        </p:spPr>
        <p:txBody>
          <a:bodyPr>
            <a:normAutofit/>
          </a:bodyPr>
          <a:lstStyle/>
          <a:p>
            <a:r>
              <a:rPr lang="nl-BE" sz="3200" dirty="0">
                <a:latin typeface="Montserrat ExtraBold" panose="00000900000000000000" pitchFamily="2" charset="0"/>
              </a:rPr>
              <a:t>Context </a:t>
            </a:r>
          </a:p>
        </p:txBody>
      </p:sp>
      <p:sp>
        <p:nvSpPr>
          <p:cNvPr id="10" name="Tijdelijke aanduiding voor inhoud 2">
            <a:extLst>
              <a:ext uri="{FF2B5EF4-FFF2-40B4-BE49-F238E27FC236}">
                <a16:creationId xmlns:a16="http://schemas.microsoft.com/office/drawing/2014/main" id="{07552E7D-84FD-EC3D-A76C-BEA341A4B4DB}"/>
              </a:ext>
            </a:extLst>
          </p:cNvPr>
          <p:cNvSpPr>
            <a:spLocks noGrp="1"/>
          </p:cNvSpPr>
          <p:nvPr>
            <p:ph idx="1"/>
          </p:nvPr>
        </p:nvSpPr>
        <p:spPr>
          <a:xfrm>
            <a:off x="838200" y="1698857"/>
            <a:ext cx="5257800" cy="4351338"/>
          </a:xfrm>
        </p:spPr>
        <p:txBody>
          <a:bodyPr>
            <a:normAutofit/>
          </a:bodyPr>
          <a:lstStyle/>
          <a:p>
            <a:pPr>
              <a:lnSpc>
                <a:spcPct val="110000"/>
              </a:lnSpc>
            </a:pPr>
            <a:r>
              <a:rPr lang="nl-BE" sz="2000" dirty="0">
                <a:latin typeface="Montserrat" panose="00000500000000000000" pitchFamily="2" charset="0"/>
              </a:rPr>
              <a:t>De comeback van voedselondersteuning als armoedebestrijdingsstrategie</a:t>
            </a:r>
          </a:p>
          <a:p>
            <a:pPr lvl="1">
              <a:lnSpc>
                <a:spcPct val="110000"/>
              </a:lnSpc>
              <a:buFont typeface="Wingdings" panose="05000000000000000000" pitchFamily="2" charset="2"/>
              <a:buChar char="§"/>
            </a:pPr>
            <a:r>
              <a:rPr lang="nl-BE" sz="1800" dirty="0">
                <a:latin typeface="Montserrat" panose="00000500000000000000" pitchFamily="2" charset="0"/>
              </a:rPr>
              <a:t>Meer mensen maken gebruik van voedselondersteuning (cf. corona- en energiecrisis) </a:t>
            </a:r>
          </a:p>
          <a:p>
            <a:pPr lvl="1">
              <a:lnSpc>
                <a:spcPct val="110000"/>
              </a:lnSpc>
              <a:buFont typeface="Wingdings" panose="05000000000000000000" pitchFamily="2" charset="2"/>
              <a:buChar char="§"/>
            </a:pPr>
            <a:r>
              <a:rPr lang="nl-BE" sz="1800" dirty="0">
                <a:latin typeface="Montserrat" panose="00000500000000000000" pitchFamily="2" charset="0"/>
              </a:rPr>
              <a:t>De groep gebruikers is </a:t>
            </a:r>
            <a:r>
              <a:rPr lang="nl-BE" sz="1800" dirty="0" err="1">
                <a:latin typeface="Montserrat" panose="00000500000000000000" pitchFamily="2" charset="0"/>
              </a:rPr>
              <a:t>diverser</a:t>
            </a:r>
            <a:r>
              <a:rPr lang="nl-BE" sz="1800" dirty="0">
                <a:latin typeface="Montserrat" panose="00000500000000000000" pitchFamily="2" charset="0"/>
              </a:rPr>
              <a:t> geworden </a:t>
            </a:r>
          </a:p>
          <a:p>
            <a:pPr lvl="1">
              <a:lnSpc>
                <a:spcPct val="110000"/>
              </a:lnSpc>
              <a:buFont typeface="Wingdings" panose="05000000000000000000" pitchFamily="2" charset="2"/>
              <a:buChar char="§"/>
            </a:pPr>
            <a:r>
              <a:rPr lang="nl-BE" sz="1800" dirty="0">
                <a:latin typeface="Montserrat" panose="00000500000000000000" pitchFamily="2" charset="0"/>
              </a:rPr>
              <a:t>Diversiteit aan (logica’s in de) initiatieven: ecologisch, gezondheid, sociale cohesie,  armoedebestrijding</a:t>
            </a:r>
            <a:endParaRPr lang="nl-BE" sz="1800" dirty="0">
              <a:latin typeface="Montserrat" panose="00000500000000000000" pitchFamily="2" charset="0"/>
              <a:sym typeface="Wingdings" panose="05000000000000000000" pitchFamily="2" charset="2"/>
            </a:endParaRPr>
          </a:p>
          <a:p>
            <a:pPr lvl="1"/>
            <a:endParaRPr lang="nl-BE" dirty="0"/>
          </a:p>
          <a:p>
            <a:pPr lvl="1"/>
            <a:endParaRPr lang="nl-BE" dirty="0"/>
          </a:p>
        </p:txBody>
      </p:sp>
      <p:cxnSp>
        <p:nvCxnSpPr>
          <p:cNvPr id="7" name="Rechte verbindingslijn 6"/>
          <p:cNvCxnSpPr/>
          <p:nvPr/>
        </p:nvCxnSpPr>
        <p:spPr>
          <a:xfrm>
            <a:off x="838200" y="1364566"/>
            <a:ext cx="7236655" cy="28136"/>
          </a:xfrm>
          <a:prstGeom prst="line">
            <a:avLst/>
          </a:prstGeom>
        </p:spPr>
        <p:style>
          <a:lnRef idx="1">
            <a:schemeClr val="accent1"/>
          </a:lnRef>
          <a:fillRef idx="0">
            <a:schemeClr val="accent1"/>
          </a:fillRef>
          <a:effectRef idx="0">
            <a:schemeClr val="accent1"/>
          </a:effectRef>
          <a:fontRef idx="minor">
            <a:schemeClr val="tx1"/>
          </a:fontRef>
        </p:style>
      </p:cxnSp>
      <p:pic>
        <p:nvPicPr>
          <p:cNvPr id="4" name="Afbeelding 3" descr="Afbeelding met tekst, computer, schermopname, persoon&#10;&#10;Automatisch gegenereerde beschrijving">
            <a:extLst>
              <a:ext uri="{FF2B5EF4-FFF2-40B4-BE49-F238E27FC236}">
                <a16:creationId xmlns:a16="http://schemas.microsoft.com/office/drawing/2014/main" id="{80B529E1-F943-1130-5EA5-E57A79184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7170" y="1364566"/>
            <a:ext cx="5914003" cy="4926953"/>
          </a:xfrm>
          <a:prstGeom prst="rect">
            <a:avLst/>
          </a:prstGeom>
        </p:spPr>
      </p:pic>
    </p:spTree>
    <p:extLst>
      <p:ext uri="{BB962C8B-B14F-4D97-AF65-F5344CB8AC3E}">
        <p14:creationId xmlns:p14="http://schemas.microsoft.com/office/powerpoint/2010/main" val="122044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59370" y="365125"/>
            <a:ext cx="10394430" cy="1210457"/>
          </a:xfrm>
        </p:spPr>
        <p:txBody>
          <a:bodyPr>
            <a:normAutofit/>
          </a:bodyPr>
          <a:lstStyle/>
          <a:p>
            <a:r>
              <a:rPr lang="nl-BE" sz="3200" dirty="0">
                <a:latin typeface="Montserrat ExtraBold" panose="00000900000000000000" pitchFamily="2" charset="0"/>
              </a:rPr>
              <a:t>Kritieken  </a:t>
            </a:r>
          </a:p>
        </p:txBody>
      </p:sp>
      <p:cxnSp>
        <p:nvCxnSpPr>
          <p:cNvPr id="7" name="Rechte verbindingslijn 6"/>
          <p:cNvCxnSpPr/>
          <p:nvPr/>
        </p:nvCxnSpPr>
        <p:spPr>
          <a:xfrm>
            <a:off x="838200" y="1364566"/>
            <a:ext cx="7236655" cy="28136"/>
          </a:xfrm>
          <a:prstGeom prst="line">
            <a:avLst/>
          </a:prstGeom>
        </p:spPr>
        <p:style>
          <a:lnRef idx="1">
            <a:schemeClr val="accent1"/>
          </a:lnRef>
          <a:fillRef idx="0">
            <a:schemeClr val="accent1"/>
          </a:fillRef>
          <a:effectRef idx="0">
            <a:schemeClr val="accent1"/>
          </a:effectRef>
          <a:fontRef idx="minor">
            <a:schemeClr val="tx1"/>
          </a:fontRef>
        </p:style>
      </p:cxnSp>
      <p:pic>
        <p:nvPicPr>
          <p:cNvPr id="4" name="Afbeelding 3" descr="Afbeelding met tekst, schermopname, Website, Onlineadvertenties&#10;&#10;Automatisch gegenereerde beschrijving">
            <a:extLst>
              <a:ext uri="{FF2B5EF4-FFF2-40B4-BE49-F238E27FC236}">
                <a16:creationId xmlns:a16="http://schemas.microsoft.com/office/drawing/2014/main" id="{9A46416D-8FC6-94C9-1E07-B75B340E4F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006" y="1991927"/>
            <a:ext cx="6098217" cy="3265922"/>
          </a:xfrm>
          <a:prstGeom prst="rect">
            <a:avLst/>
          </a:prstGeom>
        </p:spPr>
      </p:pic>
      <p:pic>
        <p:nvPicPr>
          <p:cNvPr id="6" name="Afbeelding 5" descr="Afbeelding met tekst, fles, schermopname&#10;&#10;Automatisch gegenereerde beschrijving">
            <a:extLst>
              <a:ext uri="{FF2B5EF4-FFF2-40B4-BE49-F238E27FC236}">
                <a16:creationId xmlns:a16="http://schemas.microsoft.com/office/drawing/2014/main" id="{8F41F35C-F291-8CAB-30CB-1C1D3775F0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7669" y="2919579"/>
            <a:ext cx="5574331" cy="3724230"/>
          </a:xfrm>
          <a:prstGeom prst="rect">
            <a:avLst/>
          </a:prstGeom>
        </p:spPr>
      </p:pic>
    </p:spTree>
    <p:extLst>
      <p:ext uri="{BB962C8B-B14F-4D97-AF65-F5344CB8AC3E}">
        <p14:creationId xmlns:p14="http://schemas.microsoft.com/office/powerpoint/2010/main" val="1732636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59370" y="365125"/>
            <a:ext cx="10394430" cy="1210457"/>
          </a:xfrm>
        </p:spPr>
        <p:txBody>
          <a:bodyPr>
            <a:normAutofit/>
          </a:bodyPr>
          <a:lstStyle/>
          <a:p>
            <a:r>
              <a:rPr lang="nl-BE" sz="3200" dirty="0">
                <a:latin typeface="Montserrat ExtraBold" panose="00000900000000000000" pitchFamily="2" charset="0"/>
              </a:rPr>
              <a:t>Mensenrechten  </a:t>
            </a:r>
          </a:p>
        </p:txBody>
      </p:sp>
      <p:sp>
        <p:nvSpPr>
          <p:cNvPr id="10" name="Tijdelijke aanduiding voor inhoud 2">
            <a:extLst>
              <a:ext uri="{FF2B5EF4-FFF2-40B4-BE49-F238E27FC236}">
                <a16:creationId xmlns:a16="http://schemas.microsoft.com/office/drawing/2014/main" id="{07552E7D-84FD-EC3D-A76C-BEA341A4B4DB}"/>
              </a:ext>
            </a:extLst>
          </p:cNvPr>
          <p:cNvSpPr>
            <a:spLocks noGrp="1"/>
          </p:cNvSpPr>
          <p:nvPr>
            <p:ph idx="1"/>
          </p:nvPr>
        </p:nvSpPr>
        <p:spPr>
          <a:xfrm>
            <a:off x="330336" y="1448974"/>
            <a:ext cx="8151055" cy="5409026"/>
          </a:xfrm>
        </p:spPr>
        <p:txBody>
          <a:bodyPr>
            <a:normAutofit fontScale="77500" lnSpcReduction="20000"/>
          </a:bodyPr>
          <a:lstStyle/>
          <a:p>
            <a:pPr>
              <a:lnSpc>
                <a:spcPct val="120000"/>
              </a:lnSpc>
            </a:pPr>
            <a:r>
              <a:rPr lang="nl-BE" sz="2900" dirty="0">
                <a:latin typeface="Montserrat" panose="00000500000000000000" pitchFamily="2" charset="0"/>
              </a:rPr>
              <a:t>Recht op voedsel ≠ toegang tot voedselinitiatieven</a:t>
            </a:r>
            <a:endParaRPr lang="nl-BE" sz="2900" dirty="0">
              <a:latin typeface="Montserrat "/>
            </a:endParaRPr>
          </a:p>
          <a:p>
            <a:pPr lvl="1">
              <a:lnSpc>
                <a:spcPct val="120000"/>
              </a:lnSpc>
              <a:buFont typeface="Wingdings" panose="05000000000000000000" pitchFamily="2" charset="2"/>
              <a:buChar char="§"/>
            </a:pPr>
            <a:r>
              <a:rPr lang="nl-BE" sz="2600" dirty="0">
                <a:latin typeface="Montserrat "/>
              </a:rPr>
              <a:t>De beste garantie tot het recht op voldoende, gezonde en kwaliteitsvolle voeding is nog steeds een </a:t>
            </a:r>
            <a:r>
              <a:rPr lang="nl-BE" sz="2600" dirty="0">
                <a:latin typeface="Montserrat ExtraBold" panose="00000900000000000000" pitchFamily="2" charset="0"/>
              </a:rPr>
              <a:t>leefbaar inkomen, inkomenszekerheid en een geschikt welzijnssysteem</a:t>
            </a:r>
            <a:r>
              <a:rPr lang="nl-BE" sz="2600" dirty="0">
                <a:latin typeface="Montserrat "/>
              </a:rPr>
              <a:t>. </a:t>
            </a:r>
          </a:p>
          <a:p>
            <a:pPr lvl="1">
              <a:lnSpc>
                <a:spcPct val="120000"/>
              </a:lnSpc>
              <a:buFont typeface="Wingdings" panose="05000000000000000000" pitchFamily="2" charset="2"/>
              <a:buChar char="§"/>
            </a:pPr>
            <a:r>
              <a:rPr lang="nl-BE" sz="2600" dirty="0">
                <a:latin typeface="Montserrat "/>
              </a:rPr>
              <a:t>Nood aan </a:t>
            </a:r>
            <a:r>
              <a:rPr lang="nl-BE" sz="2600" dirty="0">
                <a:latin typeface="Montserrat ExtraBold" panose="00000900000000000000" pitchFamily="2" charset="0"/>
              </a:rPr>
              <a:t>fundamentele structurele armoedebestrijding</a:t>
            </a:r>
            <a:r>
              <a:rPr lang="nl-BE" sz="2600" dirty="0">
                <a:latin typeface="Montserrat "/>
              </a:rPr>
              <a:t>: het streven naar gelijkere inkomensverdeling, het optrekken van de laagste inkomens, voldoende kwaliteitsvolle en betaalbare (sociale) huisvesting, … </a:t>
            </a:r>
          </a:p>
          <a:p>
            <a:pPr lvl="1">
              <a:lnSpc>
                <a:spcPct val="120000"/>
              </a:lnSpc>
              <a:buFont typeface="Wingdings" panose="05000000000000000000" pitchFamily="2" charset="2"/>
              <a:buChar char="§"/>
            </a:pPr>
            <a:r>
              <a:rPr lang="nl-BE" sz="2600" dirty="0">
                <a:latin typeface="Montserrat "/>
              </a:rPr>
              <a:t>Erkenning van voedselhulp als “</a:t>
            </a:r>
            <a:r>
              <a:rPr lang="nl-BE" sz="2600" dirty="0">
                <a:latin typeface="Montserrat ExtraBold" panose="00000900000000000000" pitchFamily="2" charset="0"/>
              </a:rPr>
              <a:t>noodhulp onder protest</a:t>
            </a:r>
            <a:r>
              <a:rPr lang="nl-BE" sz="2600" dirty="0">
                <a:latin typeface="Montserrat "/>
              </a:rPr>
              <a:t>”:</a:t>
            </a:r>
          </a:p>
          <a:p>
            <a:pPr lvl="2">
              <a:lnSpc>
                <a:spcPct val="120000"/>
              </a:lnSpc>
              <a:buFontTx/>
              <a:buChar char="−"/>
            </a:pPr>
            <a:r>
              <a:rPr lang="nl-BE" sz="2300" dirty="0">
                <a:latin typeface="Montserrat "/>
              </a:rPr>
              <a:t>Noodzakelijkheid van de voedselhulp (effecten van armoede verzachten) </a:t>
            </a:r>
          </a:p>
          <a:p>
            <a:pPr lvl="2">
              <a:lnSpc>
                <a:spcPct val="120000"/>
              </a:lnSpc>
              <a:buFontTx/>
              <a:buChar char="−"/>
            </a:pPr>
            <a:r>
              <a:rPr lang="nl-BE" sz="2300" dirty="0">
                <a:latin typeface="Montserrat "/>
              </a:rPr>
              <a:t>Problematisch karakter van de voedselhulp</a:t>
            </a:r>
          </a:p>
          <a:p>
            <a:pPr lvl="1"/>
            <a:endParaRPr lang="nl-BE" dirty="0">
              <a:latin typeface="Montserrat "/>
            </a:endParaRPr>
          </a:p>
          <a:p>
            <a:pPr lvl="1"/>
            <a:endParaRPr lang="nl-BE" dirty="0"/>
          </a:p>
        </p:txBody>
      </p:sp>
      <p:cxnSp>
        <p:nvCxnSpPr>
          <p:cNvPr id="7" name="Rechte verbindingslijn 6"/>
          <p:cNvCxnSpPr/>
          <p:nvPr/>
        </p:nvCxnSpPr>
        <p:spPr>
          <a:xfrm>
            <a:off x="838200" y="1364566"/>
            <a:ext cx="7236655" cy="28136"/>
          </a:xfrm>
          <a:prstGeom prst="line">
            <a:avLst/>
          </a:prstGeom>
        </p:spPr>
        <p:style>
          <a:lnRef idx="1">
            <a:schemeClr val="accent1"/>
          </a:lnRef>
          <a:fillRef idx="0">
            <a:schemeClr val="accent1"/>
          </a:fillRef>
          <a:effectRef idx="0">
            <a:schemeClr val="accent1"/>
          </a:effectRef>
          <a:fontRef idx="minor">
            <a:schemeClr val="tx1"/>
          </a:fontRef>
        </p:style>
      </p:cxnSp>
      <p:pic>
        <p:nvPicPr>
          <p:cNvPr id="4" name="Afbeelding 3" descr="Afbeelding met kleding, tekst, Container, buitenshuis&#10;&#10;Automatisch gegenereerde beschrijving">
            <a:extLst>
              <a:ext uri="{FF2B5EF4-FFF2-40B4-BE49-F238E27FC236}">
                <a16:creationId xmlns:a16="http://schemas.microsoft.com/office/drawing/2014/main" id="{D9F64973-C33F-1003-9947-6C70223B18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8262" y="1749286"/>
            <a:ext cx="3033402" cy="4231965"/>
          </a:xfrm>
          <a:prstGeom prst="rect">
            <a:avLst/>
          </a:prstGeom>
        </p:spPr>
      </p:pic>
    </p:spTree>
    <p:extLst>
      <p:ext uri="{BB962C8B-B14F-4D97-AF65-F5344CB8AC3E}">
        <p14:creationId xmlns:p14="http://schemas.microsoft.com/office/powerpoint/2010/main" val="3802698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B678544-DAE9-4CE9-A995-9FF363F5902B}"/>
              </a:ext>
            </a:extLst>
          </p:cNvPr>
          <p:cNvPicPr>
            <a:picLocks noChangeAspect="1"/>
          </p:cNvPicPr>
          <p:nvPr/>
        </p:nvPicPr>
        <p:blipFill rotWithShape="1">
          <a:blip r:embed="rId3">
            <a:extLst>
              <a:ext uri="{28A0092B-C50C-407E-A947-70E740481C1C}">
                <a14:useLocalDpi xmlns:a14="http://schemas.microsoft.com/office/drawing/2010/main" val="0"/>
              </a:ext>
            </a:extLst>
          </a:blip>
          <a:srcRect l="10258" r="9625"/>
          <a:stretch/>
        </p:blipFill>
        <p:spPr>
          <a:xfrm>
            <a:off x="6933578" y="1213396"/>
            <a:ext cx="5072892" cy="5065483"/>
          </a:xfrm>
          <a:custGeom>
            <a:avLst/>
            <a:gdLst/>
            <a:ahLst/>
            <a:cxnLst/>
            <a:rect l="l" t="t" r="r" b="b"/>
            <a:pathLst>
              <a:path w="5580942" h="5519103">
                <a:moveTo>
                  <a:pt x="169765" y="0"/>
                </a:moveTo>
                <a:lnTo>
                  <a:pt x="5580942" y="0"/>
                </a:lnTo>
                <a:lnTo>
                  <a:pt x="5580942" y="5519103"/>
                </a:lnTo>
                <a:lnTo>
                  <a:pt x="9100" y="5519103"/>
                </a:lnTo>
                <a:lnTo>
                  <a:pt x="0" y="5474029"/>
                </a:lnTo>
                <a:lnTo>
                  <a:pt x="0" y="169765"/>
                </a:lnTo>
                <a:cubicBezTo>
                  <a:pt x="0" y="76006"/>
                  <a:pt x="76006" y="0"/>
                  <a:pt x="169765" y="0"/>
                </a:cubicBezTo>
                <a:close/>
              </a:path>
            </a:pathLst>
          </a:custGeom>
        </p:spPr>
      </p:pic>
      <p:sp>
        <p:nvSpPr>
          <p:cNvPr id="2" name="Titel 1">
            <a:extLst>
              <a:ext uri="{FF2B5EF4-FFF2-40B4-BE49-F238E27FC236}">
                <a16:creationId xmlns:a16="http://schemas.microsoft.com/office/drawing/2014/main" id="{336A63B3-0C6F-4A00-B7C3-59E69C5C61EA}"/>
              </a:ext>
            </a:extLst>
          </p:cNvPr>
          <p:cNvSpPr>
            <a:spLocks noGrp="1"/>
          </p:cNvSpPr>
          <p:nvPr>
            <p:ph type="title"/>
          </p:nvPr>
        </p:nvSpPr>
        <p:spPr>
          <a:xfrm>
            <a:off x="264160" y="193946"/>
            <a:ext cx="11742310" cy="1325563"/>
          </a:xfrm>
        </p:spPr>
        <p:txBody>
          <a:bodyPr>
            <a:normAutofit/>
          </a:bodyPr>
          <a:lstStyle/>
          <a:p>
            <a:r>
              <a:rPr lang="nl-BE" sz="3600" dirty="0">
                <a:latin typeface="Montserrat ExtraBold" panose="00000900000000000000" pitchFamily="2" charset="0"/>
              </a:rPr>
              <a:t>Mensenrechten als leidraad voor voedselhulp</a:t>
            </a:r>
          </a:p>
        </p:txBody>
      </p:sp>
      <p:sp>
        <p:nvSpPr>
          <p:cNvPr id="3" name="Tijdelijke aanduiding voor inhoud 2">
            <a:extLst>
              <a:ext uri="{FF2B5EF4-FFF2-40B4-BE49-F238E27FC236}">
                <a16:creationId xmlns:a16="http://schemas.microsoft.com/office/drawing/2014/main" id="{53FB214C-9952-4CB6-A323-9F40B8597510}"/>
              </a:ext>
            </a:extLst>
          </p:cNvPr>
          <p:cNvSpPr>
            <a:spLocks noGrp="1"/>
          </p:cNvSpPr>
          <p:nvPr>
            <p:ph idx="1"/>
          </p:nvPr>
        </p:nvSpPr>
        <p:spPr>
          <a:xfrm>
            <a:off x="264160" y="1672566"/>
            <a:ext cx="6669418" cy="4453255"/>
          </a:xfrm>
        </p:spPr>
        <p:txBody>
          <a:bodyPr>
            <a:normAutofit/>
          </a:bodyPr>
          <a:lstStyle/>
          <a:p>
            <a:pPr marL="971550" lvl="1" indent="-514350">
              <a:buFont typeface="+mj-lt"/>
              <a:buAutoNum type="arabicPeriod"/>
            </a:pPr>
            <a:r>
              <a:rPr lang="nl-BE" dirty="0">
                <a:latin typeface="Montserrat" panose="00000500000000000000" pitchFamily="2" charset="0"/>
              </a:rPr>
              <a:t>Voedsel voorzien</a:t>
            </a:r>
          </a:p>
          <a:p>
            <a:pPr marL="914400" lvl="2" indent="0">
              <a:buNone/>
            </a:pPr>
            <a:r>
              <a:rPr lang="nl-BE" sz="2400" dirty="0">
                <a:latin typeface="Montserrat" panose="00000500000000000000" pitchFamily="2" charset="0"/>
              </a:rPr>
              <a:t>	</a:t>
            </a:r>
            <a:r>
              <a:rPr lang="nl-BE" dirty="0">
                <a:latin typeface="Montserrat" panose="00000500000000000000" pitchFamily="2" charset="0"/>
              </a:rPr>
              <a:t>A. Voedselzekerheid &amp; 	</a:t>
            </a:r>
          </a:p>
          <a:p>
            <a:pPr marL="1371600" lvl="3" indent="0">
              <a:buNone/>
            </a:pPr>
            <a:r>
              <a:rPr lang="nl-BE" sz="2000" dirty="0">
                <a:latin typeface="Montserrat" panose="00000500000000000000" pitchFamily="2" charset="0"/>
              </a:rPr>
              <a:t>	B. voedselgezelligheid</a:t>
            </a:r>
          </a:p>
          <a:p>
            <a:pPr marL="971550" lvl="1" indent="-514350">
              <a:buFont typeface="+mj-lt"/>
              <a:buAutoNum type="arabicPeriod"/>
            </a:pPr>
            <a:r>
              <a:rPr lang="nl-BE" dirty="0">
                <a:latin typeface="Montserrat" panose="00000500000000000000" pitchFamily="2" charset="0"/>
              </a:rPr>
              <a:t>Een plek creëren </a:t>
            </a:r>
          </a:p>
          <a:p>
            <a:pPr marL="914400" lvl="2" indent="0">
              <a:buNone/>
            </a:pPr>
            <a:r>
              <a:rPr lang="nl-BE" sz="2400" dirty="0">
                <a:latin typeface="Montserrat" panose="00000500000000000000" pitchFamily="2" charset="0"/>
              </a:rPr>
              <a:t>	</a:t>
            </a:r>
            <a:r>
              <a:rPr lang="nl-BE" dirty="0">
                <a:latin typeface="Montserrat" panose="00000500000000000000" pitchFamily="2" charset="0"/>
              </a:rPr>
              <a:t>A. Een plek voor </a:t>
            </a:r>
            <a:r>
              <a:rPr lang="nl-BE" dirty="0" err="1">
                <a:latin typeface="Montserrat" panose="00000500000000000000" pitchFamily="2" charset="0"/>
              </a:rPr>
              <a:t>ont-moeting</a:t>
            </a:r>
            <a:r>
              <a:rPr lang="nl-BE" dirty="0">
                <a:latin typeface="Montserrat" panose="00000500000000000000" pitchFamily="2" charset="0"/>
              </a:rPr>
              <a:t> &amp; 	B. een antenne in de buurt</a:t>
            </a:r>
          </a:p>
          <a:p>
            <a:pPr marL="971550" lvl="1" indent="-514350">
              <a:buFont typeface="+mj-lt"/>
              <a:buAutoNum type="arabicPeriod"/>
            </a:pPr>
            <a:r>
              <a:rPr lang="nl-BE" dirty="0">
                <a:latin typeface="Montserrat" panose="00000500000000000000" pitchFamily="2" charset="0"/>
              </a:rPr>
              <a:t>Bruggen bouwen</a:t>
            </a:r>
          </a:p>
          <a:p>
            <a:pPr marL="457200" lvl="1" indent="0">
              <a:buNone/>
            </a:pPr>
            <a:r>
              <a:rPr lang="nl-BE" dirty="0">
                <a:latin typeface="Montserrat" panose="00000500000000000000" pitchFamily="2" charset="0"/>
              </a:rPr>
              <a:t>		</a:t>
            </a:r>
            <a:r>
              <a:rPr lang="nl-BE" sz="2000" dirty="0">
                <a:latin typeface="Montserrat" panose="00000500000000000000" pitchFamily="2" charset="0"/>
              </a:rPr>
              <a:t>A. Toegang tot sociale grondrechten 		B. tot de samenleving</a:t>
            </a:r>
          </a:p>
          <a:p>
            <a:pPr marL="457200" lvl="1" indent="0">
              <a:buNone/>
            </a:pPr>
            <a:endParaRPr lang="nl-BE" dirty="0">
              <a:latin typeface="Montserrat" panose="00000500000000000000" pitchFamily="2" charset="0"/>
            </a:endParaRPr>
          </a:p>
          <a:p>
            <a:pPr marL="457200" lvl="1" indent="0">
              <a:buNone/>
            </a:pPr>
            <a:r>
              <a:rPr lang="nl-BE" dirty="0">
                <a:latin typeface="Montserrat ExtraBold" panose="00000900000000000000" pitchFamily="2" charset="0"/>
              </a:rPr>
              <a:t>Het perspectief van de gebruiker!</a:t>
            </a:r>
          </a:p>
          <a:p>
            <a:endParaRPr lang="nl-BE" sz="1700" dirty="0"/>
          </a:p>
        </p:txBody>
      </p:sp>
    </p:spTree>
    <p:extLst>
      <p:ext uri="{BB962C8B-B14F-4D97-AF65-F5344CB8AC3E}">
        <p14:creationId xmlns:p14="http://schemas.microsoft.com/office/powerpoint/2010/main" val="3946491294"/>
      </p:ext>
    </p:extLst>
  </p:cSld>
  <p:clrMapOvr>
    <a:masterClrMapping/>
  </p:clrMapOvr>
</p:sld>
</file>

<file path=ppt/theme/theme1.xml><?xml version="1.0" encoding="utf-8"?>
<a:theme xmlns:a="http://schemas.openxmlformats.org/drawingml/2006/main" name="Kantoorthema">
  <a:themeElements>
    <a:clrScheme name="Welzijnszorg Kempen">
      <a:dk1>
        <a:sysClr val="windowText" lastClr="000000"/>
      </a:dk1>
      <a:lt1>
        <a:sysClr val="window" lastClr="FFFFFF"/>
      </a:lt1>
      <a:dk2>
        <a:srgbClr val="CBCBCB"/>
      </a:dk2>
      <a:lt2>
        <a:srgbClr val="ADBD76"/>
      </a:lt2>
      <a:accent1>
        <a:srgbClr val="6E8914"/>
      </a:accent1>
      <a:accent2>
        <a:srgbClr val="476021"/>
      </a:accent2>
      <a:accent3>
        <a:srgbClr val="E3EAED"/>
      </a:accent3>
      <a:accent4>
        <a:srgbClr val="F4AC32"/>
      </a:accent4>
      <a:accent5>
        <a:srgbClr val="029676"/>
      </a:accent5>
      <a:accent6>
        <a:srgbClr val="BA6906"/>
      </a:accent6>
      <a:hlink>
        <a:srgbClr val="6E8914"/>
      </a:hlink>
      <a:folHlink>
        <a:srgbClr val="BA6906"/>
      </a:folHlink>
    </a:clrScheme>
    <a:fontScheme name="Aangepast 1">
      <a:majorFont>
        <a:latin typeface="Poppin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522</TotalTime>
  <Words>2419</Words>
  <Application>Microsoft Office PowerPoint</Application>
  <PresentationFormat>Breedbeeld</PresentationFormat>
  <Paragraphs>273</Paragraphs>
  <Slides>43</Slides>
  <Notes>16</Notes>
  <HiddenSlides>0</HiddenSlides>
  <MMClips>0</MMClips>
  <ScaleCrop>false</ScaleCrop>
  <HeadingPairs>
    <vt:vector size="6" baseType="variant">
      <vt:variant>
        <vt:lpstr>Gebruikte lettertypen</vt:lpstr>
      </vt:variant>
      <vt:variant>
        <vt:i4>12</vt:i4>
      </vt:variant>
      <vt:variant>
        <vt:lpstr>Thema</vt:lpstr>
      </vt:variant>
      <vt:variant>
        <vt:i4>3</vt:i4>
      </vt:variant>
      <vt:variant>
        <vt:lpstr>Diatitels</vt:lpstr>
      </vt:variant>
      <vt:variant>
        <vt:i4>43</vt:i4>
      </vt:variant>
    </vt:vector>
  </HeadingPairs>
  <TitlesOfParts>
    <vt:vector size="58" baseType="lpstr">
      <vt:lpstr>Arial</vt:lpstr>
      <vt:lpstr>Calibri</vt:lpstr>
      <vt:lpstr>Calibri Light</vt:lpstr>
      <vt:lpstr>Garet</vt:lpstr>
      <vt:lpstr>Montserrat</vt:lpstr>
      <vt:lpstr>Montserrat </vt:lpstr>
      <vt:lpstr>Montserrat ExtraBold</vt:lpstr>
      <vt:lpstr>Montserrat Light</vt:lpstr>
      <vt:lpstr>Montserrat Light Bold</vt:lpstr>
      <vt:lpstr>Norwester</vt:lpstr>
      <vt:lpstr>Poppins</vt:lpstr>
      <vt:lpstr>Wingdings</vt:lpstr>
      <vt:lpstr>Kantoorthema</vt:lpstr>
      <vt:lpstr>Office Theme</vt:lpstr>
      <vt:lpstr>1_Office Theme</vt:lpstr>
      <vt:lpstr>Welkom!</vt:lpstr>
      <vt:lpstr>PowerPoint-presentatie</vt:lpstr>
      <vt:lpstr>Programma vandaag</vt:lpstr>
      <vt:lpstr>PowerPoint-presentatie</vt:lpstr>
      <vt:lpstr>Voorstelling en achtergrond</vt:lpstr>
      <vt:lpstr>Context </vt:lpstr>
      <vt:lpstr>Kritieken  </vt:lpstr>
      <vt:lpstr>Mensenrechten  </vt:lpstr>
      <vt:lpstr>Mensenrechten als leidraad voor voedselhulp</vt:lpstr>
      <vt:lpstr>1A. Voedsel voorzien: Voedselzekerheid</vt:lpstr>
      <vt:lpstr>1B. Voedsel voorzien: Voedselgezelligheid</vt:lpstr>
      <vt:lpstr>Stelling </vt:lpstr>
      <vt:lpstr>2A. Een plek creëren: ont-moeting</vt:lpstr>
      <vt:lpstr>Een plek creëren: een antenne in de buurt</vt:lpstr>
      <vt:lpstr>Stelling </vt:lpstr>
      <vt:lpstr>3A. Bruggen bouwen: toegang tot sociale grondrechten</vt:lpstr>
      <vt:lpstr>3B. Bruggen bouwen: toegang tot de samenleving</vt:lpstr>
      <vt:lpstr>Stelling</vt:lpstr>
      <vt:lpstr>Het perspectief van de gebruiker!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PAUZE</vt:lpstr>
      <vt:lpstr>Panelgesprek</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Grote titel van deze presentatie</dc:title>
  <dc:creator>Lode Bertels</dc:creator>
  <cp:lastModifiedBy>Severine Appelmans</cp:lastModifiedBy>
  <cp:revision>28</cp:revision>
  <dcterms:created xsi:type="dcterms:W3CDTF">2023-06-20T08:35:17Z</dcterms:created>
  <dcterms:modified xsi:type="dcterms:W3CDTF">2023-09-28T13:18:12Z</dcterms:modified>
</cp:coreProperties>
</file>