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60" r:id="rId4"/>
    <p:sldId id="268" r:id="rId5"/>
    <p:sldId id="270" r:id="rId6"/>
    <p:sldId id="273" r:id="rId7"/>
    <p:sldId id="274" r:id="rId8"/>
    <p:sldId id="276" r:id="rId9"/>
    <p:sldId id="27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9" r:id="rId22"/>
    <p:sldId id="290" r:id="rId23"/>
    <p:sldId id="292" r:id="rId24"/>
    <p:sldId id="288" r:id="rId25"/>
    <p:sldId id="293" r:id="rId26"/>
    <p:sldId id="271" r:id="rId2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AA848D2-BBC9-48B6-BCC5-194E660DE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9000" y="6091886"/>
            <a:ext cx="1908628" cy="25448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34D8648-3F9C-4F77-A058-7CF11227D3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4580530" y="1254124"/>
            <a:ext cx="3030940" cy="16922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3DBDCB2-53F0-4F96-9178-7F4AD6BB9F1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80530" y="3911602"/>
            <a:ext cx="3030940" cy="169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6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dia met beel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68A9687-AAD2-44AE-8CD0-D6096E704C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AA848D2-BBC9-48B6-BCC5-194E660DE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9000" y="6091886"/>
            <a:ext cx="1908628" cy="25448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34D8648-3F9C-4F77-A058-7CF11227D3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4963615" y="-4"/>
            <a:ext cx="2264770" cy="126449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84B924F-BD0D-4433-AE4E-67E411F3F1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63615" y="5593504"/>
            <a:ext cx="2264770" cy="1264496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38191FE5-E231-4A8D-9805-D30AF55B4F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86000"/>
            <a:ext cx="4572000" cy="3035300"/>
          </a:xfrm>
        </p:spPr>
        <p:txBody>
          <a:bodyPr wrap="square" lIns="0" tIns="0" rIns="0" bIns="0" anchor="ctr" anchorCtr="0"/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“</a:t>
            </a:r>
            <a:br>
              <a:rPr lang="nl-NL" dirty="0"/>
            </a:br>
            <a:r>
              <a:rPr lang="nl-NL" dirty="0"/>
              <a:t>Quote pagina tekst op enkele regels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8888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AA848D2-BBC9-48B6-BCC5-194E660DE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6700" y="771420"/>
            <a:ext cx="1908628" cy="25448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84B924F-BD0D-4433-AE4E-67E411F3F1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1057" y="6048481"/>
            <a:ext cx="1449885" cy="80951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3DB472D-C9EF-4EA0-AAF5-6EC9F357D4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5371057" y="0"/>
            <a:ext cx="1449885" cy="809519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09921BB5-5AA3-4A48-9330-35AEB53868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7400" y="5689599"/>
            <a:ext cx="5308600" cy="1168401"/>
          </a:xfrm>
        </p:spPr>
        <p:txBody>
          <a:bodyPr wrap="square" lIns="0" tIns="0" rIns="0" bIns="0" anchor="t" anchorCtr="0"/>
          <a:lstStyle>
            <a:lvl1pPr algn="l">
              <a:defRPr sz="1500">
                <a:solidFill>
                  <a:schemeClr val="tx2"/>
                </a:solidFill>
              </a:defRPr>
            </a:lvl1pPr>
          </a:lstStyle>
          <a:p>
            <a:r>
              <a:rPr lang="nl-BE" dirty="0"/>
              <a:t>Adres en contact gegevens</a:t>
            </a:r>
          </a:p>
        </p:txBody>
      </p:sp>
    </p:spTree>
    <p:extLst>
      <p:ext uri="{BB962C8B-B14F-4D97-AF65-F5344CB8AC3E}">
        <p14:creationId xmlns:p14="http://schemas.microsoft.com/office/powerpoint/2010/main" val="1510925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C4C339A-B894-4E0B-B1BE-7912F5AA70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199197" y="1932998"/>
            <a:ext cx="5793607" cy="299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68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 beeld rech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EA24E4C-3680-4714-9E76-A8ED7C1B74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8F7436-90FF-4561-A700-58AF51679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74700"/>
            <a:ext cx="4572000" cy="3168650"/>
          </a:xfrm>
        </p:spPr>
        <p:txBody>
          <a:bodyPr wrap="square" lIns="0" tIns="0" rIns="0" bIns="0" anchor="b"/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Titel van presentatie </a:t>
            </a:r>
            <a:br>
              <a:rPr lang="nl-NL" dirty="0"/>
            </a:br>
            <a:r>
              <a:rPr lang="nl-NL" dirty="0"/>
              <a:t>met foto #1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903186E-2610-4705-A124-60E6B5CED5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57255"/>
            <a:ext cx="4572000" cy="172604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van de presentatie</a:t>
            </a:r>
            <a:endParaRPr lang="nl-BE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A3CF0A92-1A1B-4C96-8102-30FED37EC583}"/>
              </a:ext>
            </a:extLst>
          </p:cNvPr>
          <p:cNvGrpSpPr/>
          <p:nvPr userDrawn="1"/>
        </p:nvGrpSpPr>
        <p:grpSpPr>
          <a:xfrm>
            <a:off x="5663806" y="2557923"/>
            <a:ext cx="8069255" cy="4310963"/>
            <a:chOff x="5663806" y="2557923"/>
            <a:chExt cx="8069255" cy="4310963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C2016AD2-873C-46E5-80C9-125538449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44000" y="4306660"/>
              <a:ext cx="4589061" cy="256222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1BAF87A3-652E-4DE4-9469-AC1EDB988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869136" y="5674625"/>
              <a:ext cx="2082719" cy="864525"/>
            </a:xfrm>
            <a:prstGeom prst="rect">
              <a:avLst/>
            </a:prstGeom>
          </p:spPr>
        </p:pic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3072DBD4-091F-438F-91E9-5021D6B88F7F}"/>
                </a:ext>
              </a:extLst>
            </p:cNvPr>
            <p:cNvGrpSpPr/>
            <p:nvPr userDrawn="1"/>
          </p:nvGrpSpPr>
          <p:grpSpPr>
            <a:xfrm>
              <a:off x="5663806" y="2557923"/>
              <a:ext cx="864387" cy="1259275"/>
              <a:chOff x="5686425" y="2616619"/>
              <a:chExt cx="819150" cy="1193381"/>
            </a:xfrm>
          </p:grpSpPr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E791A56B-F5E0-4488-AE6A-837608F3EB0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686425" y="3352641"/>
                <a:ext cx="819150" cy="457359"/>
              </a:xfrm>
              <a:prstGeom prst="rect">
                <a:avLst/>
              </a:prstGeom>
            </p:spPr>
          </p:pic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3AB940FD-EBC6-4C8E-85B1-D0B465C9A79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0800000">
                <a:off x="5686425" y="2616619"/>
                <a:ext cx="819150" cy="45735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75947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 beeld link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EA24E4C-3680-4714-9E76-A8ED7C1B74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C5933300-8F1A-4036-9E7B-2E923C6B0747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347857" y="774700"/>
            <a:ext cx="4572000" cy="3168650"/>
          </a:xfrm>
        </p:spPr>
        <p:txBody>
          <a:bodyPr wrap="square" lIns="0" tIns="0" rIns="0" bIns="0" anchor="b"/>
          <a:lstStyle>
            <a:lvl1pPr algn="l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Titel van presentatie </a:t>
            </a:r>
            <a:br>
              <a:rPr lang="nl-NL" dirty="0"/>
            </a:br>
            <a:r>
              <a:rPr lang="nl-NL" dirty="0"/>
              <a:t>met foto #2</a:t>
            </a:r>
            <a:endParaRPr lang="nl-BE" dirty="0"/>
          </a:p>
        </p:txBody>
      </p:sp>
      <p:sp>
        <p:nvSpPr>
          <p:cNvPr id="19" name="Ondertitel 2">
            <a:extLst>
              <a:ext uri="{FF2B5EF4-FFF2-40B4-BE49-F238E27FC236}">
                <a16:creationId xmlns:a16="http://schemas.microsoft.com/office/drawing/2014/main" id="{F8B5E9BD-1570-4D19-8AC8-E897697BD73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347857" y="4357255"/>
            <a:ext cx="4572000" cy="172604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van de presentatie</a:t>
            </a:r>
            <a:endParaRPr lang="nl-BE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734A29BD-C931-45E6-83FD-47991B8037A3}"/>
              </a:ext>
            </a:extLst>
          </p:cNvPr>
          <p:cNvGrpSpPr/>
          <p:nvPr userDrawn="1"/>
        </p:nvGrpSpPr>
        <p:grpSpPr>
          <a:xfrm>
            <a:off x="-1535618" y="2557923"/>
            <a:ext cx="8063811" cy="4312777"/>
            <a:chOff x="-1535618" y="2557923"/>
            <a:chExt cx="8063811" cy="4312777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C4A2B3D3-15BA-4900-9DA5-35A3424104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535618" y="4308474"/>
              <a:ext cx="4589061" cy="2562226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81E2F2CB-8A3B-419F-BDBA-D1B82E2D0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247138" y="5674625"/>
              <a:ext cx="2082719" cy="864525"/>
            </a:xfrm>
            <a:prstGeom prst="rect">
              <a:avLst/>
            </a:prstGeom>
          </p:spPr>
        </p:pic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91741AD6-D11A-41CA-BEAF-A13E54D19096}"/>
                </a:ext>
              </a:extLst>
            </p:cNvPr>
            <p:cNvGrpSpPr/>
            <p:nvPr userDrawn="1"/>
          </p:nvGrpSpPr>
          <p:grpSpPr>
            <a:xfrm>
              <a:off x="5663806" y="2557923"/>
              <a:ext cx="864387" cy="1259275"/>
              <a:chOff x="5686425" y="2616619"/>
              <a:chExt cx="819150" cy="1193381"/>
            </a:xfrm>
          </p:grpSpPr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C8A36A0C-FAFC-44B7-96D9-8DF24B43B0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686425" y="3352641"/>
                <a:ext cx="819150" cy="457359"/>
              </a:xfrm>
              <a:prstGeom prst="rect">
                <a:avLst/>
              </a:prstGeom>
            </p:spPr>
          </p:pic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F0D5EA44-5D74-4F85-968D-EC504A24BE2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0800000">
                <a:off x="5686425" y="2616619"/>
                <a:ext cx="819150" cy="45735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90010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 beel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68A9687-AAD2-44AE-8CD0-D6096E704C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9DDA562-5C99-40DF-8FB6-263612764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199197" y="1932998"/>
            <a:ext cx="5793607" cy="299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45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dia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4F0FCD27-7ADE-4582-B3D1-66B72F645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1460" y="0"/>
            <a:ext cx="5590540" cy="685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45A3584-22A8-427D-A1C3-705AA03970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E9D4310-46BB-4765-8E59-00AB8200C2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12372"/>
            <a:ext cx="5069840" cy="1012372"/>
          </a:xfrm>
        </p:spPr>
        <p:txBody>
          <a:bodyPr wrap="square" lIns="0" tIns="0" rIns="0" bIns="0" anchor="b"/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0F6DADB0-3964-45F6-A299-A91BFB10389A}"/>
              </a:ext>
            </a:extLst>
          </p:cNvPr>
          <p:cNvSpPr/>
          <p:nvPr userDrawn="1"/>
        </p:nvSpPr>
        <p:spPr>
          <a:xfrm>
            <a:off x="5328920" y="4787900"/>
            <a:ext cx="3053080" cy="20701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A0F6A35-CF28-4B64-91B3-170E60BD17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19238" y="2273300"/>
            <a:ext cx="5074602" cy="37861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Sectie- of hoofdstuktitel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B2A6281C-159F-43CD-B7E6-31E0A510D1BD}"/>
              </a:ext>
            </a:extLst>
          </p:cNvPr>
          <p:cNvGrpSpPr/>
          <p:nvPr userDrawn="1"/>
        </p:nvGrpSpPr>
        <p:grpSpPr>
          <a:xfrm>
            <a:off x="519900" y="5783640"/>
            <a:ext cx="382308" cy="556963"/>
            <a:chOff x="5686425" y="2616619"/>
            <a:chExt cx="819150" cy="1193381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656A18EB-02AC-410C-97C4-48AC996BFA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86425" y="3352641"/>
              <a:ext cx="819150" cy="457359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AD7244F-1A7F-4B9F-B659-39607420CC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686425" y="2616619"/>
              <a:ext cx="819150" cy="457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1086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beeld recht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EA24E4C-3680-4714-9E76-A8ED7C1B74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8F7436-90FF-4561-A700-58AF51679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74700"/>
            <a:ext cx="4572000" cy="3168650"/>
          </a:xfrm>
        </p:spPr>
        <p:txBody>
          <a:bodyPr wrap="square" lIns="0" tIns="0" rIns="0" bIns="0" anchor="b"/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Sectie- of hoofdstuktitel met foto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903186E-2610-4705-A124-60E6B5CED5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57255"/>
            <a:ext cx="4572000" cy="172604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van de presentatie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8E0D07-CE34-46E5-A899-110D893749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FB5E9D7-0AC6-448C-8D8F-91E717BB14B7}"/>
              </a:ext>
            </a:extLst>
          </p:cNvPr>
          <p:cNvSpPr/>
          <p:nvPr userDrawn="1"/>
        </p:nvSpPr>
        <p:spPr>
          <a:xfrm>
            <a:off x="9655629" y="0"/>
            <a:ext cx="2536371" cy="25363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40258BD0-98AC-4D3D-915C-8C102BB523E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906001" y="1"/>
            <a:ext cx="955802" cy="2155372"/>
          </a:xfrm>
        </p:spPr>
        <p:txBody>
          <a:bodyPr anchor="b"/>
          <a:lstStyle>
            <a:lvl1pPr marL="0" indent="0" algn="ctr">
              <a:buNone/>
              <a:defRPr sz="50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nr.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1378FF1D-D78C-4B36-A6B8-13235FBC774F}"/>
              </a:ext>
            </a:extLst>
          </p:cNvPr>
          <p:cNvGrpSpPr/>
          <p:nvPr userDrawn="1"/>
        </p:nvGrpSpPr>
        <p:grpSpPr>
          <a:xfrm>
            <a:off x="519900" y="5783640"/>
            <a:ext cx="382308" cy="556963"/>
            <a:chOff x="5686425" y="2616619"/>
            <a:chExt cx="819150" cy="1193381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DC712F4B-3210-4C4E-B62E-F2C7BBB5C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86425" y="3352641"/>
              <a:ext cx="819150" cy="457359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97B376FC-391C-4302-AC97-53F4EE5A0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686425" y="2616619"/>
              <a:ext cx="819150" cy="457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077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beeld rech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A6F068C-5317-406A-AEE5-5EECC90029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362723" y="-45713"/>
            <a:ext cx="7252811" cy="4049486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8E0D07-CE34-46E5-A899-110D893749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5F7CFEF3-AB01-4BC6-A447-4C5B86D45A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6700" y="273050"/>
            <a:ext cx="4572000" cy="3168650"/>
          </a:xfrm>
        </p:spPr>
        <p:txBody>
          <a:bodyPr wrap="square" lIns="0" tIns="0" rIns="0" bIns="0"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Sectie- of hoofdstuktitel zonder foto</a:t>
            </a:r>
            <a:endParaRPr lang="nl-BE" dirty="0"/>
          </a:p>
        </p:txBody>
      </p:sp>
      <p:sp>
        <p:nvSpPr>
          <p:cNvPr id="23" name="Ondertitel 2">
            <a:extLst>
              <a:ext uri="{FF2B5EF4-FFF2-40B4-BE49-F238E27FC236}">
                <a16:creationId xmlns:a16="http://schemas.microsoft.com/office/drawing/2014/main" id="{B081AC36-00D2-4A54-8FE2-49B31B06C7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11155"/>
            <a:ext cx="4572000" cy="172604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van het hoofdstuk</a:t>
            </a:r>
            <a:endParaRPr lang="nl-BE" dirty="0"/>
          </a:p>
        </p:txBody>
      </p:sp>
      <p:sp>
        <p:nvSpPr>
          <p:cNvPr id="18" name="Tijdelijke aanduiding voor tekst 2">
            <a:extLst>
              <a:ext uri="{FF2B5EF4-FFF2-40B4-BE49-F238E27FC236}">
                <a16:creationId xmlns:a16="http://schemas.microsoft.com/office/drawing/2014/main" id="{D9DF29B4-7D99-4381-B7BF-14AE6A036FD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906001" y="1"/>
            <a:ext cx="955802" cy="2155372"/>
          </a:xfrm>
        </p:spPr>
        <p:txBody>
          <a:bodyPr anchor="b"/>
          <a:lstStyle>
            <a:lvl1pPr marL="0" indent="0" algn="ctr">
              <a:buNone/>
              <a:defRPr sz="5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nr.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69285290-92B2-4852-A631-5756F7D2500F}"/>
              </a:ext>
            </a:extLst>
          </p:cNvPr>
          <p:cNvGrpSpPr/>
          <p:nvPr userDrawn="1"/>
        </p:nvGrpSpPr>
        <p:grpSpPr>
          <a:xfrm>
            <a:off x="519900" y="5783640"/>
            <a:ext cx="382308" cy="556963"/>
            <a:chOff x="5686425" y="2616619"/>
            <a:chExt cx="819150" cy="119338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C5EA4AC-1A64-43B6-A1E8-BF375297C3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86425" y="3352641"/>
              <a:ext cx="819150" cy="457359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7AE8643-BE64-4833-8F7A-1530CA63E7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5686425" y="2616619"/>
              <a:ext cx="819150" cy="457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1652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45A3584-22A8-427D-A1C3-705AA03970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E9D4310-46BB-4765-8E59-00AB8200C2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55700"/>
            <a:ext cx="7620000" cy="869044"/>
          </a:xfrm>
        </p:spPr>
        <p:txBody>
          <a:bodyPr wrap="square" lIns="0" tIns="0" rIns="0" bIns="0" anchor="t" anchorCtr="0"/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E5ABF32-5F20-41D6-8489-248F14490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9766299" y="-9115"/>
            <a:ext cx="3642732" cy="2033859"/>
          </a:xfrm>
          <a:prstGeom prst="rect">
            <a:avLst/>
          </a:prstGeo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348AE1A-D5D2-4848-9137-9329984BC9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2286000"/>
            <a:ext cx="7620000" cy="3411538"/>
          </a:xfrm>
        </p:spPr>
        <p:txBody>
          <a:bodyPr/>
          <a:lstStyle/>
          <a:p>
            <a:pPr lvl="0"/>
            <a:r>
              <a:rPr lang="nl-NL" dirty="0"/>
              <a:t>Sectie- of hoofdstuktitel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D3278CFD-E167-466C-B495-6E2BE923B58F}"/>
              </a:ext>
            </a:extLst>
          </p:cNvPr>
          <p:cNvGrpSpPr/>
          <p:nvPr userDrawn="1"/>
        </p:nvGrpSpPr>
        <p:grpSpPr>
          <a:xfrm>
            <a:off x="519900" y="5783640"/>
            <a:ext cx="382308" cy="556963"/>
            <a:chOff x="5686425" y="2616619"/>
            <a:chExt cx="819150" cy="1193381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D52C5C86-DBB5-4C92-B091-F47E4FC36D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86425" y="3352641"/>
              <a:ext cx="819150" cy="457359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CE36E1D-E469-41AA-9D0C-58A7434A92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686425" y="2616619"/>
              <a:ext cx="819150" cy="457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885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 beeld rech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F7436-90FF-4561-A700-58AF51679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74700"/>
            <a:ext cx="4572000" cy="3168650"/>
          </a:xfrm>
        </p:spPr>
        <p:txBody>
          <a:bodyPr wrap="square" lIns="0" tIns="0" rIns="0" bIns="0" anchor="b"/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Titel van presentatie </a:t>
            </a:r>
            <a:br>
              <a:rPr lang="nl-NL" dirty="0"/>
            </a:br>
            <a:r>
              <a:rPr lang="nl-NL" dirty="0"/>
              <a:t>met foto #1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903186E-2610-4705-A124-60E6B5CED5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57255"/>
            <a:ext cx="4572000" cy="172604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van de presentatie</a:t>
            </a:r>
            <a:endParaRPr lang="nl-BE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EA24E4C-3680-4714-9E76-A8ED7C1B74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2CEC7BF2-2E64-46EE-9ABF-8CBE2B90B41D}"/>
              </a:ext>
            </a:extLst>
          </p:cNvPr>
          <p:cNvGrpSpPr/>
          <p:nvPr userDrawn="1"/>
        </p:nvGrpSpPr>
        <p:grpSpPr>
          <a:xfrm>
            <a:off x="5663806" y="2557923"/>
            <a:ext cx="8069255" cy="4310963"/>
            <a:chOff x="5663806" y="2557923"/>
            <a:chExt cx="8069255" cy="4310963"/>
          </a:xfrm>
        </p:grpSpPr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20F4B0E9-AFE5-4916-AE1A-204C8D162EC9}"/>
                </a:ext>
              </a:extLst>
            </p:cNvPr>
            <p:cNvGrpSpPr/>
            <p:nvPr userDrawn="1"/>
          </p:nvGrpSpPr>
          <p:grpSpPr>
            <a:xfrm>
              <a:off x="5663806" y="2557923"/>
              <a:ext cx="864387" cy="1259275"/>
              <a:chOff x="5686425" y="2616619"/>
              <a:chExt cx="819150" cy="1193381"/>
            </a:xfrm>
          </p:grpSpPr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53EE2CB6-54B3-48A6-9796-AFD0AA35DF5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686425" y="3352641"/>
                <a:ext cx="819150" cy="457359"/>
              </a:xfrm>
              <a:prstGeom prst="rect">
                <a:avLst/>
              </a:prstGeom>
            </p:spPr>
          </p:pic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CD739F70-4499-496E-922F-4B2C26AD9F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0800000">
                <a:off x="5686425" y="2616619"/>
                <a:ext cx="819150" cy="457357"/>
              </a:xfrm>
              <a:prstGeom prst="rect">
                <a:avLst/>
              </a:prstGeom>
            </p:spPr>
          </p:pic>
        </p:grpSp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37F92A11-C271-4320-9C53-5DC5B5C52184}"/>
                </a:ext>
              </a:extLst>
            </p:cNvPr>
            <p:cNvGrpSpPr/>
            <p:nvPr userDrawn="1"/>
          </p:nvGrpSpPr>
          <p:grpSpPr>
            <a:xfrm>
              <a:off x="9144000" y="4306660"/>
              <a:ext cx="4589061" cy="2562226"/>
              <a:chOff x="9144000" y="4295774"/>
              <a:chExt cx="4589061" cy="2562226"/>
            </a:xfrm>
          </p:grpSpPr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228F9180-9477-47AD-BBC8-C889F09567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144000" y="4295774"/>
                <a:ext cx="4589061" cy="2562226"/>
              </a:xfrm>
              <a:prstGeom prst="rect">
                <a:avLst/>
              </a:prstGeom>
            </p:spPr>
          </p:pic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3D99D5EF-2298-4879-ADEC-5FDEB463C1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779000" y="6091886"/>
                <a:ext cx="1908628" cy="25448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71053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7094CFD3-71BC-483D-937C-C742F67EAFE4}"/>
              </a:ext>
            </a:extLst>
          </p:cNvPr>
          <p:cNvSpPr/>
          <p:nvPr userDrawn="1"/>
        </p:nvSpPr>
        <p:spPr>
          <a:xfrm>
            <a:off x="2311400" y="4572000"/>
            <a:ext cx="3784600" cy="22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53B91004-7057-4356-A189-4687D51E75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" y="520700"/>
            <a:ext cx="4533900" cy="47879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1564D81-D1CF-4F1D-9A73-0F3BDA4F7BE6}"/>
              </a:ext>
            </a:extLst>
          </p:cNvPr>
          <p:cNvSpPr/>
          <p:nvPr userDrawn="1"/>
        </p:nvSpPr>
        <p:spPr>
          <a:xfrm>
            <a:off x="3822700" y="0"/>
            <a:ext cx="227330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45A3584-22A8-427D-A1C3-705AA03970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E9D4310-46BB-4765-8E59-00AB8200C2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0" y="1155700"/>
            <a:ext cx="7114540" cy="869044"/>
          </a:xfrm>
        </p:spPr>
        <p:txBody>
          <a:bodyPr wrap="square" lIns="0" tIns="0" rIns="0" bIns="0" anchor="t" anchorCtr="0"/>
          <a:lstStyle>
            <a:lvl1pPr algn="l">
              <a:defRPr sz="350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Scherm met tekst en foto</a:t>
            </a:r>
            <a:endParaRPr lang="nl-BE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348AE1A-D5D2-4848-9137-9329984BC9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285999"/>
            <a:ext cx="5590540" cy="3411619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</a:lstStyle>
          <a:p>
            <a:pPr lvl="0"/>
            <a:r>
              <a:rPr lang="nl-NL" dirty="0"/>
              <a:t>Sectie- of hoofdstuktitel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1660A493-48BC-41A0-893C-DC1CECCC415B}"/>
              </a:ext>
            </a:extLst>
          </p:cNvPr>
          <p:cNvGrpSpPr/>
          <p:nvPr userDrawn="1"/>
        </p:nvGrpSpPr>
        <p:grpSpPr>
          <a:xfrm>
            <a:off x="519900" y="5783640"/>
            <a:ext cx="382308" cy="556963"/>
            <a:chOff x="5686425" y="2616619"/>
            <a:chExt cx="819150" cy="1193381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B233A214-340C-4EA3-A921-4F9806E04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86425" y="3352641"/>
              <a:ext cx="819150" cy="457359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D0233831-4C5C-4C92-B245-178BF349DB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686425" y="2616619"/>
              <a:ext cx="819150" cy="457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9968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dia met beel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68A9687-AAD2-44AE-8CD0-D6096E704C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8191FE5-E231-4A8D-9805-D30AF55B4F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86000"/>
            <a:ext cx="4572000" cy="3035300"/>
          </a:xfrm>
        </p:spPr>
        <p:txBody>
          <a:bodyPr wrap="square" lIns="0" tIns="0" rIns="0" bIns="0" anchor="ctr" anchorCtr="0"/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“</a:t>
            </a:r>
            <a:br>
              <a:rPr lang="nl-NL" dirty="0"/>
            </a:br>
            <a:r>
              <a:rPr lang="nl-NL" dirty="0"/>
              <a:t>Quote pagina tekst op enkele regels</a:t>
            </a:r>
            <a:endParaRPr lang="nl-BE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1610F0E8-FD10-4FB4-B962-8B6D24631792}"/>
              </a:ext>
            </a:extLst>
          </p:cNvPr>
          <p:cNvGrpSpPr/>
          <p:nvPr userDrawn="1"/>
        </p:nvGrpSpPr>
        <p:grpSpPr>
          <a:xfrm>
            <a:off x="4963615" y="-4"/>
            <a:ext cx="6988240" cy="6858004"/>
            <a:chOff x="4963615" y="-4"/>
            <a:chExt cx="6988240" cy="6858004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74EC599-DA89-4D73-8027-ED0043CAD5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869136" y="5674625"/>
              <a:ext cx="2082719" cy="864525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91418DD0-7DD8-48A4-BC50-4549B3DA8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4963615" y="-4"/>
              <a:ext cx="2264770" cy="1264496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79295366-47B4-4CB6-B911-19A5A1B27D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63615" y="5593504"/>
              <a:ext cx="2264770" cy="12644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2336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09921BB5-5AA3-4A48-9330-35AEB53868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7400" y="5689599"/>
            <a:ext cx="5308600" cy="1168401"/>
          </a:xfrm>
        </p:spPr>
        <p:txBody>
          <a:bodyPr wrap="square" lIns="0" tIns="0" rIns="0" bIns="0" anchor="t" anchorCtr="0"/>
          <a:lstStyle>
            <a:lvl1pPr algn="l">
              <a:defRPr sz="1500">
                <a:solidFill>
                  <a:schemeClr val="tx2"/>
                </a:solidFill>
              </a:defRPr>
            </a:lvl1pPr>
          </a:lstStyle>
          <a:p>
            <a:r>
              <a:rPr lang="nl-BE" dirty="0"/>
              <a:t>Adres en contact gegevens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651E838-FEA3-4FC3-8924-7C5D7873E9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22373" y="575169"/>
            <a:ext cx="2082719" cy="8645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5CE244A-641A-4233-B204-0142F6BF20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1057" y="6048481"/>
            <a:ext cx="1449885" cy="80951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2876948-D2F1-4BA9-8A3C-148199BDB05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5371057" y="0"/>
            <a:ext cx="1449885" cy="80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3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 beeld link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EA24E4C-3680-4714-9E76-A8ED7C1B74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C5933300-8F1A-4036-9E7B-2E923C6B07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47857" y="774700"/>
            <a:ext cx="4572000" cy="3168650"/>
          </a:xfrm>
        </p:spPr>
        <p:txBody>
          <a:bodyPr wrap="square" lIns="0" tIns="0" rIns="0" bIns="0" anchor="b"/>
          <a:lstStyle>
            <a:lvl1pPr algn="l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Titel van presentatie </a:t>
            </a:r>
            <a:br>
              <a:rPr lang="nl-NL" dirty="0"/>
            </a:br>
            <a:r>
              <a:rPr lang="nl-NL" dirty="0"/>
              <a:t>met foto #2</a:t>
            </a:r>
            <a:endParaRPr lang="nl-BE" dirty="0"/>
          </a:p>
        </p:txBody>
      </p:sp>
      <p:sp>
        <p:nvSpPr>
          <p:cNvPr id="19" name="Ondertitel 2">
            <a:extLst>
              <a:ext uri="{FF2B5EF4-FFF2-40B4-BE49-F238E27FC236}">
                <a16:creationId xmlns:a16="http://schemas.microsoft.com/office/drawing/2014/main" id="{F8B5E9BD-1570-4D19-8AC8-E897697BD7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47857" y="4357255"/>
            <a:ext cx="4572000" cy="172604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van de presentatie</a:t>
            </a:r>
            <a:endParaRPr lang="nl-BE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72A1FB7E-D774-47C2-B62C-69B40C1668C3}"/>
              </a:ext>
            </a:extLst>
          </p:cNvPr>
          <p:cNvGrpSpPr/>
          <p:nvPr userDrawn="1"/>
        </p:nvGrpSpPr>
        <p:grpSpPr>
          <a:xfrm>
            <a:off x="-1535618" y="2557923"/>
            <a:ext cx="8063811" cy="4312777"/>
            <a:chOff x="-1535618" y="2557923"/>
            <a:chExt cx="8063811" cy="4312777"/>
          </a:xfrm>
        </p:grpSpPr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957AA8FF-8D92-4A33-987A-4DC68D9B355C}"/>
                </a:ext>
              </a:extLst>
            </p:cNvPr>
            <p:cNvGrpSpPr/>
            <p:nvPr userDrawn="1"/>
          </p:nvGrpSpPr>
          <p:grpSpPr>
            <a:xfrm>
              <a:off x="-1535618" y="4308474"/>
              <a:ext cx="4589061" cy="2562226"/>
              <a:chOff x="-1535618" y="4308474"/>
              <a:chExt cx="4589061" cy="2562226"/>
            </a:xfrm>
          </p:grpSpPr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228F9180-9477-47AD-BBC8-C889F09567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-1535618" y="4308474"/>
                <a:ext cx="4589061" cy="2562226"/>
              </a:xfrm>
              <a:prstGeom prst="rect">
                <a:avLst/>
              </a:prstGeom>
            </p:spPr>
          </p:pic>
          <p:pic>
            <p:nvPicPr>
              <p:cNvPr id="4" name="Graphic 3">
                <a:extLst>
                  <a:ext uri="{FF2B5EF4-FFF2-40B4-BE49-F238E27FC236}">
                    <a16:creationId xmlns:a16="http://schemas.microsoft.com/office/drawing/2014/main" id="{BCC89474-DF49-4C7F-9283-7603F8C554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09081" y="6091886"/>
                <a:ext cx="1908628" cy="254484"/>
              </a:xfrm>
              <a:prstGeom prst="rect">
                <a:avLst/>
              </a:prstGeom>
            </p:spPr>
          </p:pic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CF9A8AE7-C72D-42F3-8E31-8FC095FFA406}"/>
                </a:ext>
              </a:extLst>
            </p:cNvPr>
            <p:cNvGrpSpPr/>
            <p:nvPr userDrawn="1"/>
          </p:nvGrpSpPr>
          <p:grpSpPr>
            <a:xfrm>
              <a:off x="5663806" y="2557923"/>
              <a:ext cx="864387" cy="1259275"/>
              <a:chOff x="5686425" y="2616619"/>
              <a:chExt cx="819150" cy="1193381"/>
            </a:xfrm>
          </p:grpSpPr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5A1790BC-A636-43E3-845C-00D73B6A80B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686425" y="3352641"/>
                <a:ext cx="819150" cy="457359"/>
              </a:xfrm>
              <a:prstGeom prst="rect">
                <a:avLst/>
              </a:prstGeom>
            </p:spPr>
          </p:pic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BA88883A-1079-4AC6-8943-6F22BE64AF3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0800000">
                <a:off x="5686425" y="2616619"/>
                <a:ext cx="819150" cy="45735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0988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 beel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68A9687-AAD2-44AE-8CD0-D6096E704C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FB2685BA-5362-4475-8F06-5369CBB1FAFF}"/>
              </a:ext>
            </a:extLst>
          </p:cNvPr>
          <p:cNvGrpSpPr/>
          <p:nvPr userDrawn="1"/>
        </p:nvGrpSpPr>
        <p:grpSpPr>
          <a:xfrm>
            <a:off x="4580530" y="1254124"/>
            <a:ext cx="7107098" cy="5092246"/>
            <a:chOff x="4580530" y="1254124"/>
            <a:chExt cx="7107098" cy="5092246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AAA848D2-BBC9-48B6-BCC5-194E660DE3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79000" y="6091886"/>
              <a:ext cx="1908628" cy="254484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534D8648-3F9C-4F77-A058-7CF11227D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4580530" y="1254124"/>
              <a:ext cx="3030940" cy="1692275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93DBDCB2-53F0-4F96-9178-7F4AD6BB9F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80530" y="3911602"/>
              <a:ext cx="3030940" cy="1692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380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dia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4F0FCD27-7ADE-4582-B3D1-66B72F645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1460" y="0"/>
            <a:ext cx="5590540" cy="685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45A3584-22A8-427D-A1C3-705AA03970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E9D4310-46BB-4765-8E59-00AB8200C2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12372"/>
            <a:ext cx="5069840" cy="1012372"/>
          </a:xfrm>
        </p:spPr>
        <p:txBody>
          <a:bodyPr wrap="square" lIns="0" tIns="0" rIns="0" bIns="0" anchor="b"/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0F6DADB0-3964-45F6-A299-A91BFB10389A}"/>
              </a:ext>
            </a:extLst>
          </p:cNvPr>
          <p:cNvSpPr/>
          <p:nvPr userDrawn="1"/>
        </p:nvSpPr>
        <p:spPr>
          <a:xfrm>
            <a:off x="5328920" y="4787900"/>
            <a:ext cx="3053080" cy="20701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A0F6A35-CF28-4B64-91B3-170E60BD17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19238" y="2273300"/>
            <a:ext cx="5074602" cy="37861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Sectie- of hoofdstuktitel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B2A6281C-159F-43CD-B7E6-31E0A510D1BD}"/>
              </a:ext>
            </a:extLst>
          </p:cNvPr>
          <p:cNvGrpSpPr/>
          <p:nvPr userDrawn="1"/>
        </p:nvGrpSpPr>
        <p:grpSpPr>
          <a:xfrm>
            <a:off x="519900" y="5783640"/>
            <a:ext cx="382308" cy="556963"/>
            <a:chOff x="5686425" y="2616619"/>
            <a:chExt cx="819150" cy="1193381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656A18EB-02AC-410C-97C4-48AC996BFA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86425" y="3352641"/>
              <a:ext cx="819150" cy="457359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AD7244F-1A7F-4B9F-B659-39607420CC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686425" y="2616619"/>
              <a:ext cx="819150" cy="457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560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beeld recht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EA24E4C-3680-4714-9E76-A8ED7C1B74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8F7436-90FF-4561-A700-58AF51679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74700"/>
            <a:ext cx="4572000" cy="3168650"/>
          </a:xfrm>
        </p:spPr>
        <p:txBody>
          <a:bodyPr wrap="square" lIns="0" tIns="0" rIns="0" bIns="0" anchor="b"/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Sectie- of hoofdstuktitel met foto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903186E-2610-4705-A124-60E6B5CED5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57255"/>
            <a:ext cx="4572000" cy="172604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van de presentatie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8E0D07-CE34-46E5-A899-110D893749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FB5E9D7-0AC6-448C-8D8F-91E717BB14B7}"/>
              </a:ext>
            </a:extLst>
          </p:cNvPr>
          <p:cNvSpPr/>
          <p:nvPr userDrawn="1"/>
        </p:nvSpPr>
        <p:spPr>
          <a:xfrm>
            <a:off x="9655629" y="0"/>
            <a:ext cx="2536371" cy="25363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40258BD0-98AC-4D3D-915C-8C102BB523E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906001" y="1"/>
            <a:ext cx="955802" cy="2155372"/>
          </a:xfrm>
        </p:spPr>
        <p:txBody>
          <a:bodyPr anchor="b"/>
          <a:lstStyle>
            <a:lvl1pPr marL="0" indent="0" algn="ctr">
              <a:buNone/>
              <a:defRPr sz="50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nr.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1378FF1D-D78C-4B36-A6B8-13235FBC774F}"/>
              </a:ext>
            </a:extLst>
          </p:cNvPr>
          <p:cNvGrpSpPr/>
          <p:nvPr userDrawn="1"/>
        </p:nvGrpSpPr>
        <p:grpSpPr>
          <a:xfrm>
            <a:off x="519900" y="5783640"/>
            <a:ext cx="382308" cy="556963"/>
            <a:chOff x="5686425" y="2616619"/>
            <a:chExt cx="819150" cy="1193381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DC712F4B-3210-4C4E-B62E-F2C7BBB5C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86425" y="3352641"/>
              <a:ext cx="819150" cy="457359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97B376FC-391C-4302-AC97-53F4EE5A0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686425" y="2616619"/>
              <a:ext cx="819150" cy="457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948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beeld rech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A6F068C-5317-406A-AEE5-5EECC90029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362723" y="-45713"/>
            <a:ext cx="7252811" cy="4049486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8E0D07-CE34-46E5-A899-110D893749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5F7CFEF3-AB01-4BC6-A447-4C5B86D45A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6700" y="273050"/>
            <a:ext cx="4572000" cy="3168650"/>
          </a:xfrm>
        </p:spPr>
        <p:txBody>
          <a:bodyPr wrap="square" lIns="0" tIns="0" rIns="0" bIns="0"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Sectie- of hoofdstuktitel zonder foto</a:t>
            </a:r>
            <a:endParaRPr lang="nl-BE" dirty="0"/>
          </a:p>
        </p:txBody>
      </p:sp>
      <p:sp>
        <p:nvSpPr>
          <p:cNvPr id="23" name="Ondertitel 2">
            <a:extLst>
              <a:ext uri="{FF2B5EF4-FFF2-40B4-BE49-F238E27FC236}">
                <a16:creationId xmlns:a16="http://schemas.microsoft.com/office/drawing/2014/main" id="{B081AC36-00D2-4A54-8FE2-49B31B06C7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11155"/>
            <a:ext cx="4572000" cy="172604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van het hoofdstuk</a:t>
            </a:r>
            <a:endParaRPr lang="nl-BE" dirty="0"/>
          </a:p>
        </p:txBody>
      </p:sp>
      <p:sp>
        <p:nvSpPr>
          <p:cNvPr id="18" name="Tijdelijke aanduiding voor tekst 2">
            <a:extLst>
              <a:ext uri="{FF2B5EF4-FFF2-40B4-BE49-F238E27FC236}">
                <a16:creationId xmlns:a16="http://schemas.microsoft.com/office/drawing/2014/main" id="{D9DF29B4-7D99-4381-B7BF-14AE6A036FD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906001" y="1"/>
            <a:ext cx="955802" cy="2155372"/>
          </a:xfrm>
        </p:spPr>
        <p:txBody>
          <a:bodyPr anchor="b"/>
          <a:lstStyle>
            <a:lvl1pPr marL="0" indent="0" algn="ctr">
              <a:buNone/>
              <a:defRPr sz="5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nr.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69285290-92B2-4852-A631-5756F7D2500F}"/>
              </a:ext>
            </a:extLst>
          </p:cNvPr>
          <p:cNvGrpSpPr/>
          <p:nvPr userDrawn="1"/>
        </p:nvGrpSpPr>
        <p:grpSpPr>
          <a:xfrm>
            <a:off x="519900" y="5783640"/>
            <a:ext cx="382308" cy="556963"/>
            <a:chOff x="5686425" y="2616619"/>
            <a:chExt cx="819150" cy="119338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C5EA4AC-1A64-43B6-A1E8-BF375297C3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86425" y="3352641"/>
              <a:ext cx="819150" cy="457359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7AE8643-BE64-4833-8F7A-1530CA63E7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5686425" y="2616619"/>
              <a:ext cx="819150" cy="457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724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45A3584-22A8-427D-A1C3-705AA03970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E9D4310-46BB-4765-8E59-00AB8200C2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55700"/>
            <a:ext cx="7620000" cy="869044"/>
          </a:xfrm>
        </p:spPr>
        <p:txBody>
          <a:bodyPr wrap="square" lIns="0" tIns="0" rIns="0" bIns="0" anchor="t" anchorCtr="0"/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E5ABF32-5F20-41D6-8489-248F14490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9766299" y="-9115"/>
            <a:ext cx="3642732" cy="2033859"/>
          </a:xfrm>
          <a:prstGeom prst="rect">
            <a:avLst/>
          </a:prstGeo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348AE1A-D5D2-4848-9137-9329984BC9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2286000"/>
            <a:ext cx="7620000" cy="3411538"/>
          </a:xfrm>
        </p:spPr>
        <p:txBody>
          <a:bodyPr/>
          <a:lstStyle/>
          <a:p>
            <a:pPr lvl="0"/>
            <a:r>
              <a:rPr lang="nl-NL" dirty="0"/>
              <a:t>Sectie- of hoofdstuktitel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D3278CFD-E167-466C-B495-6E2BE923B58F}"/>
              </a:ext>
            </a:extLst>
          </p:cNvPr>
          <p:cNvGrpSpPr/>
          <p:nvPr userDrawn="1"/>
        </p:nvGrpSpPr>
        <p:grpSpPr>
          <a:xfrm>
            <a:off x="519900" y="5783640"/>
            <a:ext cx="382308" cy="556963"/>
            <a:chOff x="5686425" y="2616619"/>
            <a:chExt cx="819150" cy="1193381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D52C5C86-DBB5-4C92-B091-F47E4FC36D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86425" y="3352641"/>
              <a:ext cx="819150" cy="457359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CE36E1D-E469-41AA-9D0C-58A7434A92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686425" y="2616619"/>
              <a:ext cx="819150" cy="457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494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7094CFD3-71BC-483D-937C-C742F67EAFE4}"/>
              </a:ext>
            </a:extLst>
          </p:cNvPr>
          <p:cNvSpPr/>
          <p:nvPr userDrawn="1"/>
        </p:nvSpPr>
        <p:spPr>
          <a:xfrm>
            <a:off x="2311400" y="4572000"/>
            <a:ext cx="3784600" cy="22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53B91004-7057-4356-A189-4687D51E75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" y="520700"/>
            <a:ext cx="4533900" cy="47879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1564D81-D1CF-4F1D-9A73-0F3BDA4F7BE6}"/>
              </a:ext>
            </a:extLst>
          </p:cNvPr>
          <p:cNvSpPr/>
          <p:nvPr userDrawn="1"/>
        </p:nvSpPr>
        <p:spPr>
          <a:xfrm>
            <a:off x="3822700" y="0"/>
            <a:ext cx="227330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45A3584-22A8-427D-A1C3-705AA03970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E9D4310-46BB-4765-8E59-00AB8200C2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0" y="1155700"/>
            <a:ext cx="7114540" cy="869044"/>
          </a:xfrm>
        </p:spPr>
        <p:txBody>
          <a:bodyPr wrap="square" lIns="0" tIns="0" rIns="0" bIns="0" anchor="t" anchorCtr="0"/>
          <a:lstStyle>
            <a:lvl1pPr algn="l">
              <a:defRPr sz="350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Scherm met tekst en foto</a:t>
            </a:r>
            <a:endParaRPr lang="nl-BE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348AE1A-D5D2-4848-9137-9329984BC9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285999"/>
            <a:ext cx="5590540" cy="3411619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</a:lstStyle>
          <a:p>
            <a:pPr lvl="0"/>
            <a:r>
              <a:rPr lang="nl-NL" dirty="0"/>
              <a:t>Sectie- of hoofdstuktitel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1660A493-48BC-41A0-893C-DC1CECCC415B}"/>
              </a:ext>
            </a:extLst>
          </p:cNvPr>
          <p:cNvGrpSpPr/>
          <p:nvPr userDrawn="1"/>
        </p:nvGrpSpPr>
        <p:grpSpPr>
          <a:xfrm>
            <a:off x="519900" y="5783640"/>
            <a:ext cx="382308" cy="556963"/>
            <a:chOff x="5686425" y="2616619"/>
            <a:chExt cx="819150" cy="1193381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B233A214-340C-4EA3-A921-4F9806E04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86425" y="3352641"/>
              <a:ext cx="819150" cy="457359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D0233831-4C5C-4C92-B245-178BF349DB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686425" y="2616619"/>
              <a:ext cx="819150" cy="457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986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2E1B02F-7537-4BE8-87B6-A9E65BC35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49" y="514349"/>
            <a:ext cx="11172189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C6807F-333A-4E54-9C87-71E59586A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1771650"/>
            <a:ext cx="11172190" cy="4314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Sectie- of hoofdstuktitel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E11D9A-0FD7-45B9-B13E-6F9F0D033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9620" y="6208713"/>
            <a:ext cx="3296920" cy="13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‹nr.›</a:t>
            </a:fld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2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rabicPeriod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2E1B02F-7537-4BE8-87B6-A9E65BC35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49" y="514349"/>
            <a:ext cx="11172189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C6807F-333A-4E54-9C87-71E59586A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1771650"/>
            <a:ext cx="11172190" cy="4314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Sectie- of hoofdstuktitel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E11D9A-0FD7-45B9-B13E-6F9F0D033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9620" y="6208713"/>
            <a:ext cx="3296920" cy="13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‹nr.›</a:t>
            </a:fld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7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rabicPeriod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Afbeelding met persoon, buiten, blauw&#10;&#10;Automatisch gegenereerde beschrijving">
            <a:extLst>
              <a:ext uri="{FF2B5EF4-FFF2-40B4-BE49-F238E27FC236}">
                <a16:creationId xmlns:a16="http://schemas.microsoft.com/office/drawing/2014/main" id="{69CD33DC-42FE-4C40-A50E-93616DE77A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2" b="12492"/>
          <a:stretch>
            <a:fillRect/>
          </a:stretch>
        </p:blipFill>
        <p:spPr>
          <a:xfrm flipH="1">
            <a:off x="0" y="0"/>
            <a:ext cx="6096000" cy="6858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BA5E561-AB19-4EBC-AB92-01BB89F95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7371" y="1502229"/>
            <a:ext cx="5192486" cy="2441120"/>
          </a:xfrm>
        </p:spPr>
        <p:txBody>
          <a:bodyPr>
            <a:normAutofit/>
          </a:bodyPr>
          <a:lstStyle/>
          <a:p>
            <a:r>
              <a:rPr lang="nl-BE" sz="3200" dirty="0"/>
              <a:t>Hoe gaan we in Turnhout om met mensen in armoede die hun rechten niet kunnen realiseren? 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307B9FF3-EF78-4B1B-A70C-32061DB76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Onze ervaringen met non-take up van rechten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BAB840C3-3339-46D5-806F-5923FBBD954A}"/>
              </a:ext>
            </a:extLst>
          </p:cNvPr>
          <p:cNvGrpSpPr/>
          <p:nvPr/>
        </p:nvGrpSpPr>
        <p:grpSpPr>
          <a:xfrm>
            <a:off x="-1535618" y="2557923"/>
            <a:ext cx="8063811" cy="4312777"/>
            <a:chOff x="-1535618" y="2557923"/>
            <a:chExt cx="8063811" cy="4312777"/>
          </a:xfrm>
        </p:grpSpPr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5619FF7F-74A3-4004-8814-69F1700DBCE9}"/>
                </a:ext>
              </a:extLst>
            </p:cNvPr>
            <p:cNvGrpSpPr/>
            <p:nvPr userDrawn="1"/>
          </p:nvGrpSpPr>
          <p:grpSpPr>
            <a:xfrm>
              <a:off x="-1535618" y="4308474"/>
              <a:ext cx="4589061" cy="2562226"/>
              <a:chOff x="-1535618" y="4308474"/>
              <a:chExt cx="4589061" cy="2562226"/>
            </a:xfrm>
          </p:grpSpPr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ABE35AEE-7E60-49D9-ABC6-513BF1AA68F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-1535618" y="4308474"/>
                <a:ext cx="4589061" cy="2562226"/>
              </a:xfrm>
              <a:prstGeom prst="rect">
                <a:avLst/>
              </a:prstGeom>
            </p:spPr>
          </p:pic>
          <p:pic>
            <p:nvPicPr>
              <p:cNvPr id="25" name="Graphic 24">
                <a:extLst>
                  <a:ext uri="{FF2B5EF4-FFF2-40B4-BE49-F238E27FC236}">
                    <a16:creationId xmlns:a16="http://schemas.microsoft.com/office/drawing/2014/main" id="{1428C9C4-E41A-45EF-AC80-0127702FF19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09081" y="6091886"/>
                <a:ext cx="1908628" cy="254484"/>
              </a:xfrm>
              <a:prstGeom prst="rect">
                <a:avLst/>
              </a:prstGeom>
            </p:spPr>
          </p:pic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72188D0B-78EF-437C-899A-242FBD60B78F}"/>
                </a:ext>
              </a:extLst>
            </p:cNvPr>
            <p:cNvGrpSpPr/>
            <p:nvPr userDrawn="1"/>
          </p:nvGrpSpPr>
          <p:grpSpPr>
            <a:xfrm>
              <a:off x="5663806" y="2557923"/>
              <a:ext cx="864387" cy="1259275"/>
              <a:chOff x="5686425" y="2616619"/>
              <a:chExt cx="819150" cy="1193381"/>
            </a:xfrm>
          </p:grpSpPr>
          <p:pic>
            <p:nvPicPr>
              <p:cNvPr id="22" name="Graphic 21">
                <a:extLst>
                  <a:ext uri="{FF2B5EF4-FFF2-40B4-BE49-F238E27FC236}">
                    <a16:creationId xmlns:a16="http://schemas.microsoft.com/office/drawing/2014/main" id="{4815893B-62CD-4DB0-9369-2F240B69D5A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86425" y="3352641"/>
                <a:ext cx="819150" cy="457359"/>
              </a:xfrm>
              <a:prstGeom prst="rect">
                <a:avLst/>
              </a:prstGeom>
            </p:spPr>
          </p:pic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AC5EB998-799E-4075-95AF-6850B0AF6E5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10800000">
                <a:off x="5686425" y="2616619"/>
                <a:ext cx="819150" cy="45735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56665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E17AF3A-FFE0-EEE7-582C-F7A067748B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/>
              <a:t> voettekst | </a:t>
            </a:r>
            <a:fld id="{7041C7A3-E829-4D37-892F-1C65915BDFD4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2D9F121-905B-FE45-D2D7-4B685AA73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7665" y="643811"/>
            <a:ext cx="8481527" cy="1502229"/>
          </a:xfrm>
        </p:spPr>
        <p:txBody>
          <a:bodyPr>
            <a:noAutofit/>
          </a:bodyPr>
          <a:lstStyle/>
          <a:p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Succesfactor 1: </a:t>
            </a:r>
            <a:b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Een gepaste methode kiezen - Groepen afbakenen aan de hand van expliciete noden en objectieve indicatoren</a:t>
            </a:r>
            <a:endParaRPr lang="nl-BE" sz="28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C68CA6-D413-F15E-0E74-B4464412FB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02229" y="2528595"/>
            <a:ext cx="8005665" cy="346165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Opvragen van data met adresgegevens via protocollen</a:t>
            </a:r>
          </a:p>
          <a:p>
            <a:pPr marL="711200" lvl="1" indent="-342900">
              <a:spcBef>
                <a:spcPts val="1000"/>
              </a:spcBef>
              <a:defRPr/>
            </a:pPr>
            <a:r>
              <a:rPr kumimoji="0" lang="nl-BE" sz="2200" b="0" i="0" u="none" strike="noStrike" kern="120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Gekende cliënten </a:t>
            </a:r>
            <a:r>
              <a:rPr lang="nl-BE" sz="2200" dirty="0">
                <a:solidFill>
                  <a:srgbClr val="1E64C8"/>
                </a:solidFill>
                <a:latin typeface="Arial"/>
              </a:rPr>
              <a:t>ontvingen na onderzoek een toekenning </a:t>
            </a:r>
          </a:p>
          <a:p>
            <a:pPr marL="711200" lvl="1" indent="-342900">
              <a:spcBef>
                <a:spcPts val="1000"/>
              </a:spcBef>
              <a:defRPr/>
            </a:pPr>
            <a:r>
              <a:rPr lang="nl-BE" sz="2200" dirty="0">
                <a:solidFill>
                  <a:srgbClr val="1E64C8"/>
                </a:solidFill>
                <a:latin typeface="Arial"/>
              </a:rPr>
              <a:t>Niet- gekende cliënten werden outreachend bereikt  via brief</a:t>
            </a:r>
            <a:endParaRPr lang="nl-BE" dirty="0">
              <a:solidFill>
                <a:srgbClr val="1E64C8"/>
              </a:solidFill>
              <a:latin typeface="Arial"/>
            </a:endParaRPr>
          </a:p>
          <a:p>
            <a:pPr marL="1130300" lvl="2" indent="-342900">
              <a:spcBef>
                <a:spcPts val="1000"/>
              </a:spcBef>
              <a:defRPr/>
            </a:pPr>
            <a:r>
              <a:rPr lang="nl-BE" sz="1800" dirty="0">
                <a:solidFill>
                  <a:srgbClr val="1E64C8"/>
                </a:solidFill>
                <a:latin typeface="Arial"/>
              </a:rPr>
              <a:t>Bijna de helft van de aangeschreven gezinnen nam contact op met het OCMW</a:t>
            </a:r>
          </a:p>
          <a:p>
            <a:pPr marL="1130300" lvl="2" indent="-342900">
              <a:spcBef>
                <a:spcPts val="1000"/>
              </a:spcBef>
              <a:defRPr/>
            </a:pPr>
            <a:r>
              <a:rPr lang="nl-BE" sz="1800" dirty="0">
                <a:solidFill>
                  <a:srgbClr val="1E64C8"/>
                </a:solidFill>
                <a:latin typeface="Arial"/>
              </a:rPr>
              <a:t>80% van hen kreeg een toekenning</a:t>
            </a:r>
          </a:p>
          <a:p>
            <a:pPr marL="1130300" lvl="2" indent="-342900">
              <a:spcBef>
                <a:spcPts val="1000"/>
              </a:spcBef>
              <a:defRPr/>
            </a:pPr>
            <a:r>
              <a:rPr lang="nl-BE" sz="1800" dirty="0">
                <a:solidFill>
                  <a:srgbClr val="1E64C8"/>
                </a:solidFill>
                <a:latin typeface="Arial"/>
              </a:rPr>
              <a:t>1/5</a:t>
            </a:r>
            <a:r>
              <a:rPr lang="nl-BE" sz="1800" baseline="30000" dirty="0">
                <a:solidFill>
                  <a:srgbClr val="1E64C8"/>
                </a:solidFill>
                <a:latin typeface="Arial"/>
              </a:rPr>
              <a:t>e</a:t>
            </a:r>
            <a:r>
              <a:rPr lang="nl-BE" sz="1800" dirty="0">
                <a:solidFill>
                  <a:srgbClr val="1E64C8"/>
                </a:solidFill>
                <a:latin typeface="Arial"/>
              </a:rPr>
              <a:t> konden we na onderzoek niet financieel ondersteunen</a:t>
            </a:r>
          </a:p>
          <a:p>
            <a:pPr marL="711200" lvl="1" indent="-342900">
              <a:spcBef>
                <a:spcPts val="1000"/>
              </a:spcBef>
              <a:defRPr/>
            </a:pPr>
            <a:endParaRPr kumimoji="0" lang="nl-BE" sz="1900" b="0" i="0" u="none" strike="noStrike" kern="1200" cap="none" spc="0" normalizeH="0" baseline="0" noProof="0" dirty="0">
              <a:ln>
                <a:noFill/>
              </a:ln>
              <a:solidFill>
                <a:srgbClr val="1E64C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20306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FA35B2B-F7F7-E4C2-F365-EF6537BD5C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/>
              <a:t> voettekst | </a:t>
            </a:r>
            <a:fld id="{7041C7A3-E829-4D37-892F-1C65915BDFD4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1CAA1FD-58C4-C62E-A227-32D44DF0EB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3200" dirty="0"/>
              <a:t>Succesfactor 1: Laagdrempelige brieven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B9686C-468A-751C-3515-B1032A60BA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3999" y="1931437"/>
            <a:ext cx="8702351" cy="376610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2 belangrijke elementen</a:t>
            </a:r>
          </a:p>
          <a:p>
            <a:pPr marL="711200" lvl="1" indent="-342900"/>
            <a:r>
              <a:rPr lang="nl-BE" sz="1900" dirty="0"/>
              <a:t>De gebruikte taal</a:t>
            </a:r>
          </a:p>
          <a:p>
            <a:pPr marL="711200" lvl="1" indent="-342900"/>
            <a:r>
              <a:rPr lang="nl-BE" sz="1900" dirty="0"/>
              <a:t>De complexiteit van de stappen die mensen moeten nemen om op het aanbod in te gaan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Gevraagde informatie kon bezorgd worden via foto/scan/kopie en doorgegeven via mail, via Whatsapp of door langs te komen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We benadrukten in de brief dat een onderzoek gevoerd zou worden op basis van het Rijksregisternummer</a:t>
            </a:r>
          </a:p>
          <a:p>
            <a:pPr marL="0" indent="0">
              <a:buNone/>
            </a:pPr>
            <a:r>
              <a:rPr lang="nl-BE" sz="2400" dirty="0"/>
              <a:t>=&gt; Eenvoudige aanvraagprocedure zorgde voor hoge respons</a:t>
            </a:r>
          </a:p>
        </p:txBody>
      </p:sp>
    </p:spTree>
    <p:extLst>
      <p:ext uri="{BB962C8B-B14F-4D97-AF65-F5344CB8AC3E}">
        <p14:creationId xmlns:p14="http://schemas.microsoft.com/office/powerpoint/2010/main" val="497138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C5A301D-F219-A79E-4ABA-BFCE49E20D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/>
              <a:t> voettekst | </a:t>
            </a:r>
            <a:fld id="{7041C7A3-E829-4D37-892F-1C65915BDFD4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423A904-C5E7-0EAD-D3DD-A44B8FFF2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9796"/>
            <a:ext cx="7620000" cy="867747"/>
          </a:xfrm>
        </p:spPr>
        <p:txBody>
          <a:bodyPr>
            <a:normAutofit/>
          </a:bodyPr>
          <a:lstStyle/>
          <a:p>
            <a:r>
              <a:rPr lang="nl-BE" sz="3200" dirty="0"/>
              <a:t>Succesfactor 1: Huisbezoeken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DEAAD3F-1ED9-1887-3645-A2A3337B53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1810139"/>
            <a:ext cx="7620000" cy="38873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Stoepbezoeken bij gezinnen die na 1 maand niet gereageerd hadden op de brief</a:t>
            </a:r>
          </a:p>
          <a:p>
            <a:pPr marL="368300" lvl="1" indent="0">
              <a:buNone/>
            </a:pPr>
            <a:r>
              <a:rPr lang="nl-BE" sz="1800" dirty="0"/>
              <a:t>Focus op:</a:t>
            </a:r>
          </a:p>
          <a:p>
            <a:pPr marL="711200" lvl="1" indent="-342900"/>
            <a:r>
              <a:rPr lang="nl-BE" sz="1800" dirty="0"/>
              <a:t>Gezinnen op de LAC-lijst</a:t>
            </a:r>
          </a:p>
          <a:p>
            <a:pPr marL="711200" lvl="1" indent="-342900"/>
            <a:r>
              <a:rPr lang="nl-BE" sz="1800" dirty="0"/>
              <a:t>Gezinnen met twee of meer minderjarige kinderen</a:t>
            </a:r>
          </a:p>
          <a:p>
            <a:pPr marL="711200" lvl="1" indent="-342900"/>
            <a:r>
              <a:rPr lang="nl-BE" sz="1800" dirty="0"/>
              <a:t>Burgers die ons aanschreven maar moeite hadden om de informatie door te zenden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Bij ruim 40% van de bezoeken werd de deur geopend en 61% gaf aanleiding tot een aanvraag</a:t>
            </a:r>
          </a:p>
        </p:txBody>
      </p:sp>
    </p:spTree>
    <p:extLst>
      <p:ext uri="{BB962C8B-B14F-4D97-AF65-F5344CB8AC3E}">
        <p14:creationId xmlns:p14="http://schemas.microsoft.com/office/powerpoint/2010/main" val="636590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91B4E7D-60B5-4F06-1A9E-B89F964843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/>
              <a:t> voettekst | </a:t>
            </a:r>
            <a:fld id="{7041C7A3-E829-4D37-892F-1C65915BDFD4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529FF13-68CA-A5EF-B31B-8E60949D26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Succesfactor 2: Een sterk afgelijnde samenwerking met partners loont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8B7CD0-A2D1-A5CC-1D7E-F86A3710CA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dirty="0"/>
              <a:t>Samenwerking met de scholen in Turnhout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Toeleiding van gezinnen met betalingsachterstand als gevolg van beperktere inkomsten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Onderzoek op basis van de KSZ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Onbetaalde schoolfacturen werden vereffend voor 371 gezinnen en in die gezinnen voor 954 kinderen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51% van die gezinnen was niet gekend bij het OCMW en ontving geen andere Covid ondersteuning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150 nieuwe gezinnen werden geïdentificeerd</a:t>
            </a:r>
          </a:p>
        </p:txBody>
      </p:sp>
    </p:spTree>
    <p:extLst>
      <p:ext uri="{BB962C8B-B14F-4D97-AF65-F5344CB8AC3E}">
        <p14:creationId xmlns:p14="http://schemas.microsoft.com/office/powerpoint/2010/main" val="4209109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80677E3-DDB3-815E-2CC2-7F04C17BBC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/>
              <a:t> voettekst | </a:t>
            </a:r>
            <a:fld id="{7041C7A3-E829-4D37-892F-1C65915BDFD4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39108E2-030C-DA98-413D-8B1F5ABF7B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BE" sz="3200" dirty="0"/>
              <a:t>Succesfactor 3: Focus op verschillende doelgroepen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CB16718-DC52-6109-3A81-5EAE8CC081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3999" y="2286000"/>
            <a:ext cx="7843935" cy="34115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sz="2400" dirty="0"/>
              <a:t>Identificeren van risicogezinnen via objectieve criteria</a:t>
            </a:r>
          </a:p>
          <a:p>
            <a:pPr lvl="1"/>
            <a:r>
              <a:rPr lang="nl-BE" dirty="0"/>
              <a:t>Op de wachtlijst voor sociale huisvesting </a:t>
            </a:r>
          </a:p>
          <a:p>
            <a:pPr lvl="1"/>
            <a:r>
              <a:rPr lang="nl-BE" dirty="0"/>
              <a:t>Gezinnen met een groeipakket met sociale toeslag</a:t>
            </a:r>
          </a:p>
          <a:p>
            <a:pPr lvl="1"/>
            <a:r>
              <a:rPr lang="nl-BE" dirty="0"/>
              <a:t>Tijdelijk werkloos en inkomensverlies</a:t>
            </a:r>
          </a:p>
          <a:p>
            <a:pPr lvl="1"/>
            <a:r>
              <a:rPr lang="nl-BE" dirty="0"/>
              <a:t>In 2020 opgenomen op de LAC-lijst</a:t>
            </a:r>
          </a:p>
          <a:p>
            <a:pPr lvl="1"/>
            <a:r>
              <a:rPr lang="nl-BE" dirty="0"/>
              <a:t>Mensen met een budgetmeter</a:t>
            </a:r>
          </a:p>
          <a:p>
            <a:pPr lvl="1"/>
            <a:r>
              <a:rPr lang="nl-BE" dirty="0"/>
              <a:t>Gezinnen met onbetaalde schoolfacturen</a:t>
            </a:r>
          </a:p>
          <a:p>
            <a:pPr lvl="1"/>
            <a:r>
              <a:rPr lang="nl-BE" dirty="0"/>
              <a:t>Jongvolwassenen met betalingsproblemen</a:t>
            </a:r>
          </a:p>
        </p:txBody>
      </p:sp>
    </p:spTree>
    <p:extLst>
      <p:ext uri="{BB962C8B-B14F-4D97-AF65-F5344CB8AC3E}">
        <p14:creationId xmlns:p14="http://schemas.microsoft.com/office/powerpoint/2010/main" val="4104569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7871C97-774B-456F-26FC-50E0499091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/>
              <a:t> voettekst | </a:t>
            </a:r>
            <a:fld id="{7041C7A3-E829-4D37-892F-1C65915BDFD4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FF33374-6A40-6B52-8A2F-9C9002E3C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9796"/>
            <a:ext cx="7620000" cy="813773"/>
          </a:xfrm>
        </p:spPr>
        <p:txBody>
          <a:bodyPr>
            <a:noAutofit/>
          </a:bodyPr>
          <a:lstStyle/>
          <a:p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Succesfactor 3: Focus op verschillende doelgroepen</a:t>
            </a:r>
            <a:endParaRPr lang="nl-BE" sz="32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F3554A-D710-4C2F-CF8E-504B502CB0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3999" y="1772816"/>
            <a:ext cx="8525069" cy="3924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/>
              <a:t>Verwachting dat personen van één kwetsbare doelgroep veel kans hebben ook tot een andere doelgroep te behoren.</a:t>
            </a:r>
          </a:p>
          <a:p>
            <a:pPr marL="0" indent="0">
              <a:buNone/>
            </a:pPr>
            <a:r>
              <a:rPr lang="nl-BE" sz="2400" dirty="0"/>
              <a:t>Vaststellingen: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dirty="0"/>
              <a:t>64% van alle personen of gezinnen op de wachtlijst voor huisvesting is niet gekend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dirty="0"/>
              <a:t>75% van de gezinnen met een sociale toeslag is niet gekend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dirty="0"/>
              <a:t>Er is amper overlap tussen mensen op de LAC-lijst en de andere groepen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dirty="0"/>
              <a:t>Gezinnen die lange tijd werkloos waren zijn amper gekend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dirty="0"/>
              <a:t>Gezinnen waarvoor een schoolfactuur werd betaald worden praktisch niet in de andere groepen teruggevonden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36266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9780BD1-409C-A632-2E40-5861568C78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/>
              <a:t> voettekst | </a:t>
            </a:r>
            <a:fld id="{7041C7A3-E829-4D37-892F-1C65915BDFD4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F8697F-65B9-A3A4-425C-B4D4B4A6F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51722"/>
            <a:ext cx="7955902" cy="1073022"/>
          </a:xfrm>
        </p:spPr>
        <p:txBody>
          <a:bodyPr>
            <a:normAutofit/>
          </a:bodyPr>
          <a:lstStyle/>
          <a:p>
            <a:r>
              <a:rPr lang="nl-BE" sz="3200" dirty="0"/>
              <a:t>Succesfactor 4: Werken met een tijdelijk team met maar 1 focus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3446C85-CE11-B69A-FC28-D671822203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2286000"/>
            <a:ext cx="8347788" cy="34115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 sz="2800" dirty="0"/>
              <a:t>De outreachende actie was een hele opdracht: het moest snel gaan, nauwkeurig en efficiënt.</a:t>
            </a:r>
          </a:p>
          <a:p>
            <a:pPr marL="0" indent="0">
              <a:buNone/>
            </a:pPr>
            <a:r>
              <a:rPr lang="nl-BE" dirty="0"/>
              <a:t>Keuze voor: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Een tijdelijk klein team (2 MA’ s en 1 administratief medewerker) met een specifieke opdracht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Rechtstreekse bereikbaarheid en werken zonder een algemeen onthaalgesprek was cruciaal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Specifiek aanbod met specifieke aanmeldingswijze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Deskundige voor het samenbrengen en verwerken van data en monitoren van de toekenningen en weigeringen</a:t>
            </a:r>
          </a:p>
        </p:txBody>
      </p:sp>
    </p:spTree>
    <p:extLst>
      <p:ext uri="{BB962C8B-B14F-4D97-AF65-F5344CB8AC3E}">
        <p14:creationId xmlns:p14="http://schemas.microsoft.com/office/powerpoint/2010/main" val="1156804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CC3DF34-1FB5-3B5D-2D74-7BBE57E818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/>
              <a:t> voettekst | </a:t>
            </a:r>
            <a:fld id="{7041C7A3-E829-4D37-892F-1C65915BDFD4}" type="slidenum">
              <a:rPr lang="nl-BE" smtClean="0"/>
              <a:pPr/>
              <a:t>17</a:t>
            </a:fld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1D5C454-933D-6140-9C62-9D772C3CB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7078"/>
            <a:ext cx="7620000" cy="690465"/>
          </a:xfrm>
        </p:spPr>
        <p:txBody>
          <a:bodyPr>
            <a:normAutofit/>
          </a:bodyPr>
          <a:lstStyle/>
          <a:p>
            <a:r>
              <a:rPr lang="nl-BE" sz="3200" dirty="0"/>
              <a:t>Succesfactor 5: Werken met datasets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3F8D66-122F-AC9F-46BE-8163F6C1E6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3999" y="1847461"/>
            <a:ext cx="8609045" cy="385007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De reeds vermelde doelgroepen werden bereikt op basis van bestanden met individuele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Ontsluiten van deze data is niet eenvoudig en vraagt de nodige deskundigheid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Data werden opgevraagd bij verschillende instanties: federale en Vlaamse overheid maar ook lokale instanties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Het ontsluiten van lokale data zou voor de lokale besturen veel soepeler en doeltreffender gemaakt moeten worden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51385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B62DB8C-CC73-7C02-5353-91481EDC2E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nl-BE"/>
              <a:t> voettekst | </a:t>
            </a:r>
            <a:fld id="{7041C7A3-E829-4D37-892F-1C65915BDFD4}" type="slidenum">
              <a:rPr lang="nl-BE" smtClean="0"/>
              <a:pPr/>
              <a:t>18</a:t>
            </a:fld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56ADE1E-98D7-A2A6-3491-0C79EC1BEB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Inzetten op non-take up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05B1DEFC-7EC5-49BF-60E0-F442329CD6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Administratieve vereenvoudiging bij aanvraag Leefloon </a:t>
            </a:r>
            <a:br>
              <a:rPr lang="nl-BE" dirty="0"/>
            </a:br>
            <a:br>
              <a:rPr lang="nl-BE" dirty="0"/>
            </a:b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90BBE82-2450-2DC3-203D-6B081F306B3D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nl-BE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499881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E94F4E3-D402-BBC5-6FAC-C608F931D9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/>
              <a:t> voettekst | </a:t>
            </a:r>
            <a:fld id="{7041C7A3-E829-4D37-892F-1C65915BDFD4}" type="slidenum">
              <a:rPr lang="nl-BE" smtClean="0"/>
              <a:pPr/>
              <a:t>19</a:t>
            </a:fld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1D6D085-EDCC-BB10-822F-066D1D514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0766" y="1155700"/>
            <a:ext cx="7203233" cy="869044"/>
          </a:xfrm>
        </p:spPr>
        <p:txBody>
          <a:bodyPr>
            <a:normAutofit/>
          </a:bodyPr>
          <a:lstStyle/>
          <a:p>
            <a:r>
              <a:rPr lang="nl-BE" dirty="0"/>
              <a:t>Aanleiding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DC7E52E-2DFB-12A7-4604-9BA1DA87DB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68300" lvl="1" indent="0">
              <a:buNone/>
            </a:pPr>
            <a:r>
              <a:rPr lang="nl-BE" sz="2400" dirty="0"/>
              <a:t>Aanbevelingen uit het onderzoek van de KULeuven over de automatisering van het beslissingsproces van de leefloonaanvraag:</a:t>
            </a:r>
            <a:br>
              <a:rPr lang="nl-BE" sz="2400" dirty="0"/>
            </a:br>
            <a:endParaRPr lang="nl-BE" sz="2400" dirty="0"/>
          </a:p>
          <a:p>
            <a:pPr marL="1130300" lvl="2" indent="-342900"/>
            <a:r>
              <a:rPr lang="nl-BE" sz="2000" dirty="0"/>
              <a:t>De info uit KSZ voor een aantal cases voldoende is om tot een voorstel van leefloon over te gaan</a:t>
            </a:r>
          </a:p>
          <a:p>
            <a:pPr marL="1130300" lvl="2" indent="-342900"/>
            <a:r>
              <a:rPr lang="nl-BE" sz="2000" dirty="0"/>
              <a:t>KSZ informatie ondergebruikt blijft</a:t>
            </a:r>
          </a:p>
          <a:p>
            <a:pPr marL="1130300" lvl="2" indent="-342900"/>
            <a:r>
              <a:rPr lang="nl-BE" sz="2000" dirty="0"/>
              <a:t>OCMW medewerkers informatie soms dubbel opvragen </a:t>
            </a:r>
          </a:p>
          <a:p>
            <a:pPr marL="1130300" lvl="2" indent="-342900"/>
            <a:r>
              <a:rPr lang="nl-BE" sz="2000" dirty="0"/>
              <a:t>Hoge documentenlast</a:t>
            </a:r>
          </a:p>
          <a:p>
            <a:pPr marL="711200" lvl="1" indent="-34290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17395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Afbeelding met persoon, buiten, blauw&#10;&#10;Automatisch gegenereerde beschrijving">
            <a:extLst>
              <a:ext uri="{FF2B5EF4-FFF2-40B4-BE49-F238E27FC236}">
                <a16:creationId xmlns:a16="http://schemas.microsoft.com/office/drawing/2014/main" id="{BB9CA202-7622-4662-B6DC-95EAB46026F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8" b="9098"/>
          <a:stretch>
            <a:fillRect/>
          </a:stretch>
        </p:blipFill>
        <p:spPr/>
      </p:pic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2947C0-6AF1-424D-82F8-CC367707F8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voettekst | </a:t>
            </a:r>
            <a:fld id="{7041C7A3-E829-4D37-892F-1C65915BDFD4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85E9ABF-AFE3-46C7-9C83-1C506327A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731" y="709127"/>
            <a:ext cx="5821110" cy="679903"/>
          </a:xfrm>
        </p:spPr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2CFBE5E-889D-411F-81AA-2E7E14FD4F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2730" y="1970849"/>
            <a:ext cx="5828730" cy="4305333"/>
          </a:xfrm>
        </p:spPr>
        <p:txBody>
          <a:bodyPr/>
          <a:lstStyle/>
          <a:p>
            <a:r>
              <a:rPr lang="nl-BE" dirty="0"/>
              <a:t>Proactief opzoeken en detecteren van rechthebbenden</a:t>
            </a:r>
          </a:p>
          <a:p>
            <a:pPr lvl="1"/>
            <a:r>
              <a:rPr lang="nl-BE" dirty="0"/>
              <a:t>Outreach-actie op basis van adressenbestanden</a:t>
            </a:r>
          </a:p>
          <a:p>
            <a:pPr lvl="1"/>
            <a:r>
              <a:rPr lang="nl-BE" dirty="0"/>
              <a:t>Krijtlijnen voor outreach-projecten </a:t>
            </a:r>
          </a:p>
          <a:p>
            <a:pPr marL="457200" lvl="1" indent="0">
              <a:buNone/>
            </a:pPr>
            <a:endParaRPr lang="nl-BE" dirty="0"/>
          </a:p>
          <a:p>
            <a:r>
              <a:rPr lang="nl-BE" dirty="0"/>
              <a:t>Inzetten op non-take up </a:t>
            </a:r>
          </a:p>
          <a:p>
            <a:pPr lvl="1"/>
            <a:r>
              <a:rPr lang="nl-BE" dirty="0"/>
              <a:t>Administratieve vereenvoudiging bij aanvraag leefloon</a:t>
            </a:r>
          </a:p>
          <a:p>
            <a:pPr lvl="1"/>
            <a:r>
              <a:rPr lang="nl-BE" dirty="0"/>
              <a:t>Naar een nieuw systeem van </a:t>
            </a:r>
            <a:br>
              <a:rPr lang="nl-BE" dirty="0"/>
            </a:br>
            <a:r>
              <a:rPr lang="nl-BE" dirty="0"/>
              <a:t>financiële steunverlening</a:t>
            </a:r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99CAEA5-A537-4548-A1B4-7BDCCF9F74EA}"/>
              </a:ext>
            </a:extLst>
          </p:cNvPr>
          <p:cNvSpPr/>
          <p:nvPr/>
        </p:nvSpPr>
        <p:spPr>
          <a:xfrm>
            <a:off x="5328920" y="4787900"/>
            <a:ext cx="3053080" cy="20701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A9D8E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243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44D78AE-7118-440F-E587-86E23E2075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/>
              <a:t> voettekst | </a:t>
            </a:r>
            <a:fld id="{7041C7A3-E829-4D37-892F-1C65915BDFD4}" type="slidenum">
              <a:rPr lang="nl-BE" smtClean="0"/>
              <a:pPr/>
              <a:t>20</a:t>
            </a:fld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0AB4717-4D94-24EA-6DD3-87E55DE792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Aan de slag via administratieve vereenvoudiging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FF5861-8FEA-B4C0-8EFC-00F90B6EB0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2286000"/>
            <a:ext cx="8263812" cy="34115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BE" sz="2800" dirty="0"/>
              <a:t>Ontwikkeling van een aangepaste werking voor het sociaal onderzoek leefloon met uitbreiding gebruik data uit de KSZ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In deze aangepaste werking staat de KSZ-informatie centraal</a:t>
            </a:r>
          </a:p>
          <a:p>
            <a:pPr marL="711200" lvl="1" indent="-342900"/>
            <a:r>
              <a:rPr lang="nl-BE" dirty="0"/>
              <a:t>Handvaten naar gebruik van de KSZ stromen</a:t>
            </a:r>
          </a:p>
          <a:p>
            <a:pPr marL="711200" lvl="1" indent="-342900"/>
            <a:r>
              <a:rPr lang="nl-BE" dirty="0"/>
              <a:t>Handvaten waar verder sociaal onderzoek nodig 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Aandacht voor het afslanken van de documentenlast</a:t>
            </a:r>
          </a:p>
          <a:p>
            <a:pPr marL="711200" lvl="1" indent="-342900"/>
            <a:r>
              <a:rPr lang="nl-BE" dirty="0"/>
              <a:t>Rekeninguittreksels</a:t>
            </a:r>
          </a:p>
          <a:p>
            <a:pPr marL="711200" lvl="1" indent="-342900"/>
            <a:r>
              <a:rPr lang="nl-BE" dirty="0"/>
              <a:t>Documenten die niet rechtstreeks iets te maken hebben met de aanvraag leefloon</a:t>
            </a:r>
          </a:p>
          <a:p>
            <a:pPr marL="711200" lvl="1" indent="-342900"/>
            <a:r>
              <a:rPr lang="nl-BE" dirty="0"/>
              <a:t>Informatie die reeds gekend is voor het OCMW</a:t>
            </a:r>
            <a:br>
              <a:rPr lang="nl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023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5ABFE75-1FD9-04E0-75A9-9757EAF205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/>
              <a:t> voettekst | </a:t>
            </a:r>
            <a:fld id="{7041C7A3-E829-4D37-892F-1C65915BDFD4}" type="slidenum">
              <a:rPr lang="nl-BE" smtClean="0"/>
              <a:pPr/>
              <a:t>21</a:t>
            </a:fld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DE58739-F2A2-AD5A-87EE-B2FEA7626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55700"/>
            <a:ext cx="7871927" cy="869044"/>
          </a:xfrm>
        </p:spPr>
        <p:txBody>
          <a:bodyPr>
            <a:normAutofit fontScale="90000"/>
          </a:bodyPr>
          <a:lstStyle/>
          <a:p>
            <a:r>
              <a:rPr lang="nl-BE" dirty="0"/>
              <a:t>Ondersteuning van het veranderingsproces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97EBDF-C6E5-A839-8E23-591CF353F9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De bekommernis bij de veranderingen gaat zowel uit naar cliënten als naar personeel.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De aangepaste procedure is een grote omslag. Ze vraagt een andere denkwijze en aanpak van de 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medewerkers. </a:t>
            </a:r>
            <a:endParaRPr lang="nl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Opvolging van het veranderingsproces door:</a:t>
            </a:r>
          </a:p>
          <a:p>
            <a:pPr marL="711200" lvl="1" indent="-342900"/>
            <a:r>
              <a:rPr lang="nl-BE" dirty="0"/>
              <a:t>Opvolging van het onderzoek bij leefloonaanvragen </a:t>
            </a:r>
          </a:p>
          <a:p>
            <a:pPr marL="711200" lvl="1" indent="-342900"/>
            <a:r>
              <a:rPr lang="nl-BE" dirty="0"/>
              <a:t>Deskundig advies bij vragen over KSZ informatie tijdens het onderzoek</a:t>
            </a:r>
          </a:p>
        </p:txBody>
      </p:sp>
    </p:spTree>
    <p:extLst>
      <p:ext uri="{BB962C8B-B14F-4D97-AF65-F5344CB8AC3E}">
        <p14:creationId xmlns:p14="http://schemas.microsoft.com/office/powerpoint/2010/main" val="344723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478D9A3-A19C-0362-BAC2-4650C5AD579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nl-BE"/>
              <a:t> voettekst | </a:t>
            </a:r>
            <a:fld id="{7041C7A3-E829-4D37-892F-1C65915BDFD4}" type="slidenum">
              <a:rPr lang="nl-BE" smtClean="0"/>
              <a:pPr/>
              <a:t>22</a:t>
            </a:fld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B672367-590F-C226-E732-098220A054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Financiële steunverlening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347860E3-F839-6399-0FEF-DF6E9B5E78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De detectie en toekenning van rechten koppelen aan bepaalde vormen van financiële steunverlening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8245E7-3822-79CE-4D14-5A48EF58A97E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nl-BE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565486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14275BD-706F-F878-84F3-ABD036ED3C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/>
              <a:t> voettekst | </a:t>
            </a:r>
            <a:fld id="{7041C7A3-E829-4D37-892F-1C65915BDFD4}" type="slidenum">
              <a:rPr lang="nl-BE" smtClean="0"/>
              <a:pPr/>
              <a:t>23</a:t>
            </a:fld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60DC399-0CEC-9991-CCD7-2E0D6419EB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Op zoek naar een betere toegang tot ‘lokale’ rechten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26570A1-F53A-82A6-913E-A536F164B4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Inzetten op sociale tegemoetkomingen en voordelen in kader van proactief informeren, administratieve vereenvoudiging en automatische rechtentoekenning</a:t>
            </a:r>
          </a:p>
          <a:p>
            <a:pPr lvl="1"/>
            <a:r>
              <a:rPr lang="nl-BE" dirty="0"/>
              <a:t>Preventieve/proactieve acties op basis van data in kader van energieverbruik</a:t>
            </a:r>
          </a:p>
          <a:p>
            <a:pPr lvl="1"/>
            <a:r>
              <a:rPr lang="nl-BE" dirty="0"/>
              <a:t>Detectie van huishoudens die recht hebben op gratis huisvuilzakken, onderwijscheques, sociaal tarief, minimale levering, Uitpas,…</a:t>
            </a:r>
          </a:p>
        </p:txBody>
      </p:sp>
    </p:spTree>
    <p:extLst>
      <p:ext uri="{BB962C8B-B14F-4D97-AF65-F5344CB8AC3E}">
        <p14:creationId xmlns:p14="http://schemas.microsoft.com/office/powerpoint/2010/main" val="2351624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CDB63C7-D2E2-B27C-E1F1-A0DEA9687C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/>
              <a:t> voettekst | </a:t>
            </a:r>
            <a:fld id="{7041C7A3-E829-4D37-892F-1C65915BDFD4}" type="slidenum">
              <a:rPr lang="nl-BE" smtClean="0"/>
              <a:pPr/>
              <a:t>24</a:t>
            </a:fld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6E6ADA4-F176-03E2-2FC6-4C27D7F625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Op zoek naar een betere toegang tot ‘lokale’ rechten</a:t>
            </a:r>
            <a:endParaRPr lang="nl-BE" sz="32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B9B411-33EF-8406-033B-00B3FC39F1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Op de planning</a:t>
            </a:r>
            <a:br>
              <a:rPr lang="nl-BE" dirty="0"/>
            </a:b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Opsporen van onderbescherming in lopende dossiers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Koppeling van bepaalde rechten aan vormen van financiële steunverlening</a:t>
            </a:r>
          </a:p>
        </p:txBody>
      </p:sp>
    </p:spTree>
    <p:extLst>
      <p:ext uri="{BB962C8B-B14F-4D97-AF65-F5344CB8AC3E}">
        <p14:creationId xmlns:p14="http://schemas.microsoft.com/office/powerpoint/2010/main" val="1380054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Afbeelding met persoon, water, blauw&#10;&#10;Automatisch gegenereerde beschrijving">
            <a:extLst>
              <a:ext uri="{FF2B5EF4-FFF2-40B4-BE49-F238E27FC236}">
                <a16:creationId xmlns:a16="http://schemas.microsoft.com/office/drawing/2014/main" id="{C8281E0A-1AA0-490E-A119-AFC92A4175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2" b="36542"/>
          <a:stretch/>
        </p:blipFill>
        <p:spPr>
          <a:xfrm>
            <a:off x="0" y="0"/>
            <a:ext cx="12192000" cy="6858000"/>
          </a:xfr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1517F15-2FD9-418C-ABA0-AF6647D71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199197" y="1932998"/>
            <a:ext cx="5793607" cy="299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2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EFD8C2E-F93A-4A5E-A4A7-BE557288C04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voettekst | </a:t>
            </a:r>
            <a:fld id="{7041C7A3-E829-4D37-892F-1C65915BDFD4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1E64C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B66700F-1091-4315-8E24-4A68478E3E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Proactief opzoeken en detecteren van rechthebbenden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D42CDA38-3FED-4F9B-B00C-FACA6DC2A5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Outreach-actie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F44D57D-BB25-4B2A-8ED6-C9573B300AC0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nl-BE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771325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A05E597-EAC0-4ED5-883A-33EECD5E9B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voettekst | </a:t>
            </a:r>
            <a:fld id="{7041C7A3-E829-4D37-892F-1C65915BDFD4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1E64C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866C284-68FB-42F2-87D2-A8174BB6E0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Aanleiding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9689BC-186D-4D93-AB3F-EA81B183BB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Gezondheidscrisis door het Covid-19 virus</a:t>
            </a:r>
          </a:p>
          <a:p>
            <a:pPr lvl="1"/>
            <a:r>
              <a:rPr lang="nl-BE" dirty="0"/>
              <a:t>Expliciete opdracht aan de OCMW’ s om proactief een ruimere groep kwetsbare mensen te bereiken</a:t>
            </a:r>
          </a:p>
          <a:p>
            <a:pPr lvl="1"/>
            <a:r>
              <a:rPr lang="nl-BE" dirty="0"/>
              <a:t>Financiële ondersteuning volgens het principe van sociaal onderzoek en toekenning op individueel niveau</a:t>
            </a:r>
          </a:p>
          <a:p>
            <a:pPr lvl="1"/>
            <a:r>
              <a:rPr lang="nl-BE" dirty="0"/>
              <a:t>In tijd afgebakende bestedingsperiode</a:t>
            </a:r>
          </a:p>
          <a:p>
            <a:pPr marL="0" indent="0">
              <a:buNone/>
            </a:pPr>
            <a:r>
              <a:rPr lang="nl-BE" dirty="0"/>
              <a:t>Vraag: Hoe de middelen efficiënt inzetten en een ruimere doelgroep bereiken in een periode met zeer beperkte contactmogelijkheden?</a:t>
            </a:r>
          </a:p>
        </p:txBody>
      </p:sp>
    </p:spTree>
    <p:extLst>
      <p:ext uri="{BB962C8B-B14F-4D97-AF65-F5344CB8AC3E}">
        <p14:creationId xmlns:p14="http://schemas.microsoft.com/office/powerpoint/2010/main" val="161319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223A6B4-C5F9-2245-BF6B-B1E9CE6157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/>
              <a:t> voettekst | </a:t>
            </a:r>
            <a:fld id="{7041C7A3-E829-4D37-892F-1C65915BDFD4}" type="slidenum">
              <a:rPr lang="nl-BE" smtClean="0"/>
              <a:pPr/>
              <a:t>5</a:t>
            </a:fld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BCD39E-0E37-F9C6-8CA6-5A0F08BBA4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Gebruikte methoden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0851996-64BE-2CE9-E988-21018D5DF5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Aanschrijven van gezinnen op basis van adressenlijsten</a:t>
            </a:r>
            <a:br>
              <a:rPr lang="nl-BE" dirty="0"/>
            </a:br>
            <a:endParaRPr lang="nl-BE" dirty="0"/>
          </a:p>
          <a:p>
            <a:pPr lvl="1"/>
            <a:r>
              <a:rPr lang="nl-BE" dirty="0"/>
              <a:t>We schreven 3411 unieke gezinnen aan</a:t>
            </a:r>
          </a:p>
          <a:p>
            <a:pPr lvl="1"/>
            <a:r>
              <a:rPr lang="nl-BE" dirty="0"/>
              <a:t>Andere gezinnen bereikten we door scholen te vragen naar gegevens van gezinnen met een betalingsachterstand</a:t>
            </a:r>
          </a:p>
          <a:p>
            <a:pPr lvl="1"/>
            <a:r>
              <a:rPr lang="nl-BE" dirty="0"/>
              <a:t>Nog andere gezinnen identificeerden we door aanwezig te zijn in partnerorganisaties</a:t>
            </a:r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24613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8A42B2F-AD2D-3F45-9106-445E21ED27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/>
              <a:t> voettekst | </a:t>
            </a:r>
            <a:fld id="{7041C7A3-E829-4D37-892F-1C65915BDFD4}" type="slidenum">
              <a:rPr lang="nl-BE" smtClean="0"/>
              <a:pPr/>
              <a:t>6</a:t>
            </a:fld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A9D9F6F-5D6D-B372-23F6-94C128F6E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981" y="317241"/>
            <a:ext cx="7931020" cy="625151"/>
          </a:xfrm>
        </p:spPr>
        <p:txBody>
          <a:bodyPr/>
          <a:lstStyle/>
          <a:p>
            <a:r>
              <a:rPr lang="nl-BE" dirty="0"/>
              <a:t>Resultaten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65BB5A-5AB9-982F-96D8-885DDF6DC2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8374" y="1259633"/>
            <a:ext cx="9582539" cy="479593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200" dirty="0"/>
              <a:t>Via die methoden ontvingen 2765 gezinnen een financiële steun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200" dirty="0"/>
              <a:t>1450 gezinnen werden ondersteund via consumptiecheques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200" dirty="0"/>
              <a:t>1292 gezinnen kregen een hogere financiële steun</a:t>
            </a:r>
          </a:p>
          <a:p>
            <a:pPr marL="711200" lvl="1" indent="-342900"/>
            <a:r>
              <a:rPr lang="nl-BE" sz="1800" dirty="0"/>
              <a:t>In deze gezinnen leven ongeveer 1919 minderjarige kinderen</a:t>
            </a:r>
          </a:p>
          <a:p>
            <a:pPr marL="711200" lvl="1" indent="-342900"/>
            <a:r>
              <a:rPr lang="nl-BE" sz="1800" dirty="0"/>
              <a:t>36% van de gezinnen betrof alleenstaande ouders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200" dirty="0"/>
              <a:t>48% van de gezinnen was geen OCMW cliënt op het moment van ondersteuning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200" dirty="0"/>
              <a:t>Ook gekende cliënten kregen ondersteuning</a:t>
            </a:r>
          </a:p>
          <a:p>
            <a:pPr marL="711200" lvl="1" indent="-342900"/>
            <a:r>
              <a:rPr lang="nl-BE" sz="1800" dirty="0"/>
              <a:t>Door de MA </a:t>
            </a:r>
          </a:p>
          <a:p>
            <a:pPr marL="711200" lvl="1" indent="-342900"/>
            <a:r>
              <a:rPr lang="nl-BE" sz="1800" dirty="0"/>
              <a:t>671 gezinnen werden proactief gescreend door het covid-team</a:t>
            </a:r>
            <a:br>
              <a:rPr lang="nl-BE" sz="1800" dirty="0"/>
            </a:br>
            <a:endParaRPr lang="nl-BE" sz="1800" dirty="0"/>
          </a:p>
          <a:p>
            <a:pPr marL="0" indent="0">
              <a:buNone/>
            </a:pPr>
            <a:r>
              <a:rPr lang="nl-BE" dirty="0"/>
              <a:t>Totale bereik vanuit het covid-team: 3943 unieke mensen. </a:t>
            </a:r>
            <a:br>
              <a:rPr lang="nl-BE" dirty="0"/>
            </a:br>
            <a:r>
              <a:rPr lang="nl-BE" dirty="0"/>
              <a:t>Dit is 9% van de hele Turnhoutse bevolking en 17% van alle mensen in een gezin met minderjarige kinderen</a:t>
            </a:r>
          </a:p>
        </p:txBody>
      </p:sp>
    </p:spTree>
    <p:extLst>
      <p:ext uri="{BB962C8B-B14F-4D97-AF65-F5344CB8AC3E}">
        <p14:creationId xmlns:p14="http://schemas.microsoft.com/office/powerpoint/2010/main" val="269489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7DF3ED3-A666-DBFD-B983-F7C5EEE6FA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/>
              <a:t> voettekst | </a:t>
            </a:r>
            <a:fld id="{7041C7A3-E829-4D37-892F-1C65915BDFD4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5489D2C-0C8D-7107-18F4-18B41F0541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Succesfactoren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8E1987C-017D-DC3C-507C-C6C1796E83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Succesfactor 1: Mensen aanschrijven met een aanbod tot hulp bleek de beste methode om niet gekende cliënten </a:t>
            </a:r>
            <a:r>
              <a:rPr lang="nl-BE"/>
              <a:t>te bereiken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Succesfactor 2: Een sterk afgelijnde samenwerking met partners loont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Succesfactor 3: Focus op verschillende doelgroepen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Succesfactor 4: Werken met een tijdelijk team met maar één focus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Succesfactor 5: Werken met datasets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0257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B71787C-6494-0AFA-BB63-0C3D432CF4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/>
              <a:t> voettekst | </a:t>
            </a:r>
            <a:fld id="{7041C7A3-E829-4D37-892F-1C65915BDFD4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3729B68-6100-482A-8B83-1ECD2EDB8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922" y="447869"/>
            <a:ext cx="8070980" cy="923731"/>
          </a:xfrm>
        </p:spPr>
        <p:txBody>
          <a:bodyPr>
            <a:noAutofit/>
          </a:bodyPr>
          <a:lstStyle/>
          <a:p>
            <a:r>
              <a:rPr lang="nl-BE" sz="3200" dirty="0"/>
              <a:t>Succesfactor 1: </a:t>
            </a:r>
            <a:br>
              <a:rPr lang="nl-BE" sz="3200" dirty="0"/>
            </a:br>
            <a:r>
              <a:rPr lang="nl-BE" sz="3200" dirty="0"/>
              <a:t>Een gepaste methode kiezen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71A39F-7F09-9600-FEB4-9692776D0F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8963" y="1959429"/>
            <a:ext cx="8500188" cy="3738109"/>
          </a:xfrm>
        </p:spPr>
        <p:txBody>
          <a:bodyPr>
            <a:normAutofit lnSpcReduction="10000"/>
          </a:bodyPr>
          <a:lstStyle/>
          <a:p>
            <a:pPr lvl="1"/>
            <a:r>
              <a:rPr lang="nl-BE" sz="2400" dirty="0"/>
              <a:t>Doorverwijzing vanuit lokale organisaties en partners</a:t>
            </a:r>
          </a:p>
          <a:p>
            <a:pPr lvl="2"/>
            <a:r>
              <a:rPr lang="nl-BE" sz="2200" dirty="0"/>
              <a:t>Tijdsintensief voor alle partijen en vraagt veel afstemming en overleg</a:t>
            </a:r>
          </a:p>
          <a:p>
            <a:pPr lvl="2"/>
            <a:r>
              <a:rPr lang="nl-BE" sz="2200" dirty="0"/>
              <a:t>Drempel naar het OCMW blijft hoog</a:t>
            </a:r>
          </a:p>
          <a:p>
            <a:pPr lvl="2"/>
            <a:r>
              <a:rPr lang="nl-BE" sz="2200" dirty="0"/>
              <a:t>Samenwerking verloopt via coördinatoren en vraagt tijd om tot hulpverleners die in contact staan met burgers te geraken</a:t>
            </a:r>
            <a:br>
              <a:rPr lang="nl-BE" sz="2200" dirty="0"/>
            </a:br>
            <a:endParaRPr lang="nl-BE" sz="2200" dirty="0"/>
          </a:p>
          <a:p>
            <a:pPr lvl="1"/>
            <a:r>
              <a:rPr lang="nl-BE" sz="2400" dirty="0"/>
              <a:t>Bekenmakingsacties via folders of gemeentepublicaties</a:t>
            </a:r>
          </a:p>
          <a:p>
            <a:pPr lvl="1"/>
            <a:endParaRPr lang="nl-BE" dirty="0"/>
          </a:p>
          <a:p>
            <a:pPr marL="457200" lvl="1" indent="0">
              <a:buNone/>
            </a:pPr>
            <a:r>
              <a:rPr lang="nl-BE" sz="2600" dirty="0"/>
              <a:t>Vaststelling: minder efficiënte weg in tijden van crisis</a:t>
            </a:r>
          </a:p>
        </p:txBody>
      </p:sp>
    </p:spTree>
    <p:extLst>
      <p:ext uri="{BB962C8B-B14F-4D97-AF65-F5344CB8AC3E}">
        <p14:creationId xmlns:p14="http://schemas.microsoft.com/office/powerpoint/2010/main" val="1154741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E974B9D-9C1A-9015-60D6-DD19EE39F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/>
              <a:t> voettekst | </a:t>
            </a:r>
            <a:fld id="{7041C7A3-E829-4D37-892F-1C65915BDFD4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A50A5A8-4312-546F-E5CF-81E18BB77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714" y="289249"/>
            <a:ext cx="8164286" cy="1548882"/>
          </a:xfr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Succesfactor 1: </a:t>
            </a:r>
            <a:b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Een gepaste methode kiezen - </a:t>
            </a: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Groepen afbakenen aan de hand van expliciete noden en objectieve indicatoren</a:t>
            </a:r>
            <a:b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lang="nl-BE" sz="28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4F42A6-A0C9-FF21-161C-98B81F339B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2099387"/>
            <a:ext cx="8929396" cy="35981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/>
              <a:t>3 types doelgroepen</a:t>
            </a:r>
            <a:br>
              <a:rPr lang="nl-BE" sz="2200" dirty="0"/>
            </a:br>
            <a:endParaRPr lang="nl-BE" sz="2200" dirty="0"/>
          </a:p>
          <a:p>
            <a:pPr marL="711200" lvl="1" indent="-342900"/>
            <a:r>
              <a:rPr lang="nl-BE" sz="2400" dirty="0"/>
              <a:t>Mensen die door een laag gezinsinkomen recht openen op specifieke ondersteuning</a:t>
            </a:r>
          </a:p>
          <a:p>
            <a:pPr marL="1130300" lvl="2" indent="-342900"/>
            <a:r>
              <a:rPr lang="nl-BE" sz="1800" dirty="0"/>
              <a:t>Groeipakket met sociale toeslag</a:t>
            </a:r>
          </a:p>
          <a:p>
            <a:pPr marL="1130300" lvl="2" indent="-342900"/>
            <a:r>
              <a:rPr lang="nl-BE" sz="1800" dirty="0"/>
              <a:t>Wachtlijst sociale huisvestingsmaatschappij</a:t>
            </a:r>
          </a:p>
          <a:p>
            <a:pPr marL="711200" lvl="1" indent="-342900"/>
            <a:r>
              <a:rPr lang="nl-BE" sz="2400" dirty="0"/>
              <a:t>Mensen met een grote schuldenlast</a:t>
            </a:r>
          </a:p>
          <a:p>
            <a:pPr marL="1130300" lvl="2" indent="-342900"/>
            <a:r>
              <a:rPr lang="nl-BE" sz="1800" dirty="0"/>
              <a:t>LAC –lijst</a:t>
            </a:r>
          </a:p>
          <a:p>
            <a:pPr marL="1130300" lvl="2" indent="-342900"/>
            <a:r>
              <a:rPr lang="nl-BE" sz="1800" dirty="0"/>
              <a:t>Budgetmeter</a:t>
            </a:r>
          </a:p>
          <a:p>
            <a:pPr marL="711200" lvl="1" indent="-342900"/>
            <a:r>
              <a:rPr lang="nl-BE" sz="2400" dirty="0"/>
              <a:t>Mensen met een door Covid-19 verminderd gezinsinkomen</a:t>
            </a:r>
          </a:p>
          <a:p>
            <a:pPr marL="1130300" lvl="2" indent="-342900"/>
            <a:r>
              <a:rPr lang="nl-BE" sz="1800" dirty="0"/>
              <a:t>Tijdelijke werkloosheid</a:t>
            </a:r>
          </a:p>
        </p:txBody>
      </p:sp>
    </p:spTree>
    <p:extLst>
      <p:ext uri="{BB962C8B-B14F-4D97-AF65-F5344CB8AC3E}">
        <p14:creationId xmlns:p14="http://schemas.microsoft.com/office/powerpoint/2010/main" val="2989109093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TURNHOUT">
      <a:dk1>
        <a:srgbClr val="1E64C8"/>
      </a:dk1>
      <a:lt1>
        <a:srgbClr val="A9D8E0"/>
      </a:lt1>
      <a:dk2>
        <a:srgbClr val="FFFFFF"/>
      </a:dk2>
      <a:lt2>
        <a:srgbClr val="000000"/>
      </a:lt2>
      <a:accent1>
        <a:srgbClr val="8094DD"/>
      </a:accent1>
      <a:accent2>
        <a:srgbClr val="266452"/>
      </a:accent2>
      <a:accent3>
        <a:srgbClr val="FFC27B"/>
      </a:accent3>
      <a:accent4>
        <a:srgbClr val="5E2750"/>
      </a:accent4>
      <a:accent5>
        <a:srgbClr val="287A50"/>
      </a:accent5>
      <a:accent6>
        <a:srgbClr val="F7D3B5"/>
      </a:accent6>
      <a:hlink>
        <a:srgbClr val="E59AAA"/>
      </a:hlink>
      <a:folHlink>
        <a:srgbClr val="ED2939"/>
      </a:folHlink>
    </a:clrScheme>
    <a:fontScheme name="TURNH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b">
        <a:normAutofit/>
      </a:bodyPr>
      <a:lstStyle>
        <a:defPPr algn="ctr">
          <a:defRPr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RNHOUT_presentatie" id="{075DE0C3-EDCF-413D-AC84-CDEA4FBEA472}" vid="{7E3D6076-C4CC-4798-8B02-F48EF4F55BB3}"/>
    </a:ext>
  </a:extLst>
</a:theme>
</file>

<file path=ppt/theme/theme2.xml><?xml version="1.0" encoding="utf-8"?>
<a:theme xmlns:a="http://schemas.openxmlformats.org/drawingml/2006/main" name="2_Kantoorthema">
  <a:themeElements>
    <a:clrScheme name="TURNHOUT">
      <a:dk1>
        <a:srgbClr val="1E64C8"/>
      </a:dk1>
      <a:lt1>
        <a:srgbClr val="A9D8E0"/>
      </a:lt1>
      <a:dk2>
        <a:srgbClr val="FFFFFF"/>
      </a:dk2>
      <a:lt2>
        <a:srgbClr val="000000"/>
      </a:lt2>
      <a:accent1>
        <a:srgbClr val="8094DD"/>
      </a:accent1>
      <a:accent2>
        <a:srgbClr val="266452"/>
      </a:accent2>
      <a:accent3>
        <a:srgbClr val="FFC27B"/>
      </a:accent3>
      <a:accent4>
        <a:srgbClr val="5E2750"/>
      </a:accent4>
      <a:accent5>
        <a:srgbClr val="287A50"/>
      </a:accent5>
      <a:accent6>
        <a:srgbClr val="F7D3B5"/>
      </a:accent6>
      <a:hlink>
        <a:srgbClr val="E59AAA"/>
      </a:hlink>
      <a:folHlink>
        <a:srgbClr val="ED2939"/>
      </a:folHlink>
    </a:clrScheme>
    <a:fontScheme name="TURNH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b">
        <a:normAutofit/>
      </a:bodyPr>
      <a:lstStyle>
        <a:defPPr algn="ctr">
          <a:defRPr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RNHOUT-OCMW_presentatie" id="{5058DD8B-6B78-468A-9DFA-1A31EB8E6055}" vid="{73473C93-DCFF-4065-BF5A-FCB990A656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1397</Words>
  <Application>Microsoft Office PowerPoint</Application>
  <PresentationFormat>Breedbeeld</PresentationFormat>
  <Paragraphs>174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25</vt:i4>
      </vt:variant>
    </vt:vector>
  </HeadingPairs>
  <TitlesOfParts>
    <vt:vector size="28" baseType="lpstr">
      <vt:lpstr>Arial</vt:lpstr>
      <vt:lpstr>1_Kantoorthema</vt:lpstr>
      <vt:lpstr>2_Kantoorthema</vt:lpstr>
      <vt:lpstr>Hoe gaan we in Turnhout om met mensen in armoede die hun rechten niet kunnen realiseren? </vt:lpstr>
      <vt:lpstr>Inhoud</vt:lpstr>
      <vt:lpstr>Proactief opzoeken en detecteren van rechthebbenden</vt:lpstr>
      <vt:lpstr>Aanleiding </vt:lpstr>
      <vt:lpstr>Gebruikte methoden</vt:lpstr>
      <vt:lpstr>Resultaten </vt:lpstr>
      <vt:lpstr>Succesfactoren</vt:lpstr>
      <vt:lpstr>Succesfactor 1:  Een gepaste methode kiezen</vt:lpstr>
      <vt:lpstr>Succesfactor 1:  Een gepaste methode kiezen - Groepen afbakenen aan de hand van expliciete noden en objectieve indicatoren </vt:lpstr>
      <vt:lpstr>Succesfactor 1:  Een gepaste methode kiezen - Groepen afbakenen aan de hand van expliciete noden en objectieve indicatoren</vt:lpstr>
      <vt:lpstr>Succesfactor 1: Laagdrempelige brieven</vt:lpstr>
      <vt:lpstr>Succesfactor 1: Huisbezoeken</vt:lpstr>
      <vt:lpstr>Succesfactor 2: Een sterk afgelijnde samenwerking met partners loont</vt:lpstr>
      <vt:lpstr>Succesfactor 3: Focus op verschillende doelgroepen</vt:lpstr>
      <vt:lpstr>Succesfactor 3: Focus op verschillende doelgroepen</vt:lpstr>
      <vt:lpstr>Succesfactor 4: Werken met een tijdelijk team met maar 1 focus</vt:lpstr>
      <vt:lpstr>Succesfactor 5: Werken met datasets</vt:lpstr>
      <vt:lpstr>Inzetten op non-take up</vt:lpstr>
      <vt:lpstr>Aanleiding</vt:lpstr>
      <vt:lpstr>Aan de slag via administratieve vereenvoudiging</vt:lpstr>
      <vt:lpstr>Ondersteuning van het veranderingsproces</vt:lpstr>
      <vt:lpstr>Financiële steunverlening</vt:lpstr>
      <vt:lpstr>Op zoek naar een betere toegang tot ‘lokale’ rechten</vt:lpstr>
      <vt:lpstr>Op zoek naar een betere toegang tot ‘lokale’ rechten</vt:lpstr>
      <vt:lpstr>PowerPoint-presentatie</vt:lpstr>
    </vt:vector>
  </TitlesOfParts>
  <Company>OCMW Turnhout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gaan we in Turnhout om met mensen in armoede die hun rechten niet kunnen realiseren? </dc:title>
  <dc:creator>Hilde Decorte</dc:creator>
  <cp:lastModifiedBy>Hilde Decorte</cp:lastModifiedBy>
  <cp:revision>12</cp:revision>
  <dcterms:created xsi:type="dcterms:W3CDTF">2023-06-16T06:41:28Z</dcterms:created>
  <dcterms:modified xsi:type="dcterms:W3CDTF">2023-06-16T16:12:34Z</dcterms:modified>
</cp:coreProperties>
</file>