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362" r:id="rId2"/>
    <p:sldId id="268" r:id="rId3"/>
    <p:sldId id="269" r:id="rId4"/>
    <p:sldId id="270" r:id="rId5"/>
    <p:sldId id="574" r:id="rId6"/>
    <p:sldId id="585" r:id="rId7"/>
    <p:sldId id="586" r:id="rId8"/>
    <p:sldId id="577" r:id="rId9"/>
    <p:sldId id="587" r:id="rId10"/>
    <p:sldId id="2365" r:id="rId11"/>
    <p:sldId id="584" r:id="rId12"/>
    <p:sldId id="2369" r:id="rId13"/>
    <p:sldId id="2364" r:id="rId14"/>
    <p:sldId id="2366" r:id="rId15"/>
    <p:sldId id="588" r:id="rId16"/>
    <p:sldId id="2368" r:id="rId17"/>
    <p:sldId id="589" r:id="rId18"/>
    <p:sldId id="2367" r:id="rId19"/>
    <p:sldId id="2375" r:id="rId20"/>
    <p:sldId id="2374" r:id="rId21"/>
    <p:sldId id="2373" r:id="rId22"/>
    <p:sldId id="2372" r:id="rId23"/>
    <p:sldId id="2371" r:id="rId24"/>
    <p:sldId id="2361" r:id="rId25"/>
    <p:sldId id="2363" r:id="rId26"/>
    <p:sldId id="590" r:id="rId27"/>
    <p:sldId id="592" r:id="rId28"/>
    <p:sldId id="591" r:id="rId29"/>
    <p:sldId id="23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8282"/>
    <a:srgbClr val="484848"/>
    <a:srgbClr val="576C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EFEFC6-12F6-413D-9869-7079661ECDD3}" v="872" dt="2023-06-19T20:56:20.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showGuides="1">
      <p:cViewPr varScale="1">
        <p:scale>
          <a:sx n="67" d="100"/>
          <a:sy n="67" d="100"/>
        </p:scale>
        <p:origin x="568"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C6135-4D96-498E-B3FC-B26327F894C8}"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6EDCC-EEC4-4501-9209-27854A11E840}" type="slidenum">
              <a:rPr lang="en-US" smtClean="0"/>
              <a:t>‹#›</a:t>
            </a:fld>
            <a:endParaRPr lang="en-US"/>
          </a:p>
        </p:txBody>
      </p:sp>
    </p:spTree>
    <p:extLst>
      <p:ext uri="{BB962C8B-B14F-4D97-AF65-F5344CB8AC3E}">
        <p14:creationId xmlns:p14="http://schemas.microsoft.com/office/powerpoint/2010/main" val="2068707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6</a:t>
            </a:fld>
            <a:endParaRPr lang="ru-RU"/>
          </a:p>
        </p:txBody>
      </p:sp>
    </p:spTree>
    <p:extLst>
      <p:ext uri="{BB962C8B-B14F-4D97-AF65-F5344CB8AC3E}">
        <p14:creationId xmlns:p14="http://schemas.microsoft.com/office/powerpoint/2010/main" val="4236320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7</a:t>
            </a:fld>
            <a:endParaRPr lang="ru-RU"/>
          </a:p>
        </p:txBody>
      </p:sp>
    </p:spTree>
    <p:extLst>
      <p:ext uri="{BB962C8B-B14F-4D97-AF65-F5344CB8AC3E}">
        <p14:creationId xmlns:p14="http://schemas.microsoft.com/office/powerpoint/2010/main" val="421508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8</a:t>
            </a:fld>
            <a:endParaRPr lang="ru-RU"/>
          </a:p>
        </p:txBody>
      </p:sp>
    </p:spTree>
    <p:extLst>
      <p:ext uri="{BB962C8B-B14F-4D97-AF65-F5344CB8AC3E}">
        <p14:creationId xmlns:p14="http://schemas.microsoft.com/office/powerpoint/2010/main" val="141973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9</a:t>
            </a:fld>
            <a:endParaRPr lang="ru-RU"/>
          </a:p>
        </p:txBody>
      </p:sp>
    </p:spTree>
    <p:extLst>
      <p:ext uri="{BB962C8B-B14F-4D97-AF65-F5344CB8AC3E}">
        <p14:creationId xmlns:p14="http://schemas.microsoft.com/office/powerpoint/2010/main" val="62781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10</a:t>
            </a:fld>
            <a:endParaRPr lang="ru-RU"/>
          </a:p>
        </p:txBody>
      </p:sp>
    </p:spTree>
    <p:extLst>
      <p:ext uri="{BB962C8B-B14F-4D97-AF65-F5344CB8AC3E}">
        <p14:creationId xmlns:p14="http://schemas.microsoft.com/office/powerpoint/2010/main" val="2234497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11</a:t>
            </a:fld>
            <a:endParaRPr lang="ru-RU"/>
          </a:p>
        </p:txBody>
      </p:sp>
    </p:spTree>
    <p:extLst>
      <p:ext uri="{BB962C8B-B14F-4D97-AF65-F5344CB8AC3E}">
        <p14:creationId xmlns:p14="http://schemas.microsoft.com/office/powerpoint/2010/main" val="4000642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12</a:t>
            </a:fld>
            <a:endParaRPr lang="ru-RU"/>
          </a:p>
        </p:txBody>
      </p:sp>
    </p:spTree>
    <p:extLst>
      <p:ext uri="{BB962C8B-B14F-4D97-AF65-F5344CB8AC3E}">
        <p14:creationId xmlns:p14="http://schemas.microsoft.com/office/powerpoint/2010/main" val="405957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13</a:t>
            </a:fld>
            <a:endParaRPr lang="ru-RU"/>
          </a:p>
        </p:txBody>
      </p:sp>
    </p:spTree>
    <p:extLst>
      <p:ext uri="{BB962C8B-B14F-4D97-AF65-F5344CB8AC3E}">
        <p14:creationId xmlns:p14="http://schemas.microsoft.com/office/powerpoint/2010/main" val="165464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704F9-A0EE-4E72-AD56-B79D07E1FE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763DDF-0FCD-48F5-B3D8-E9EA3D4F32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602755-667E-4B35-82B0-BC3D9B98995E}"/>
              </a:ext>
            </a:extLst>
          </p:cNvPr>
          <p:cNvSpPr>
            <a:spLocks noGrp="1"/>
          </p:cNvSpPr>
          <p:nvPr>
            <p:ph type="dt" sz="half" idx="10"/>
          </p:nvPr>
        </p:nvSpPr>
        <p:spPr/>
        <p:txBody>
          <a:bodyPr/>
          <a:lstStyle/>
          <a:p>
            <a:fld id="{16069212-4995-44A6-A4DC-5F595EB31EAB}" type="datetime1">
              <a:rPr lang="en-US" smtClean="0"/>
              <a:t>6/14/2023</a:t>
            </a:fld>
            <a:endParaRPr lang="en-US"/>
          </a:p>
        </p:txBody>
      </p:sp>
      <p:sp>
        <p:nvSpPr>
          <p:cNvPr id="5" name="Footer Placeholder 4">
            <a:extLst>
              <a:ext uri="{FF2B5EF4-FFF2-40B4-BE49-F238E27FC236}">
                <a16:creationId xmlns:a16="http://schemas.microsoft.com/office/drawing/2014/main" id="{B3B50B56-D706-45A3-A39B-40EB3F6A8075}"/>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2145959B-11E7-4107-838B-513EE4BF2CC4}"/>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141078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50EB-B9C9-42AF-AACC-9DE891BC7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00598D-DE7C-4C21-846C-4EEAADC8DE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A84A1-B25E-440A-A335-BCCD76A907CD}"/>
              </a:ext>
            </a:extLst>
          </p:cNvPr>
          <p:cNvSpPr>
            <a:spLocks noGrp="1"/>
          </p:cNvSpPr>
          <p:nvPr>
            <p:ph type="dt" sz="half" idx="10"/>
          </p:nvPr>
        </p:nvSpPr>
        <p:spPr/>
        <p:txBody>
          <a:bodyPr/>
          <a:lstStyle/>
          <a:p>
            <a:fld id="{8D88D00E-4DC7-408A-B872-1EB77F9961C7}" type="datetime1">
              <a:rPr lang="en-US" smtClean="0"/>
              <a:t>6/14/2023</a:t>
            </a:fld>
            <a:endParaRPr lang="en-US"/>
          </a:p>
        </p:txBody>
      </p:sp>
      <p:sp>
        <p:nvSpPr>
          <p:cNvPr id="5" name="Footer Placeholder 4">
            <a:extLst>
              <a:ext uri="{FF2B5EF4-FFF2-40B4-BE49-F238E27FC236}">
                <a16:creationId xmlns:a16="http://schemas.microsoft.com/office/drawing/2014/main" id="{24D107F7-870C-44BE-A867-0458C9C3B132}"/>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E666E8DE-83D0-4422-AAFF-AD2498A9D4FC}"/>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301243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E01D0B-7E5F-4CE3-B38B-FD35C0AC6D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BF1C7E-6FD0-4FBD-A8EB-CA80AC1FE9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4A5B6-494B-474E-BEFF-2B5B5EC159B9}"/>
              </a:ext>
            </a:extLst>
          </p:cNvPr>
          <p:cNvSpPr>
            <a:spLocks noGrp="1"/>
          </p:cNvSpPr>
          <p:nvPr>
            <p:ph type="dt" sz="half" idx="10"/>
          </p:nvPr>
        </p:nvSpPr>
        <p:spPr/>
        <p:txBody>
          <a:bodyPr/>
          <a:lstStyle/>
          <a:p>
            <a:fld id="{6506E169-F903-4874-9C8C-1A5DCFE90FB7}" type="datetime1">
              <a:rPr lang="en-US" smtClean="0"/>
              <a:t>6/14/2023</a:t>
            </a:fld>
            <a:endParaRPr lang="en-US"/>
          </a:p>
        </p:txBody>
      </p:sp>
      <p:sp>
        <p:nvSpPr>
          <p:cNvPr id="5" name="Footer Placeholder 4">
            <a:extLst>
              <a:ext uri="{FF2B5EF4-FFF2-40B4-BE49-F238E27FC236}">
                <a16:creationId xmlns:a16="http://schemas.microsoft.com/office/drawing/2014/main" id="{825502A6-1D76-4B99-BD42-24C5594BCEEA}"/>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4FBA2412-8B3F-42B3-8B0F-61CDDE925C9D}"/>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355138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4229-FDA3-419F-948E-EC3B542AED00}"/>
              </a:ext>
            </a:extLst>
          </p:cNvPr>
          <p:cNvSpPr>
            <a:spLocks noGrp="1"/>
          </p:cNvSpPr>
          <p:nvPr>
            <p:ph type="title"/>
          </p:nvPr>
        </p:nvSpPr>
        <p:spPr>
          <a:xfrm>
            <a:off x="838202" y="136526"/>
            <a:ext cx="10515600" cy="768096"/>
          </a:xfrm>
          <a:prstGeom prst="rect">
            <a:avLst/>
          </a:prstGeom>
        </p:spPr>
        <p:txBody>
          <a:bodyPr/>
          <a:lstStyle>
            <a:lvl1pPr algn="ctr">
              <a:defRPr>
                <a:solidFill>
                  <a:schemeClr val="bg1">
                    <a:lumMod val="50000"/>
                  </a:schemeClr>
                </a:solidFill>
              </a:defRPr>
            </a:lvl1pPr>
          </a:lstStyle>
          <a:p>
            <a:r>
              <a:rPr lang="en-US"/>
              <a:t>Click to edit Master title style</a:t>
            </a:r>
          </a:p>
        </p:txBody>
      </p:sp>
      <p:sp>
        <p:nvSpPr>
          <p:cNvPr id="4" name="Date Placeholder 3">
            <a:extLst>
              <a:ext uri="{FF2B5EF4-FFF2-40B4-BE49-F238E27FC236}">
                <a16:creationId xmlns:a16="http://schemas.microsoft.com/office/drawing/2014/main" id="{EAD5E140-8BC8-449A-8EB6-5236A46899C7}"/>
              </a:ext>
            </a:extLst>
          </p:cNvPr>
          <p:cNvSpPr>
            <a:spLocks noGrp="1"/>
          </p:cNvSpPr>
          <p:nvPr>
            <p:ph type="dt" sz="half" idx="10"/>
          </p:nvPr>
        </p:nvSpPr>
        <p:spPr/>
        <p:txBody>
          <a:bodyPr/>
          <a:lstStyle/>
          <a:p>
            <a:fld id="{A04D5C2E-AF49-4B3E-833F-5946220A398E}" type="datetime1">
              <a:rPr lang="en-US" smtClean="0"/>
              <a:t>6/19/2023</a:t>
            </a:fld>
            <a:endParaRPr lang="en-US"/>
          </a:p>
        </p:txBody>
      </p:sp>
      <p:sp>
        <p:nvSpPr>
          <p:cNvPr id="5" name="Footer Placeholder 4">
            <a:extLst>
              <a:ext uri="{FF2B5EF4-FFF2-40B4-BE49-F238E27FC236}">
                <a16:creationId xmlns:a16="http://schemas.microsoft.com/office/drawing/2014/main" id="{DAC3E766-E3A6-4451-8208-02143C37EB9C}"/>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BEF041C4-DDAB-4C12-865A-AD93CBA2AE10}"/>
              </a:ext>
            </a:extLst>
          </p:cNvPr>
          <p:cNvSpPr>
            <a:spLocks noGrp="1"/>
          </p:cNvSpPr>
          <p:nvPr>
            <p:ph type="sldNum" sz="quarter" idx="12"/>
          </p:nvPr>
        </p:nvSpPr>
        <p:spPr/>
        <p:txBody>
          <a:bodyPr/>
          <a:lstStyle/>
          <a:p>
            <a:fld id="{5F294920-2F4F-4D88-AD0A-053AE5A679D0}" type="slidenum">
              <a:rPr lang="en-US" smtClean="0"/>
              <a:t>‹#›</a:t>
            </a:fld>
            <a:endParaRPr lang="en-US"/>
          </a:p>
        </p:txBody>
      </p:sp>
    </p:spTree>
    <p:extLst>
      <p:ext uri="{BB962C8B-B14F-4D97-AF65-F5344CB8AC3E}">
        <p14:creationId xmlns:p14="http://schemas.microsoft.com/office/powerpoint/2010/main" val="218330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32786-6F26-41F8-9B02-5A1F92B4B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45AE0-939C-443E-92D8-E2052A861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08C6D-DC0A-4E47-864B-11B0A7E57421}"/>
              </a:ext>
            </a:extLst>
          </p:cNvPr>
          <p:cNvSpPr>
            <a:spLocks noGrp="1"/>
          </p:cNvSpPr>
          <p:nvPr>
            <p:ph type="dt" sz="half" idx="10"/>
          </p:nvPr>
        </p:nvSpPr>
        <p:spPr/>
        <p:txBody>
          <a:bodyPr/>
          <a:lstStyle/>
          <a:p>
            <a:fld id="{04DEB986-C526-4187-8698-5EFE898050D3}" type="datetime1">
              <a:rPr lang="en-US" smtClean="0"/>
              <a:t>6/14/2023</a:t>
            </a:fld>
            <a:endParaRPr lang="en-US"/>
          </a:p>
        </p:txBody>
      </p:sp>
      <p:sp>
        <p:nvSpPr>
          <p:cNvPr id="5" name="Footer Placeholder 4">
            <a:extLst>
              <a:ext uri="{FF2B5EF4-FFF2-40B4-BE49-F238E27FC236}">
                <a16:creationId xmlns:a16="http://schemas.microsoft.com/office/drawing/2014/main" id="{0435C03B-7175-4B3B-84B7-478D4F045F85}"/>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55CD8267-6021-47D0-BB17-E5DAEC311A35}"/>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2518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4008-EA87-48CD-BE78-FB67690B5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8F99AA-D3AA-457A-8B16-CBC7DF4A1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3BE42-2816-49C1-B069-091FED97F0D6}"/>
              </a:ext>
            </a:extLst>
          </p:cNvPr>
          <p:cNvSpPr>
            <a:spLocks noGrp="1"/>
          </p:cNvSpPr>
          <p:nvPr>
            <p:ph type="dt" sz="half" idx="10"/>
          </p:nvPr>
        </p:nvSpPr>
        <p:spPr/>
        <p:txBody>
          <a:bodyPr/>
          <a:lstStyle/>
          <a:p>
            <a:fld id="{23982983-C69E-4A4C-82E4-E8802B59EA4A}" type="datetime1">
              <a:rPr lang="en-US" smtClean="0"/>
              <a:t>6/14/2023</a:t>
            </a:fld>
            <a:endParaRPr lang="en-US"/>
          </a:p>
        </p:txBody>
      </p:sp>
      <p:sp>
        <p:nvSpPr>
          <p:cNvPr id="5" name="Footer Placeholder 4">
            <a:extLst>
              <a:ext uri="{FF2B5EF4-FFF2-40B4-BE49-F238E27FC236}">
                <a16:creationId xmlns:a16="http://schemas.microsoft.com/office/drawing/2014/main" id="{00B8BEED-6920-459C-8711-A0ACE7895EA7}"/>
              </a:ext>
            </a:extLst>
          </p:cNvPr>
          <p:cNvSpPr>
            <a:spLocks noGrp="1"/>
          </p:cNvSpPr>
          <p:nvPr>
            <p:ph type="ftr" sz="quarter" idx="11"/>
          </p:nvPr>
        </p:nvSpPr>
        <p:spPr/>
        <p:txBody>
          <a:bodyPr/>
          <a:lstStyle/>
          <a:p>
            <a:r>
              <a:rPr lang="en-US"/>
              <a:t>Designed by PoweredTemplate</a:t>
            </a:r>
          </a:p>
        </p:txBody>
      </p:sp>
      <p:sp>
        <p:nvSpPr>
          <p:cNvPr id="6" name="Slide Number Placeholder 5">
            <a:extLst>
              <a:ext uri="{FF2B5EF4-FFF2-40B4-BE49-F238E27FC236}">
                <a16:creationId xmlns:a16="http://schemas.microsoft.com/office/drawing/2014/main" id="{A8B87D9F-9AAC-47AE-B963-DF8D6538BB68}"/>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239807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04C0-F083-466A-B1CF-159D08FAEA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091316-5DA0-4723-8CB6-FE2FF49708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A6517E-5421-4A6C-BD12-06AEED79E4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0DB928-5944-4F48-97A4-6BF1126BF956}"/>
              </a:ext>
            </a:extLst>
          </p:cNvPr>
          <p:cNvSpPr>
            <a:spLocks noGrp="1"/>
          </p:cNvSpPr>
          <p:nvPr>
            <p:ph type="dt" sz="half" idx="10"/>
          </p:nvPr>
        </p:nvSpPr>
        <p:spPr/>
        <p:txBody>
          <a:bodyPr/>
          <a:lstStyle/>
          <a:p>
            <a:fld id="{720DB45A-BF10-40B4-B4F2-275D164AD7B5}" type="datetime1">
              <a:rPr lang="en-US" smtClean="0"/>
              <a:t>6/14/2023</a:t>
            </a:fld>
            <a:endParaRPr lang="en-US"/>
          </a:p>
        </p:txBody>
      </p:sp>
      <p:sp>
        <p:nvSpPr>
          <p:cNvPr id="6" name="Footer Placeholder 5">
            <a:extLst>
              <a:ext uri="{FF2B5EF4-FFF2-40B4-BE49-F238E27FC236}">
                <a16:creationId xmlns:a16="http://schemas.microsoft.com/office/drawing/2014/main" id="{40DAF0B3-3FDB-4FF7-A887-C2E09026D20F}"/>
              </a:ext>
            </a:extLst>
          </p:cNvPr>
          <p:cNvSpPr>
            <a:spLocks noGrp="1"/>
          </p:cNvSpPr>
          <p:nvPr>
            <p:ph type="ftr" sz="quarter" idx="11"/>
          </p:nvPr>
        </p:nvSpPr>
        <p:spPr/>
        <p:txBody>
          <a:bodyPr/>
          <a:lstStyle/>
          <a:p>
            <a:r>
              <a:rPr lang="en-US"/>
              <a:t>Designed by PoweredTemplate</a:t>
            </a:r>
          </a:p>
        </p:txBody>
      </p:sp>
      <p:sp>
        <p:nvSpPr>
          <p:cNvPr id="7" name="Slide Number Placeholder 6">
            <a:extLst>
              <a:ext uri="{FF2B5EF4-FFF2-40B4-BE49-F238E27FC236}">
                <a16:creationId xmlns:a16="http://schemas.microsoft.com/office/drawing/2014/main" id="{6DF6B402-B5D4-4066-8176-3A8C9813AA98}"/>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88144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009D-17D6-41F1-B836-915D87FA5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F54C4A-6DE0-47E6-A2B8-E4D8FE2212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FF2F60-A66D-42C8-8A51-C1A3069F01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32F957-A0F3-44EC-8B0D-7BC79C1983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DF58FE-F845-49F2-8529-CE241A294E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969EF-4963-4197-9C53-C7E3096A1654}"/>
              </a:ext>
            </a:extLst>
          </p:cNvPr>
          <p:cNvSpPr>
            <a:spLocks noGrp="1"/>
          </p:cNvSpPr>
          <p:nvPr>
            <p:ph type="dt" sz="half" idx="10"/>
          </p:nvPr>
        </p:nvSpPr>
        <p:spPr/>
        <p:txBody>
          <a:bodyPr/>
          <a:lstStyle/>
          <a:p>
            <a:fld id="{42F16A47-B836-404D-A79E-7634C6163AF0}" type="datetime1">
              <a:rPr lang="en-US" smtClean="0"/>
              <a:t>6/14/2023</a:t>
            </a:fld>
            <a:endParaRPr lang="en-US"/>
          </a:p>
        </p:txBody>
      </p:sp>
      <p:sp>
        <p:nvSpPr>
          <p:cNvPr id="8" name="Footer Placeholder 7">
            <a:extLst>
              <a:ext uri="{FF2B5EF4-FFF2-40B4-BE49-F238E27FC236}">
                <a16:creationId xmlns:a16="http://schemas.microsoft.com/office/drawing/2014/main" id="{7FDF962F-6A71-4D51-B02D-DD1935684E63}"/>
              </a:ext>
            </a:extLst>
          </p:cNvPr>
          <p:cNvSpPr>
            <a:spLocks noGrp="1"/>
          </p:cNvSpPr>
          <p:nvPr>
            <p:ph type="ftr" sz="quarter" idx="11"/>
          </p:nvPr>
        </p:nvSpPr>
        <p:spPr/>
        <p:txBody>
          <a:bodyPr/>
          <a:lstStyle/>
          <a:p>
            <a:r>
              <a:rPr lang="en-US"/>
              <a:t>Designed by PoweredTemplate</a:t>
            </a:r>
          </a:p>
        </p:txBody>
      </p:sp>
      <p:sp>
        <p:nvSpPr>
          <p:cNvPr id="9" name="Slide Number Placeholder 8">
            <a:extLst>
              <a:ext uri="{FF2B5EF4-FFF2-40B4-BE49-F238E27FC236}">
                <a16:creationId xmlns:a16="http://schemas.microsoft.com/office/drawing/2014/main" id="{8AD7FBC3-58D4-479E-8AAF-1CA8B7231DE4}"/>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9695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DDE2-47FB-46A2-B690-3ACA81C007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D27E52-87F8-493E-9FA9-D643A3298881}"/>
              </a:ext>
            </a:extLst>
          </p:cNvPr>
          <p:cNvSpPr>
            <a:spLocks noGrp="1"/>
          </p:cNvSpPr>
          <p:nvPr>
            <p:ph type="dt" sz="half" idx="10"/>
          </p:nvPr>
        </p:nvSpPr>
        <p:spPr/>
        <p:txBody>
          <a:bodyPr/>
          <a:lstStyle/>
          <a:p>
            <a:fld id="{53D4282F-D4F0-42FE-80DC-B5B95753E64C}" type="datetime1">
              <a:rPr lang="en-US" smtClean="0"/>
              <a:t>6/14/2023</a:t>
            </a:fld>
            <a:endParaRPr lang="en-US"/>
          </a:p>
        </p:txBody>
      </p:sp>
      <p:sp>
        <p:nvSpPr>
          <p:cNvPr id="4" name="Footer Placeholder 3">
            <a:extLst>
              <a:ext uri="{FF2B5EF4-FFF2-40B4-BE49-F238E27FC236}">
                <a16:creationId xmlns:a16="http://schemas.microsoft.com/office/drawing/2014/main" id="{97E7E311-704E-4BD8-B1D7-02E34AF72289}"/>
              </a:ext>
            </a:extLst>
          </p:cNvPr>
          <p:cNvSpPr>
            <a:spLocks noGrp="1"/>
          </p:cNvSpPr>
          <p:nvPr>
            <p:ph type="ftr" sz="quarter" idx="11"/>
          </p:nvPr>
        </p:nvSpPr>
        <p:spPr/>
        <p:txBody>
          <a:bodyPr/>
          <a:lstStyle/>
          <a:p>
            <a:r>
              <a:rPr lang="en-US"/>
              <a:t>Designed by PoweredTemplate</a:t>
            </a:r>
          </a:p>
        </p:txBody>
      </p:sp>
      <p:sp>
        <p:nvSpPr>
          <p:cNvPr id="5" name="Slide Number Placeholder 4">
            <a:extLst>
              <a:ext uri="{FF2B5EF4-FFF2-40B4-BE49-F238E27FC236}">
                <a16:creationId xmlns:a16="http://schemas.microsoft.com/office/drawing/2014/main" id="{C34E25C5-955B-4414-8846-D0A0AD40914B}"/>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382875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63A9F3-6158-41E1-8807-7AB17B7EE50C}"/>
              </a:ext>
            </a:extLst>
          </p:cNvPr>
          <p:cNvSpPr>
            <a:spLocks noGrp="1"/>
          </p:cNvSpPr>
          <p:nvPr>
            <p:ph type="dt" sz="half" idx="10"/>
          </p:nvPr>
        </p:nvSpPr>
        <p:spPr/>
        <p:txBody>
          <a:bodyPr/>
          <a:lstStyle/>
          <a:p>
            <a:fld id="{9574A8B9-2711-434A-9133-C7A495945C2A}" type="datetime1">
              <a:rPr lang="en-US" smtClean="0"/>
              <a:t>6/14/2023</a:t>
            </a:fld>
            <a:endParaRPr lang="en-US"/>
          </a:p>
        </p:txBody>
      </p:sp>
      <p:sp>
        <p:nvSpPr>
          <p:cNvPr id="3" name="Footer Placeholder 2">
            <a:extLst>
              <a:ext uri="{FF2B5EF4-FFF2-40B4-BE49-F238E27FC236}">
                <a16:creationId xmlns:a16="http://schemas.microsoft.com/office/drawing/2014/main" id="{62C6F7C4-5737-4E1E-95D1-D0415BEF308E}"/>
              </a:ext>
            </a:extLst>
          </p:cNvPr>
          <p:cNvSpPr>
            <a:spLocks noGrp="1"/>
          </p:cNvSpPr>
          <p:nvPr>
            <p:ph type="ftr" sz="quarter" idx="11"/>
          </p:nvPr>
        </p:nvSpPr>
        <p:spPr/>
        <p:txBody>
          <a:bodyPr/>
          <a:lstStyle/>
          <a:p>
            <a:r>
              <a:rPr lang="en-US"/>
              <a:t>Designed by PoweredTemplate</a:t>
            </a:r>
          </a:p>
        </p:txBody>
      </p:sp>
      <p:sp>
        <p:nvSpPr>
          <p:cNvPr id="4" name="Slide Number Placeholder 3">
            <a:extLst>
              <a:ext uri="{FF2B5EF4-FFF2-40B4-BE49-F238E27FC236}">
                <a16:creationId xmlns:a16="http://schemas.microsoft.com/office/drawing/2014/main" id="{E2A64367-AF1A-48C6-964B-5F4FC090A151}"/>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325815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474C-71BC-4810-B39C-846489C84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2F0D11-D8E9-4CFC-B7DC-6C2D13CA3F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8B83BD-266F-4AB1-A3C9-ADA4E89DFF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6E5A95-48A8-4110-95C8-681200802B05}"/>
              </a:ext>
            </a:extLst>
          </p:cNvPr>
          <p:cNvSpPr>
            <a:spLocks noGrp="1"/>
          </p:cNvSpPr>
          <p:nvPr>
            <p:ph type="dt" sz="half" idx="10"/>
          </p:nvPr>
        </p:nvSpPr>
        <p:spPr/>
        <p:txBody>
          <a:bodyPr/>
          <a:lstStyle/>
          <a:p>
            <a:fld id="{E95BC59F-D1EC-431B-99D9-8C27D2989B0B}" type="datetime1">
              <a:rPr lang="en-US" smtClean="0"/>
              <a:t>6/14/2023</a:t>
            </a:fld>
            <a:endParaRPr lang="en-US"/>
          </a:p>
        </p:txBody>
      </p:sp>
      <p:sp>
        <p:nvSpPr>
          <p:cNvPr id="6" name="Footer Placeholder 5">
            <a:extLst>
              <a:ext uri="{FF2B5EF4-FFF2-40B4-BE49-F238E27FC236}">
                <a16:creationId xmlns:a16="http://schemas.microsoft.com/office/drawing/2014/main" id="{3313580B-0A94-45B2-858F-EF0A3F67BC5D}"/>
              </a:ext>
            </a:extLst>
          </p:cNvPr>
          <p:cNvSpPr>
            <a:spLocks noGrp="1"/>
          </p:cNvSpPr>
          <p:nvPr>
            <p:ph type="ftr" sz="quarter" idx="11"/>
          </p:nvPr>
        </p:nvSpPr>
        <p:spPr/>
        <p:txBody>
          <a:bodyPr/>
          <a:lstStyle/>
          <a:p>
            <a:r>
              <a:rPr lang="en-US"/>
              <a:t>Designed by PoweredTemplate</a:t>
            </a:r>
          </a:p>
        </p:txBody>
      </p:sp>
      <p:sp>
        <p:nvSpPr>
          <p:cNvPr id="7" name="Slide Number Placeholder 6">
            <a:extLst>
              <a:ext uri="{FF2B5EF4-FFF2-40B4-BE49-F238E27FC236}">
                <a16:creationId xmlns:a16="http://schemas.microsoft.com/office/drawing/2014/main" id="{A34EAA3E-D702-4AA0-9553-F3EB8CAE6EBA}"/>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82421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47F0-62A3-4F5E-A053-C959830FF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D9D582-F5FC-4CFB-96E0-7839EC8E9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110A02-94A2-4724-98B8-B0748C2DD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14569-F241-41FC-BC90-BA1C92E27E66}"/>
              </a:ext>
            </a:extLst>
          </p:cNvPr>
          <p:cNvSpPr>
            <a:spLocks noGrp="1"/>
          </p:cNvSpPr>
          <p:nvPr>
            <p:ph type="dt" sz="half" idx="10"/>
          </p:nvPr>
        </p:nvSpPr>
        <p:spPr/>
        <p:txBody>
          <a:bodyPr/>
          <a:lstStyle/>
          <a:p>
            <a:fld id="{384610DE-24A3-4F9D-8CC3-71ECCCD64D84}" type="datetime1">
              <a:rPr lang="en-US" smtClean="0"/>
              <a:t>6/14/2023</a:t>
            </a:fld>
            <a:endParaRPr lang="en-US"/>
          </a:p>
        </p:txBody>
      </p:sp>
      <p:sp>
        <p:nvSpPr>
          <p:cNvPr id="6" name="Footer Placeholder 5">
            <a:extLst>
              <a:ext uri="{FF2B5EF4-FFF2-40B4-BE49-F238E27FC236}">
                <a16:creationId xmlns:a16="http://schemas.microsoft.com/office/drawing/2014/main" id="{E3E03AA2-9DEF-4788-918B-BF3952C95855}"/>
              </a:ext>
            </a:extLst>
          </p:cNvPr>
          <p:cNvSpPr>
            <a:spLocks noGrp="1"/>
          </p:cNvSpPr>
          <p:nvPr>
            <p:ph type="ftr" sz="quarter" idx="11"/>
          </p:nvPr>
        </p:nvSpPr>
        <p:spPr/>
        <p:txBody>
          <a:bodyPr/>
          <a:lstStyle/>
          <a:p>
            <a:r>
              <a:rPr lang="en-US"/>
              <a:t>Designed by PoweredTemplate</a:t>
            </a:r>
          </a:p>
        </p:txBody>
      </p:sp>
      <p:sp>
        <p:nvSpPr>
          <p:cNvPr id="7" name="Slide Number Placeholder 6">
            <a:extLst>
              <a:ext uri="{FF2B5EF4-FFF2-40B4-BE49-F238E27FC236}">
                <a16:creationId xmlns:a16="http://schemas.microsoft.com/office/drawing/2014/main" id="{1D390B4E-A7AD-4FBE-95E1-AD6CE1AAB5FE}"/>
              </a:ext>
            </a:extLst>
          </p:cNvPr>
          <p:cNvSpPr>
            <a:spLocks noGrp="1"/>
          </p:cNvSpPr>
          <p:nvPr>
            <p:ph type="sldNum" sz="quarter" idx="12"/>
          </p:nvPr>
        </p:nvSpPr>
        <p:spPr/>
        <p:txBody>
          <a:bodyPr/>
          <a:lstStyle/>
          <a:p>
            <a:fld id="{DF69A2A9-7A1D-4059-80F5-2AC55D6CA188}" type="slidenum">
              <a:rPr lang="en-US" smtClean="0"/>
              <a:t>‹#›</a:t>
            </a:fld>
            <a:endParaRPr lang="en-US"/>
          </a:p>
        </p:txBody>
      </p:sp>
    </p:spTree>
    <p:extLst>
      <p:ext uri="{BB962C8B-B14F-4D97-AF65-F5344CB8AC3E}">
        <p14:creationId xmlns:p14="http://schemas.microsoft.com/office/powerpoint/2010/main" val="314196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862691-3068-4025-96BC-D616C0705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3766F7-F374-4F6A-B0AD-1EEF371515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F654F-919B-4EBF-8B7B-3888D24457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B8F07-790E-47D6-8FD9-A2C733268896}" type="datetime1">
              <a:rPr lang="en-US" smtClean="0"/>
              <a:t>6/14/2023</a:t>
            </a:fld>
            <a:endParaRPr lang="en-US"/>
          </a:p>
        </p:txBody>
      </p:sp>
      <p:sp>
        <p:nvSpPr>
          <p:cNvPr id="5" name="Footer Placeholder 4">
            <a:extLst>
              <a:ext uri="{FF2B5EF4-FFF2-40B4-BE49-F238E27FC236}">
                <a16:creationId xmlns:a16="http://schemas.microsoft.com/office/drawing/2014/main" id="{EAE3F679-7C8A-4CDC-A350-13F9E06058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Designed by PoweredTemplate</a:t>
            </a:r>
          </a:p>
        </p:txBody>
      </p:sp>
      <p:sp>
        <p:nvSpPr>
          <p:cNvPr id="6" name="Slide Number Placeholder 5">
            <a:extLst>
              <a:ext uri="{FF2B5EF4-FFF2-40B4-BE49-F238E27FC236}">
                <a16:creationId xmlns:a16="http://schemas.microsoft.com/office/drawing/2014/main" id="{BB335553-F79D-4D67-8850-E64ADBA11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9A2A9-7A1D-4059-80F5-2AC55D6CA188}" type="slidenum">
              <a:rPr lang="en-US" smtClean="0"/>
              <a:t>‹#›</a:t>
            </a:fld>
            <a:endParaRPr lang="en-US"/>
          </a:p>
        </p:txBody>
      </p:sp>
    </p:spTree>
    <p:extLst>
      <p:ext uri="{BB962C8B-B14F-4D97-AF65-F5344CB8AC3E}">
        <p14:creationId xmlns:p14="http://schemas.microsoft.com/office/powerpoint/2010/main" val="410813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svg"/><Relationship Id="rId7" Type="http://schemas.openxmlformats.org/officeDocument/2006/relationships/image" Target="../media/image4.sv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6.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mailto:dewildesdo@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Tree>
    <p:extLst>
      <p:ext uri="{BB962C8B-B14F-4D97-AF65-F5344CB8AC3E}">
        <p14:creationId xmlns:p14="http://schemas.microsoft.com/office/powerpoint/2010/main" val="2490614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4C70AC-9967-104A-3BB9-C1DC7D94A030}"/>
              </a:ext>
            </a:extLst>
          </p:cNvPr>
          <p:cNvGrpSpPr/>
          <p:nvPr/>
        </p:nvGrpSpPr>
        <p:grpSpPr>
          <a:xfrm>
            <a:off x="3843976" y="1087950"/>
            <a:ext cx="4504048" cy="4682100"/>
            <a:chOff x="4845843" y="1026317"/>
            <a:chExt cx="2700001" cy="5464655"/>
          </a:xfrm>
          <a:solidFill>
            <a:schemeClr val="accent5"/>
          </a:solidFill>
        </p:grpSpPr>
        <p:grpSp>
          <p:nvGrpSpPr>
            <p:cNvPr id="2" name="Group 13">
              <a:extLst>
                <a:ext uri="{FF2B5EF4-FFF2-40B4-BE49-F238E27FC236}">
                  <a16:creationId xmlns:a16="http://schemas.microsoft.com/office/drawing/2014/main" id="{A81B3D38-A484-2774-5614-15027D9816AB}"/>
                </a:ext>
              </a:extLst>
            </p:cNvPr>
            <p:cNvGrpSpPr>
              <a:grpSpLocks/>
            </p:cNvGrpSpPr>
            <p:nvPr/>
          </p:nvGrpSpPr>
          <p:grpSpPr bwMode="auto">
            <a:xfrm>
              <a:off x="4845844" y="1026317"/>
              <a:ext cx="2700000" cy="4860000"/>
              <a:chOff x="642910" y="1771668"/>
              <a:chExt cx="2318996" cy="3819522"/>
            </a:xfrm>
            <a:grpFill/>
          </p:grpSpPr>
          <p:sp>
            <p:nvSpPr>
              <p:cNvPr id="3" name="Round Diagonal Corner Rectangle 14">
                <a:extLst>
                  <a:ext uri="{FF2B5EF4-FFF2-40B4-BE49-F238E27FC236}">
                    <a16:creationId xmlns:a16="http://schemas.microsoft.com/office/drawing/2014/main" id="{C99BEF2C-09D0-176D-2B80-0390B19F68FE}"/>
                  </a:ext>
                </a:extLst>
              </p:cNvPr>
              <p:cNvSpPr/>
              <p:nvPr/>
            </p:nvSpPr>
            <p:spPr>
              <a:xfrm>
                <a:off x="642910" y="1771668"/>
                <a:ext cx="2318996" cy="3819522"/>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ound Diagonal Corner Rectangle 15">
                <a:extLst>
                  <a:ext uri="{FF2B5EF4-FFF2-40B4-BE49-F238E27FC236}">
                    <a16:creationId xmlns:a16="http://schemas.microsoft.com/office/drawing/2014/main" id="{34784463-31DD-1975-619C-0662461E6E34}"/>
                  </a:ext>
                </a:extLst>
              </p:cNvPr>
              <p:cNvSpPr/>
              <p:nvPr/>
            </p:nvSpPr>
            <p:spPr>
              <a:xfrm>
                <a:off x="688553" y="1809523"/>
                <a:ext cx="2227709" cy="3733718"/>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5" name="Прямоугольник 229">
              <a:extLst>
                <a:ext uri="{FF2B5EF4-FFF2-40B4-BE49-F238E27FC236}">
                  <a16:creationId xmlns:a16="http://schemas.microsoft.com/office/drawing/2014/main" id="{F398F29B-52A3-5763-1C56-0DE152EED437}"/>
                </a:ext>
              </a:extLst>
            </p:cNvPr>
            <p:cNvSpPr>
              <a:spLocks noChangeArrowheads="1"/>
            </p:cNvSpPr>
            <p:nvPr/>
          </p:nvSpPr>
          <p:spPr bwMode="auto">
            <a:xfrm>
              <a:off x="4845843" y="1333637"/>
              <a:ext cx="2699999" cy="5157335"/>
            </a:xfrm>
            <a:prstGeom prst="roundRect">
              <a:avLst/>
            </a:prstGeom>
            <a:grpFill/>
            <a:ln w="9525">
              <a:solidFill>
                <a:schemeClr val="accent5"/>
              </a:solidFill>
              <a:miter lim="800000"/>
              <a:headEnd/>
              <a:tailEnd/>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nl-BE" sz="2000" dirty="0">
                  <a:solidFill>
                    <a:schemeClr val="bg1"/>
                  </a:solidFill>
                  <a:latin typeface="+mn-lt"/>
                  <a:cs typeface="Arial" pitchFamily="34" charset="0"/>
                </a:rPr>
                <a:t>Beste,</a:t>
              </a:r>
            </a:p>
            <a:p>
              <a:endParaRPr lang="nl-BE" sz="2000" dirty="0">
                <a:solidFill>
                  <a:schemeClr val="bg1"/>
                </a:solidFill>
                <a:latin typeface="+mn-lt"/>
                <a:cs typeface="Arial" pitchFamily="34" charset="0"/>
              </a:endParaRPr>
            </a:p>
            <a:p>
              <a:r>
                <a:rPr lang="nl-BE" sz="2000" dirty="0">
                  <a:solidFill>
                    <a:schemeClr val="bg1"/>
                  </a:solidFill>
                  <a:latin typeface="+mn-lt"/>
                  <a:cs typeface="Arial" pitchFamily="34" charset="0"/>
                </a:rPr>
                <a:t>Mijn naam is [voornaam]. Vanaf nu ben ik uw begeleider.</a:t>
              </a:r>
            </a:p>
            <a:p>
              <a:r>
                <a:rPr lang="nl-BE" sz="2000" dirty="0">
                  <a:solidFill>
                    <a:schemeClr val="bg1"/>
                  </a:solidFill>
                  <a:latin typeface="+mn-lt"/>
                  <a:cs typeface="Arial" pitchFamily="34" charset="0"/>
                </a:rPr>
                <a:t>De volgende weken plan ik met ieder van jullie een gesprek en een huisbezoek in.</a:t>
              </a:r>
            </a:p>
            <a:p>
              <a:r>
                <a:rPr lang="nl-BE" sz="2000" dirty="0">
                  <a:solidFill>
                    <a:schemeClr val="bg1"/>
                  </a:solidFill>
                  <a:latin typeface="+mn-lt"/>
                  <a:cs typeface="Arial" pitchFamily="34" charset="0"/>
                </a:rPr>
                <a:t>Gelieve te reageren als u dit bericht hebt gelezen. </a:t>
              </a:r>
            </a:p>
            <a:p>
              <a:endParaRPr lang="nl-BE" sz="2000" dirty="0">
                <a:solidFill>
                  <a:schemeClr val="bg1"/>
                </a:solidFill>
                <a:latin typeface="+mn-lt"/>
                <a:cs typeface="Arial" pitchFamily="34" charset="0"/>
              </a:endParaRPr>
            </a:p>
            <a:p>
              <a:r>
                <a:rPr lang="nl-BE" sz="2000" dirty="0">
                  <a:solidFill>
                    <a:schemeClr val="bg1"/>
                  </a:solidFill>
                  <a:latin typeface="+mn-lt"/>
                  <a:cs typeface="Arial" pitchFamily="34" charset="0"/>
                </a:rPr>
                <a:t>Met vriendelijke groeten, [voornaam].</a:t>
              </a:r>
            </a:p>
          </p:txBody>
        </p:sp>
      </p:grpSp>
    </p:spTree>
    <p:extLst>
      <p:ext uri="{BB962C8B-B14F-4D97-AF65-F5344CB8AC3E}">
        <p14:creationId xmlns:p14="http://schemas.microsoft.com/office/powerpoint/2010/main" val="227921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a:extLst>
              <a:ext uri="{FF2B5EF4-FFF2-40B4-BE49-F238E27FC236}">
                <a16:creationId xmlns:a16="http://schemas.microsoft.com/office/drawing/2014/main" id="{A81B3D38-A484-2774-5614-15027D9816AB}"/>
              </a:ext>
            </a:extLst>
          </p:cNvPr>
          <p:cNvGrpSpPr>
            <a:grpSpLocks/>
          </p:cNvGrpSpPr>
          <p:nvPr/>
        </p:nvGrpSpPr>
        <p:grpSpPr bwMode="auto">
          <a:xfrm>
            <a:off x="3476625" y="1784809"/>
            <a:ext cx="5343525" cy="4615992"/>
            <a:chOff x="642910" y="1771668"/>
            <a:chExt cx="2318996" cy="3819522"/>
          </a:xfrm>
          <a:solidFill>
            <a:schemeClr val="accent6"/>
          </a:solidFill>
        </p:grpSpPr>
        <p:sp>
          <p:nvSpPr>
            <p:cNvPr id="3" name="Round Diagonal Corner Rectangle 14">
              <a:extLst>
                <a:ext uri="{FF2B5EF4-FFF2-40B4-BE49-F238E27FC236}">
                  <a16:creationId xmlns:a16="http://schemas.microsoft.com/office/drawing/2014/main" id="{C99BEF2C-09D0-176D-2B80-0390B19F68FE}"/>
                </a:ext>
              </a:extLst>
            </p:cNvPr>
            <p:cNvSpPr/>
            <p:nvPr/>
          </p:nvSpPr>
          <p:spPr>
            <a:xfrm>
              <a:off x="642910" y="1771668"/>
              <a:ext cx="2318996" cy="3819522"/>
            </a:xfrm>
            <a:prstGeom prst="roundRect">
              <a:avLst/>
            </a:prstGeom>
            <a:grp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ound Diagonal Corner Rectangle 15">
              <a:extLst>
                <a:ext uri="{FF2B5EF4-FFF2-40B4-BE49-F238E27FC236}">
                  <a16:creationId xmlns:a16="http://schemas.microsoft.com/office/drawing/2014/main" id="{34784463-31DD-1975-619C-0662461E6E34}"/>
                </a:ext>
              </a:extLst>
            </p:cNvPr>
            <p:cNvSpPr/>
            <p:nvPr/>
          </p:nvSpPr>
          <p:spPr>
            <a:xfrm>
              <a:off x="688553" y="1772096"/>
              <a:ext cx="2227709" cy="3733718"/>
            </a:xfrm>
            <a:prstGeom prst="roundRect">
              <a:avLst/>
            </a:prstGeom>
            <a:grp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5" name="Прямоугольник 229">
            <a:extLst>
              <a:ext uri="{FF2B5EF4-FFF2-40B4-BE49-F238E27FC236}">
                <a16:creationId xmlns:a16="http://schemas.microsoft.com/office/drawing/2014/main" id="{F398F29B-52A3-5763-1C56-0DE152EED437}"/>
              </a:ext>
            </a:extLst>
          </p:cNvPr>
          <p:cNvSpPr>
            <a:spLocks noChangeArrowheads="1"/>
          </p:cNvSpPr>
          <p:nvPr/>
        </p:nvSpPr>
        <p:spPr bwMode="auto">
          <a:xfrm>
            <a:off x="3476625" y="1814262"/>
            <a:ext cx="5343525" cy="4680000"/>
          </a:xfrm>
          <a:prstGeom prst="roundRect">
            <a:avLst/>
          </a:prstGeom>
          <a:solidFill>
            <a:schemeClr val="accent6"/>
          </a:solid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nl-BE" sz="2000" b="1" dirty="0">
                <a:solidFill>
                  <a:schemeClr val="bg1"/>
                </a:solidFill>
                <a:cs typeface="Arial" pitchFamily="34" charset="0"/>
              </a:rPr>
              <a:t>Hallo, </a:t>
            </a:r>
          </a:p>
          <a:p>
            <a:r>
              <a:rPr lang="nl-BE" sz="2000" dirty="0">
                <a:solidFill>
                  <a:schemeClr val="bg1"/>
                </a:solidFill>
                <a:cs typeface="Arial" pitchFamily="34" charset="0"/>
              </a:rPr>
              <a:t>Jouw pakje werd aan ons overhandigd. Geen zorgen, ons team draagt zorg voor je zending voor vlekkeloze levering.</a:t>
            </a:r>
          </a:p>
          <a:p>
            <a:endParaRPr lang="nl-BE" sz="2000" dirty="0">
              <a:solidFill>
                <a:schemeClr val="bg1"/>
              </a:solidFill>
              <a:cs typeface="Arial" pitchFamily="34" charset="0"/>
            </a:endParaRPr>
          </a:p>
          <a:p>
            <a:r>
              <a:rPr lang="nl-BE" sz="2000" b="1" dirty="0">
                <a:solidFill>
                  <a:schemeClr val="bg1"/>
                </a:solidFill>
                <a:cs typeface="Arial" pitchFamily="34" charset="0"/>
              </a:rPr>
              <a:t>En als ik niet thuis ben?</a:t>
            </a:r>
          </a:p>
          <a:p>
            <a:r>
              <a:rPr lang="nl-BE" sz="2000" dirty="0">
                <a:solidFill>
                  <a:schemeClr val="bg1"/>
                </a:solidFill>
                <a:cs typeface="Arial" pitchFamily="34" charset="0"/>
              </a:rPr>
              <a:t>Tja, dat kan voorvallen. Als niemand de deur opent wanneer de chauffeur aanbelt, wordt je pakje bij één van je buren aangeboden. Indien je buur het pakje voor jou niet kan ontvangen, wordt het in een nabijgelegen [] geleverd. Je ontvangt een mail met de nodige info.</a:t>
            </a:r>
          </a:p>
          <a:p>
            <a:endParaRPr lang="nl-BE" dirty="0">
              <a:solidFill>
                <a:schemeClr val="bg1"/>
              </a:solidFill>
              <a:cs typeface="Arial" pitchFamily="34" charset="0"/>
            </a:endParaRPr>
          </a:p>
        </p:txBody>
      </p:sp>
      <p:sp>
        <p:nvSpPr>
          <p:cNvPr id="6" name="TextBox 44">
            <a:extLst>
              <a:ext uri="{FF2B5EF4-FFF2-40B4-BE49-F238E27FC236}">
                <a16:creationId xmlns:a16="http://schemas.microsoft.com/office/drawing/2014/main" id="{DDA8C13D-3159-B655-281D-6035F34ED608}"/>
              </a:ext>
            </a:extLst>
          </p:cNvPr>
          <p:cNvSpPr txBox="1">
            <a:spLocks noChangeArrowheads="1"/>
          </p:cNvSpPr>
          <p:nvPr/>
        </p:nvSpPr>
        <p:spPr bwMode="auto">
          <a:xfrm>
            <a:off x="728662" y="189911"/>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“Je </a:t>
            </a:r>
            <a:r>
              <a:rPr lang="en-US" sz="4000" dirty="0" err="1">
                <a:solidFill>
                  <a:srgbClr val="828282"/>
                </a:solidFill>
                <a:latin typeface="+mj-lt"/>
                <a:cs typeface="Arial" pitchFamily="34" charset="0"/>
              </a:rPr>
              <a:t>krijgt</a:t>
            </a:r>
            <a:r>
              <a:rPr lang="en-US" sz="4000" dirty="0">
                <a:solidFill>
                  <a:srgbClr val="828282"/>
                </a:solidFill>
                <a:latin typeface="+mj-lt"/>
                <a:cs typeface="Arial" pitchFamily="34" charset="0"/>
              </a:rPr>
              <a:t> nooit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tweede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kans</a:t>
            </a:r>
            <a:r>
              <a:rPr lang="en-US" sz="4000" dirty="0">
                <a:solidFill>
                  <a:srgbClr val="828282"/>
                </a:solidFill>
                <a:latin typeface="+mj-lt"/>
                <a:cs typeface="Arial" pitchFamily="34" charset="0"/>
              </a:rPr>
              <a:t> om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eerste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indruk</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maken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315545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4C70AC-9967-104A-3BB9-C1DC7D94A030}"/>
              </a:ext>
            </a:extLst>
          </p:cNvPr>
          <p:cNvGrpSpPr/>
          <p:nvPr/>
        </p:nvGrpSpPr>
        <p:grpSpPr>
          <a:xfrm>
            <a:off x="3843975" y="1756800"/>
            <a:ext cx="4504048" cy="4682100"/>
            <a:chOff x="4845843" y="1026317"/>
            <a:chExt cx="2700001" cy="5464655"/>
          </a:xfrm>
          <a:solidFill>
            <a:schemeClr val="accent5"/>
          </a:solidFill>
        </p:grpSpPr>
        <p:grpSp>
          <p:nvGrpSpPr>
            <p:cNvPr id="2" name="Group 13">
              <a:extLst>
                <a:ext uri="{FF2B5EF4-FFF2-40B4-BE49-F238E27FC236}">
                  <a16:creationId xmlns:a16="http://schemas.microsoft.com/office/drawing/2014/main" id="{A81B3D38-A484-2774-5614-15027D9816AB}"/>
                </a:ext>
              </a:extLst>
            </p:cNvPr>
            <p:cNvGrpSpPr>
              <a:grpSpLocks/>
            </p:cNvGrpSpPr>
            <p:nvPr/>
          </p:nvGrpSpPr>
          <p:grpSpPr bwMode="auto">
            <a:xfrm>
              <a:off x="4845844" y="1026317"/>
              <a:ext cx="2700000" cy="4860000"/>
              <a:chOff x="642910" y="1771668"/>
              <a:chExt cx="2318996" cy="3819522"/>
            </a:xfrm>
            <a:grpFill/>
          </p:grpSpPr>
          <p:sp>
            <p:nvSpPr>
              <p:cNvPr id="3" name="Round Diagonal Corner Rectangle 14">
                <a:extLst>
                  <a:ext uri="{FF2B5EF4-FFF2-40B4-BE49-F238E27FC236}">
                    <a16:creationId xmlns:a16="http://schemas.microsoft.com/office/drawing/2014/main" id="{C99BEF2C-09D0-176D-2B80-0390B19F68FE}"/>
                  </a:ext>
                </a:extLst>
              </p:cNvPr>
              <p:cNvSpPr/>
              <p:nvPr/>
            </p:nvSpPr>
            <p:spPr>
              <a:xfrm>
                <a:off x="642910" y="1771668"/>
                <a:ext cx="2318996" cy="3819522"/>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ound Diagonal Corner Rectangle 15">
                <a:extLst>
                  <a:ext uri="{FF2B5EF4-FFF2-40B4-BE49-F238E27FC236}">
                    <a16:creationId xmlns:a16="http://schemas.microsoft.com/office/drawing/2014/main" id="{34784463-31DD-1975-619C-0662461E6E34}"/>
                  </a:ext>
                </a:extLst>
              </p:cNvPr>
              <p:cNvSpPr/>
              <p:nvPr/>
            </p:nvSpPr>
            <p:spPr>
              <a:xfrm>
                <a:off x="688553" y="1809523"/>
                <a:ext cx="2227709" cy="3733718"/>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5" name="Прямоугольник 229">
              <a:extLst>
                <a:ext uri="{FF2B5EF4-FFF2-40B4-BE49-F238E27FC236}">
                  <a16:creationId xmlns:a16="http://schemas.microsoft.com/office/drawing/2014/main" id="{F398F29B-52A3-5763-1C56-0DE152EED437}"/>
                </a:ext>
              </a:extLst>
            </p:cNvPr>
            <p:cNvSpPr>
              <a:spLocks noChangeArrowheads="1"/>
            </p:cNvSpPr>
            <p:nvPr/>
          </p:nvSpPr>
          <p:spPr bwMode="auto">
            <a:xfrm>
              <a:off x="4845843" y="1333637"/>
              <a:ext cx="2699999" cy="5157335"/>
            </a:xfrm>
            <a:prstGeom prst="roundRect">
              <a:avLst/>
            </a:prstGeom>
            <a:grpFill/>
            <a:ln w="9525">
              <a:solidFill>
                <a:schemeClr val="accent5"/>
              </a:solidFill>
              <a:miter lim="800000"/>
              <a:headEnd/>
              <a:tailEnd/>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nl-BE" sz="2000" dirty="0">
                  <a:solidFill>
                    <a:schemeClr val="bg1"/>
                  </a:solidFill>
                  <a:latin typeface="+mn-lt"/>
                  <a:cs typeface="Arial" pitchFamily="34" charset="0"/>
                </a:rPr>
                <a:t>Beste,</a:t>
              </a:r>
            </a:p>
            <a:p>
              <a:endParaRPr lang="nl-BE" sz="2000" dirty="0">
                <a:solidFill>
                  <a:schemeClr val="bg1"/>
                </a:solidFill>
                <a:latin typeface="+mn-lt"/>
                <a:cs typeface="Arial" pitchFamily="34" charset="0"/>
              </a:endParaRPr>
            </a:p>
            <a:p>
              <a:r>
                <a:rPr lang="nl-BE" sz="2000" dirty="0">
                  <a:solidFill>
                    <a:schemeClr val="bg1"/>
                  </a:solidFill>
                  <a:latin typeface="+mn-lt"/>
                  <a:cs typeface="Arial" pitchFamily="34" charset="0"/>
                </a:rPr>
                <a:t>Mijn naam is [voornaam]. Vanaf nu ben ik uw begeleider.</a:t>
              </a:r>
            </a:p>
            <a:p>
              <a:r>
                <a:rPr lang="nl-BE" sz="2000" dirty="0">
                  <a:solidFill>
                    <a:schemeClr val="bg1"/>
                  </a:solidFill>
                  <a:latin typeface="+mn-lt"/>
                  <a:cs typeface="Arial" pitchFamily="34" charset="0"/>
                </a:rPr>
                <a:t>De volgende weken plan ik met ieder van jullie een gesprek en een huisbezoek in.</a:t>
              </a:r>
            </a:p>
            <a:p>
              <a:r>
                <a:rPr lang="nl-BE" sz="2000" dirty="0">
                  <a:solidFill>
                    <a:schemeClr val="bg1"/>
                  </a:solidFill>
                  <a:latin typeface="+mn-lt"/>
                  <a:cs typeface="Arial" pitchFamily="34" charset="0"/>
                </a:rPr>
                <a:t>Gelieve te reageren als u dit bericht hebt gelezen. </a:t>
              </a:r>
            </a:p>
            <a:p>
              <a:endParaRPr lang="nl-BE" sz="2000" dirty="0">
                <a:solidFill>
                  <a:schemeClr val="bg1"/>
                </a:solidFill>
                <a:latin typeface="+mn-lt"/>
                <a:cs typeface="Arial" pitchFamily="34" charset="0"/>
              </a:endParaRPr>
            </a:p>
            <a:p>
              <a:r>
                <a:rPr lang="nl-BE" sz="2000" dirty="0">
                  <a:solidFill>
                    <a:schemeClr val="bg1"/>
                  </a:solidFill>
                  <a:latin typeface="+mn-lt"/>
                  <a:cs typeface="Arial" pitchFamily="34" charset="0"/>
                </a:rPr>
                <a:t>Met vriendelijke groeten, [voornaam].</a:t>
              </a:r>
            </a:p>
          </p:txBody>
        </p:sp>
      </p:grpSp>
      <p:sp>
        <p:nvSpPr>
          <p:cNvPr id="6" name="TextBox 44">
            <a:extLst>
              <a:ext uri="{FF2B5EF4-FFF2-40B4-BE49-F238E27FC236}">
                <a16:creationId xmlns:a16="http://schemas.microsoft.com/office/drawing/2014/main" id="{B3053C23-5E4A-C124-02F5-E07AFD1828D4}"/>
              </a:ext>
            </a:extLst>
          </p:cNvPr>
          <p:cNvSpPr txBox="1">
            <a:spLocks noChangeArrowheads="1"/>
          </p:cNvSpPr>
          <p:nvPr/>
        </p:nvSpPr>
        <p:spPr bwMode="auto">
          <a:xfrm>
            <a:off x="728662" y="228011"/>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“Je </a:t>
            </a:r>
            <a:r>
              <a:rPr lang="en-US" sz="4000" dirty="0" err="1">
                <a:solidFill>
                  <a:srgbClr val="828282"/>
                </a:solidFill>
                <a:latin typeface="+mj-lt"/>
                <a:cs typeface="Arial" pitchFamily="34" charset="0"/>
              </a:rPr>
              <a:t>krijgt</a:t>
            </a:r>
            <a:r>
              <a:rPr lang="en-US" sz="4000" dirty="0">
                <a:solidFill>
                  <a:srgbClr val="828282"/>
                </a:solidFill>
                <a:latin typeface="+mj-lt"/>
                <a:cs typeface="Arial" pitchFamily="34" charset="0"/>
              </a:rPr>
              <a:t> nooit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tweede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kans</a:t>
            </a:r>
            <a:r>
              <a:rPr lang="en-US" sz="4000" dirty="0">
                <a:solidFill>
                  <a:srgbClr val="828282"/>
                </a:solidFill>
                <a:latin typeface="+mj-lt"/>
                <a:cs typeface="Arial" pitchFamily="34" charset="0"/>
              </a:rPr>
              <a:t> om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eerste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indruk</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maken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4264442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4C70AC-9967-104A-3BB9-C1DC7D94A030}"/>
              </a:ext>
            </a:extLst>
          </p:cNvPr>
          <p:cNvGrpSpPr/>
          <p:nvPr/>
        </p:nvGrpSpPr>
        <p:grpSpPr>
          <a:xfrm>
            <a:off x="4429125" y="1756799"/>
            <a:ext cx="3333750" cy="3344401"/>
            <a:chOff x="4845844" y="1026317"/>
            <a:chExt cx="2700000" cy="4876135"/>
          </a:xfrm>
          <a:solidFill>
            <a:schemeClr val="accent5"/>
          </a:solidFill>
        </p:grpSpPr>
        <p:grpSp>
          <p:nvGrpSpPr>
            <p:cNvPr id="2" name="Group 13">
              <a:extLst>
                <a:ext uri="{FF2B5EF4-FFF2-40B4-BE49-F238E27FC236}">
                  <a16:creationId xmlns:a16="http://schemas.microsoft.com/office/drawing/2014/main" id="{A81B3D38-A484-2774-5614-15027D9816AB}"/>
                </a:ext>
              </a:extLst>
            </p:cNvPr>
            <p:cNvGrpSpPr>
              <a:grpSpLocks/>
            </p:cNvGrpSpPr>
            <p:nvPr/>
          </p:nvGrpSpPr>
          <p:grpSpPr bwMode="auto">
            <a:xfrm>
              <a:off x="4845844" y="1026317"/>
              <a:ext cx="2700000" cy="4860000"/>
              <a:chOff x="642910" y="1771668"/>
              <a:chExt cx="2318996" cy="3819522"/>
            </a:xfrm>
            <a:grpFill/>
          </p:grpSpPr>
          <p:sp>
            <p:nvSpPr>
              <p:cNvPr id="3" name="Round Diagonal Corner Rectangle 14">
                <a:extLst>
                  <a:ext uri="{FF2B5EF4-FFF2-40B4-BE49-F238E27FC236}">
                    <a16:creationId xmlns:a16="http://schemas.microsoft.com/office/drawing/2014/main" id="{C99BEF2C-09D0-176D-2B80-0390B19F68FE}"/>
                  </a:ext>
                </a:extLst>
              </p:cNvPr>
              <p:cNvSpPr/>
              <p:nvPr/>
            </p:nvSpPr>
            <p:spPr>
              <a:xfrm>
                <a:off x="642910" y="1771668"/>
                <a:ext cx="2318996" cy="3819522"/>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ound Diagonal Corner Rectangle 15">
                <a:extLst>
                  <a:ext uri="{FF2B5EF4-FFF2-40B4-BE49-F238E27FC236}">
                    <a16:creationId xmlns:a16="http://schemas.microsoft.com/office/drawing/2014/main" id="{34784463-31DD-1975-619C-0662461E6E34}"/>
                  </a:ext>
                </a:extLst>
              </p:cNvPr>
              <p:cNvSpPr/>
              <p:nvPr/>
            </p:nvSpPr>
            <p:spPr>
              <a:xfrm>
                <a:off x="688553" y="1809523"/>
                <a:ext cx="2227709" cy="3733718"/>
              </a:xfrm>
              <a:prstGeom prst="roundRect">
                <a:avLst/>
              </a:prstGeom>
              <a:grp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5" name="Прямоугольник 229">
              <a:extLst>
                <a:ext uri="{FF2B5EF4-FFF2-40B4-BE49-F238E27FC236}">
                  <a16:creationId xmlns:a16="http://schemas.microsoft.com/office/drawing/2014/main" id="{F398F29B-52A3-5763-1C56-0DE152EED437}"/>
                </a:ext>
              </a:extLst>
            </p:cNvPr>
            <p:cNvSpPr>
              <a:spLocks noChangeArrowheads="1"/>
            </p:cNvSpPr>
            <p:nvPr/>
          </p:nvSpPr>
          <p:spPr bwMode="auto">
            <a:xfrm>
              <a:off x="4983162" y="1333637"/>
              <a:ext cx="2520000" cy="4568815"/>
            </a:xfrm>
            <a:prstGeom prst="roundRect">
              <a:avLst/>
            </a:prstGeom>
            <a:grpFill/>
            <a:ln w="9525">
              <a:solidFill>
                <a:schemeClr val="accent5"/>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nl-BE" sz="2000" dirty="0">
                  <a:solidFill>
                    <a:schemeClr val="bg1"/>
                  </a:solidFill>
                  <a:latin typeface="+mn-lt"/>
                  <a:cs typeface="Arial" pitchFamily="34" charset="0"/>
                </a:rPr>
                <a:t>Cruciaal =</a:t>
              </a:r>
            </a:p>
            <a:p>
              <a:endParaRPr lang="nl-BE" sz="2000" dirty="0">
                <a:solidFill>
                  <a:schemeClr val="bg1"/>
                </a:solidFill>
                <a:latin typeface="+mn-lt"/>
                <a:cs typeface="Arial" pitchFamily="34" charset="0"/>
              </a:endParaRPr>
            </a:p>
            <a:p>
              <a:pPr marL="285750" indent="-285750">
                <a:buFontTx/>
                <a:buChar char="-"/>
              </a:pPr>
              <a:r>
                <a:rPr lang="nl-BE" sz="2000" dirty="0">
                  <a:solidFill>
                    <a:schemeClr val="bg1"/>
                  </a:solidFill>
                  <a:latin typeface="+mn-lt"/>
                  <a:cs typeface="Arial" pitchFamily="34" charset="0"/>
                </a:rPr>
                <a:t>Persoonlijkheid</a:t>
              </a:r>
            </a:p>
            <a:p>
              <a:pPr marL="285750" indent="-285750">
                <a:buFontTx/>
                <a:buChar char="-"/>
              </a:pPr>
              <a:r>
                <a:rPr lang="nl-BE" sz="2000" dirty="0">
                  <a:solidFill>
                    <a:schemeClr val="bg1"/>
                  </a:solidFill>
                  <a:latin typeface="+mn-lt"/>
                  <a:cs typeface="Arial" pitchFamily="34" charset="0"/>
                </a:rPr>
                <a:t>Inschatting moeite voor cliënt</a:t>
              </a:r>
            </a:p>
            <a:p>
              <a:pPr marL="285750" indent="-285750">
                <a:buFontTx/>
                <a:buChar char="-"/>
              </a:pPr>
              <a:r>
                <a:rPr lang="nl-BE" sz="2000" dirty="0">
                  <a:solidFill>
                    <a:schemeClr val="bg1"/>
                  </a:solidFill>
                  <a:latin typeface="+mn-lt"/>
                  <a:cs typeface="Arial" pitchFamily="34" charset="0"/>
                </a:rPr>
                <a:t>Concrete uitleg</a:t>
              </a:r>
            </a:p>
            <a:p>
              <a:pPr marL="285750" indent="-285750">
                <a:buFontTx/>
                <a:buChar char="-"/>
              </a:pPr>
              <a:r>
                <a:rPr lang="nl-BE" sz="2000" dirty="0">
                  <a:solidFill>
                    <a:schemeClr val="bg1"/>
                  </a:solidFill>
                  <a:latin typeface="+mn-lt"/>
                  <a:cs typeface="Arial" pitchFamily="34" charset="0"/>
                </a:rPr>
                <a:t>Geruststelling</a:t>
              </a:r>
            </a:p>
            <a:p>
              <a:pPr marL="285750" indent="-285750">
                <a:buFontTx/>
                <a:buChar char="-"/>
              </a:pPr>
              <a:r>
                <a:rPr lang="nl-BE" sz="2000" dirty="0">
                  <a:solidFill>
                    <a:schemeClr val="bg1"/>
                  </a:solidFill>
                  <a:latin typeface="+mn-lt"/>
                  <a:cs typeface="Arial" pitchFamily="34" charset="0"/>
                </a:rPr>
                <a:t>Excuses</a:t>
              </a:r>
            </a:p>
          </p:txBody>
        </p:sp>
      </p:grpSp>
      <p:sp>
        <p:nvSpPr>
          <p:cNvPr id="6" name="TextBox 44">
            <a:extLst>
              <a:ext uri="{FF2B5EF4-FFF2-40B4-BE49-F238E27FC236}">
                <a16:creationId xmlns:a16="http://schemas.microsoft.com/office/drawing/2014/main" id="{DDA8C13D-3159-B655-281D-6035F34ED608}"/>
              </a:ext>
            </a:extLst>
          </p:cNvPr>
          <p:cNvSpPr txBox="1">
            <a:spLocks noChangeArrowheads="1"/>
          </p:cNvSpPr>
          <p:nvPr/>
        </p:nvSpPr>
        <p:spPr bwMode="auto">
          <a:xfrm>
            <a:off x="723899" y="154349"/>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“Je </a:t>
            </a:r>
            <a:r>
              <a:rPr lang="en-US" sz="4000" dirty="0" err="1">
                <a:solidFill>
                  <a:srgbClr val="828282"/>
                </a:solidFill>
                <a:latin typeface="+mj-lt"/>
                <a:cs typeface="Arial" pitchFamily="34" charset="0"/>
              </a:rPr>
              <a:t>krijgt</a:t>
            </a:r>
            <a:r>
              <a:rPr lang="en-US" sz="4000" dirty="0">
                <a:solidFill>
                  <a:srgbClr val="828282"/>
                </a:solidFill>
                <a:latin typeface="+mj-lt"/>
                <a:cs typeface="Arial" pitchFamily="34" charset="0"/>
              </a:rPr>
              <a:t> nooit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tweede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kans</a:t>
            </a:r>
            <a:r>
              <a:rPr lang="en-US" sz="4000" dirty="0">
                <a:solidFill>
                  <a:srgbClr val="828282"/>
                </a:solidFill>
                <a:latin typeface="+mj-lt"/>
                <a:cs typeface="Arial" pitchFamily="34" charset="0"/>
              </a:rPr>
              <a:t> om </a:t>
            </a:r>
            <a:r>
              <a:rPr lang="en-US" sz="4000" dirty="0" err="1">
                <a:solidFill>
                  <a:srgbClr val="828282"/>
                </a:solidFill>
                <a:latin typeface="+mj-lt"/>
                <a:cs typeface="Arial" pitchFamily="34" charset="0"/>
              </a:rPr>
              <a:t>een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eerste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indruk</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te</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maken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3350701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3899" y="59099"/>
            <a:ext cx="10734675" cy="707886"/>
          </a:xfrm>
          <a:prstGeom prst="rect">
            <a:avLst/>
          </a:prstGeom>
          <a:noFill/>
          <a:ln w="9525">
            <a:noFill/>
            <a:miter lim="800000"/>
            <a:headEnd/>
            <a:tailEnd/>
          </a:ln>
        </p:spPr>
        <p:txBody>
          <a:bodyPr wrap="square">
            <a:spAutoFit/>
          </a:bodyPr>
          <a:lstStyle/>
          <a:p>
            <a:pPr marL="228600" indent="-228600" algn="ctr"/>
            <a:r>
              <a:rPr lang="nl-BE" sz="4000" dirty="0">
                <a:solidFill>
                  <a:srgbClr val="828282"/>
                </a:solidFill>
                <a:latin typeface="+mj-lt"/>
                <a:cs typeface="Arial" pitchFamily="34" charset="0"/>
              </a:rPr>
              <a:t>“Kan je het uitleggen aan …?”</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363033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212777" y="535046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83047" y="532106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83048" y="4019843"/>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Lijstjes</a:t>
            </a:r>
            <a:endParaRPr lang="en-US" dirty="0">
              <a:solidFill>
                <a:schemeClr val="tx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212780" y="4052541"/>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83049" y="2725225"/>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83050" y="1424488"/>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27646" y="1443539"/>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97916" y="14244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27646" y="2754620"/>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212781" y="2754620"/>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97916" y="2725225"/>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Belang</a:t>
            </a:r>
            <a:r>
              <a:rPr lang="en-US" dirty="0">
                <a:solidFill>
                  <a:schemeClr val="tx1"/>
                </a:solidFill>
              </a:rPr>
              <a:t> van </a:t>
            </a:r>
            <a:r>
              <a:rPr lang="en-US" dirty="0" err="1">
                <a:solidFill>
                  <a:schemeClr val="tx1"/>
                </a:solidFill>
              </a:rPr>
              <a:t>teambesprekingen</a:t>
            </a:r>
            <a:endParaRPr lang="en-US" dirty="0">
              <a:solidFill>
                <a:schemeClr val="tx1"/>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27646" y="4052542"/>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97916" y="4023147"/>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27646" y="5350464"/>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97916" y="532106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Gelijkheid</a:t>
            </a:r>
            <a:r>
              <a:rPr lang="en-US" dirty="0">
                <a:solidFill>
                  <a:schemeClr val="bg1"/>
                </a:solidFill>
              </a:rPr>
              <a:t> </a:t>
            </a:r>
            <a:r>
              <a:rPr lang="en-US" dirty="0" err="1">
                <a:solidFill>
                  <a:schemeClr val="bg1"/>
                </a:solidFill>
              </a:rPr>
              <a:t>belangrijker</a:t>
            </a:r>
            <a:r>
              <a:rPr lang="en-US" dirty="0">
                <a:solidFill>
                  <a:schemeClr val="bg1"/>
                </a:solidFill>
              </a:rPr>
              <a:t> dan </a:t>
            </a:r>
            <a:r>
              <a:rPr lang="en-US" dirty="0" err="1">
                <a:solidFill>
                  <a:schemeClr val="bg1"/>
                </a:solidFill>
              </a:rPr>
              <a:t>maatwerk</a:t>
            </a:r>
            <a:endParaRPr lang="en-US" dirty="0">
              <a:solidFill>
                <a:schemeClr val="bg1"/>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406152" y="16856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dk1"/>
                </a:solidFill>
                <a:ea typeface="Questrial"/>
                <a:cs typeface="Questrial"/>
                <a:sym typeface="Questrial"/>
              </a:rPr>
              <a:t>Iedereen</a:t>
            </a:r>
            <a:r>
              <a:rPr lang="en-US" sz="1800" dirty="0">
                <a:solidFill>
                  <a:schemeClr val="dk1"/>
                </a:solidFill>
                <a:ea typeface="Questrial"/>
                <a:cs typeface="Questrial"/>
                <a:sym typeface="Questrial"/>
              </a:rPr>
              <a:t> via het </a:t>
            </a:r>
            <a:r>
              <a:rPr lang="en-US" sz="1800" dirty="0" err="1">
                <a:solidFill>
                  <a:schemeClr val="dk1"/>
                </a:solidFill>
                <a:ea typeface="Questrial"/>
                <a:cs typeface="Questrial"/>
                <a:sym typeface="Questrial"/>
              </a:rPr>
              <a:t>onthaal</a:t>
            </a:r>
            <a:endParaRPr lang="en-US" sz="1800" dirty="0">
              <a:solidFill>
                <a:schemeClr val="dk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212780" y="142448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406152"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Iedere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medewerker</a:t>
            </a:r>
            <a:r>
              <a:rPr lang="en-US" sz="1800" dirty="0">
                <a:solidFill>
                  <a:schemeClr val="bg1"/>
                </a:solidFill>
                <a:ea typeface="Questrial"/>
                <a:cs typeface="Questrial"/>
                <a:sym typeface="Questrial"/>
              </a:rPr>
              <a:t> eigen </a:t>
            </a:r>
            <a:r>
              <a:rPr lang="en-US" sz="1800" dirty="0" err="1">
                <a:solidFill>
                  <a:schemeClr val="bg1"/>
                </a:solidFill>
                <a:ea typeface="Questrial"/>
                <a:cs typeface="Questrial"/>
                <a:sym typeface="Questrial"/>
              </a:rPr>
              <a:t>specialiteit</a:t>
            </a:r>
            <a:endParaRPr lang="en-US" sz="1800" dirty="0">
              <a:solidFill>
                <a:schemeClr val="bg1"/>
              </a:solidFill>
              <a:ea typeface="Questrial"/>
              <a:cs typeface="Questrial"/>
              <a:sym typeface="Questrial"/>
            </a:endParaRP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406152" y="42183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Belang</a:t>
            </a:r>
            <a:r>
              <a:rPr lang="en-US" sz="1800" dirty="0">
                <a:ea typeface="Questrial"/>
                <a:cs typeface="Questrial"/>
                <a:sym typeface="Questrial"/>
              </a:rPr>
              <a:t> van </a:t>
            </a:r>
            <a:r>
              <a:rPr lang="en-US" sz="1800" dirty="0" err="1">
                <a:ea typeface="Questrial"/>
                <a:cs typeface="Questrial"/>
                <a:sym typeface="Questrial"/>
              </a:rPr>
              <a:t>goedgekeurde</a:t>
            </a:r>
            <a:r>
              <a:rPr lang="en-US" sz="1800" dirty="0">
                <a:ea typeface="Questrial"/>
                <a:cs typeface="Questrial"/>
                <a:sym typeface="Questrial"/>
              </a:rPr>
              <a:t> procedures</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406152" y="547996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dk1"/>
                </a:solidFill>
                <a:ea typeface="Questrial"/>
                <a:cs typeface="Questrial"/>
                <a:sym typeface="Questrial"/>
              </a:rPr>
              <a:t>“</a:t>
            </a:r>
            <a:r>
              <a:rPr lang="en-US" sz="1800" dirty="0" err="1">
                <a:solidFill>
                  <a:schemeClr val="dk1"/>
                </a:solidFill>
                <a:ea typeface="Questrial"/>
                <a:cs typeface="Questrial"/>
                <a:sym typeface="Questrial"/>
              </a:rPr>
              <a:t>Wij</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doen</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dat</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niet</a:t>
            </a:r>
            <a:r>
              <a:rPr lang="en-US" sz="1800" dirty="0">
                <a:solidFill>
                  <a:schemeClr val="dk1"/>
                </a:solidFill>
                <a:ea typeface="Questrial"/>
                <a:cs typeface="Questrial"/>
                <a:sym typeface="Questrial"/>
              </a:rPr>
              <a:t>” in </a:t>
            </a:r>
            <a:r>
              <a:rPr lang="en-US" sz="1800" dirty="0" err="1">
                <a:solidFill>
                  <a:schemeClr val="dk1"/>
                </a:solidFill>
                <a:ea typeface="Questrial"/>
                <a:cs typeface="Questrial"/>
                <a:sym typeface="Questrial"/>
              </a:rPr>
              <a:t>plaats</a:t>
            </a:r>
            <a:r>
              <a:rPr lang="en-US" sz="1800" dirty="0">
                <a:solidFill>
                  <a:schemeClr val="dk1"/>
                </a:solidFill>
                <a:ea typeface="Questrial"/>
                <a:cs typeface="Questrial"/>
                <a:sym typeface="Questrial"/>
              </a:rPr>
              <a:t> van “</a:t>
            </a:r>
            <a:r>
              <a:rPr lang="en-US" sz="1800" dirty="0" err="1">
                <a:solidFill>
                  <a:schemeClr val="dk1"/>
                </a:solidFill>
                <a:ea typeface="Questrial"/>
                <a:cs typeface="Questrial"/>
                <a:sym typeface="Questrial"/>
              </a:rPr>
              <a:t>wij</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hebben</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dat</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nog</a:t>
            </a:r>
            <a:r>
              <a:rPr lang="en-US" sz="1800" dirty="0">
                <a:solidFill>
                  <a:schemeClr val="dk1"/>
                </a:solidFill>
                <a:ea typeface="Questrial"/>
                <a:cs typeface="Questrial"/>
                <a:sym typeface="Questrial"/>
              </a:rPr>
              <a:t> nooit </a:t>
            </a:r>
            <a:r>
              <a:rPr lang="en-US" sz="1800" dirty="0" err="1">
                <a:solidFill>
                  <a:schemeClr val="dk1"/>
                </a:solidFill>
                <a:ea typeface="Questrial"/>
                <a:cs typeface="Questrial"/>
                <a:sym typeface="Questrial"/>
              </a:rPr>
              <a:t>gedaan</a:t>
            </a:r>
            <a:r>
              <a:rPr lang="en-US" sz="1800" dirty="0">
                <a:solidFill>
                  <a:schemeClr val="dk1"/>
                </a:solidFill>
                <a:ea typeface="Questrial"/>
                <a:cs typeface="Questrial"/>
                <a:sym typeface="Questrial"/>
              </a:rPr>
              <a:t>”</a:t>
            </a: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91287" y="15522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Geen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dienstverlening</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zonder</a:t>
            </a:r>
            <a:r>
              <a:rPr lang="en-US" sz="1800" dirty="0">
                <a:solidFill>
                  <a:schemeClr val="bg1"/>
                </a:solidFill>
                <a:ea typeface="Questrial"/>
                <a:cs typeface="Questrial"/>
                <a:sym typeface="Questrial"/>
              </a:rPr>
              <a:t> client-</a:t>
            </a:r>
            <a:r>
              <a:rPr lang="en-US" sz="1800" dirty="0" err="1">
                <a:solidFill>
                  <a:schemeClr val="bg1"/>
                </a:solidFill>
                <a:ea typeface="Questrial"/>
                <a:cs typeface="Questrial"/>
                <a:sym typeface="Questrial"/>
              </a:rPr>
              <a:t>ontmoeting</a:t>
            </a:r>
            <a:endParaRPr lang="en-US" sz="1800" dirty="0">
              <a:solidFill>
                <a:schemeClr val="bg1"/>
              </a:solidFill>
              <a:ea typeface="Questrial"/>
              <a:cs typeface="Questrial"/>
              <a:sym typeface="Questrial"/>
            </a:endParaRP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91287"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dk1"/>
                </a:solidFill>
                <a:ea typeface="Questrial"/>
                <a:cs typeface="Questrial"/>
                <a:sym typeface="Questrial"/>
              </a:rPr>
              <a:t>Sterk</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buurtgebonden</a:t>
            </a:r>
            <a:r>
              <a:rPr lang="en-US" sz="1800" dirty="0">
                <a:solidFill>
                  <a:schemeClr val="dk1"/>
                </a:solidFill>
                <a:ea typeface="Questrial"/>
                <a:cs typeface="Questrial"/>
                <a:sym typeface="Questrial"/>
              </a:rPr>
              <a:t> </a:t>
            </a:r>
            <a:r>
              <a:rPr lang="en-US" sz="1800" dirty="0" err="1">
                <a:solidFill>
                  <a:schemeClr val="dk1"/>
                </a:solidFill>
                <a:ea typeface="Questrial"/>
                <a:cs typeface="Questrial"/>
                <a:sym typeface="Questrial"/>
              </a:rPr>
              <a:t>werking</a:t>
            </a:r>
            <a:endParaRPr lang="en-US" sz="1800" dirty="0">
              <a:solidFill>
                <a:schemeClr val="dk1"/>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91287"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err="1">
                <a:solidFill>
                  <a:schemeClr val="bg1"/>
                </a:solidFill>
                <a:cs typeface="Arial" panose="020B0604020202020204" pitchFamily="34" charset="0"/>
              </a:rPr>
              <a:t>Dokter</a:t>
            </a:r>
            <a:r>
              <a:rPr lang="en-US" sz="1800" dirty="0">
                <a:solidFill>
                  <a:schemeClr val="bg1"/>
                </a:solidFill>
                <a:cs typeface="Arial" panose="020B0604020202020204" pitchFamily="34" charset="0"/>
              </a:rPr>
              <a:t>-OCMW-</a:t>
            </a:r>
            <a:r>
              <a:rPr lang="en-US" sz="1800" dirty="0" err="1">
                <a:solidFill>
                  <a:schemeClr val="bg1"/>
                </a:solidFill>
                <a:cs typeface="Arial" panose="020B0604020202020204" pitchFamily="34" charset="0"/>
              </a:rPr>
              <a:t>apotheker</a:t>
            </a:r>
            <a:r>
              <a:rPr lang="en-US" sz="1800" dirty="0">
                <a:solidFill>
                  <a:schemeClr val="bg1"/>
                </a:solidFill>
                <a:cs typeface="Arial" panose="020B0604020202020204" pitchFamily="34" charset="0"/>
              </a:rPr>
              <a:t>-</a:t>
            </a:r>
            <a:r>
              <a:rPr lang="en-US" sz="1800" dirty="0" err="1">
                <a:solidFill>
                  <a:schemeClr val="bg1"/>
                </a:solidFill>
                <a:cs typeface="Arial" panose="020B0604020202020204" pitchFamily="34" charset="0"/>
              </a:rPr>
              <a:t>systemen</a:t>
            </a:r>
            <a:endParaRPr lang="en-US" sz="1800" dirty="0">
              <a:solidFill>
                <a:schemeClr val="bg1"/>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91287"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Verantwoordingslast</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projecteren</a:t>
            </a:r>
            <a:r>
              <a:rPr lang="en-US" sz="1800" dirty="0">
                <a:solidFill>
                  <a:schemeClr val="bg1"/>
                </a:solidFill>
                <a:ea typeface="Questrial"/>
                <a:cs typeface="Questrial"/>
                <a:sym typeface="Questrial"/>
              </a:rPr>
              <a:t> op </a:t>
            </a:r>
            <a:r>
              <a:rPr lang="en-US" sz="1800" dirty="0" err="1">
                <a:solidFill>
                  <a:schemeClr val="bg1"/>
                </a:solidFill>
                <a:ea typeface="Questrial"/>
                <a:cs typeface="Questrial"/>
                <a:sym typeface="Questrial"/>
              </a:rPr>
              <a:t>cliënt</a:t>
            </a: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27930" y="16856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Cliëntontmoeting</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enkel</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na</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afspraak</a:t>
            </a: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27930"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27930"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Andere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toekenning</a:t>
            </a:r>
            <a:r>
              <a:rPr lang="en-US" sz="1800" dirty="0">
                <a:solidFill>
                  <a:schemeClr val="bg1"/>
                </a:solidFill>
                <a:ea typeface="Questrial"/>
                <a:cs typeface="Questrial"/>
                <a:sym typeface="Questrial"/>
              </a:rPr>
              <a:t> = </a:t>
            </a:r>
            <a:r>
              <a:rPr lang="en-US" sz="1800" dirty="0" err="1">
                <a:solidFill>
                  <a:schemeClr val="bg1"/>
                </a:solidFill>
                <a:ea typeface="Questrial"/>
                <a:cs typeface="Questrial"/>
                <a:sym typeface="Questrial"/>
              </a:rPr>
              <a:t>andere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voorwaarden</a:t>
            </a:r>
            <a:endParaRPr lang="en-US" sz="1800" dirty="0">
              <a:solidFill>
                <a:schemeClr val="bg1"/>
              </a:solidFill>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27930"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400931" y="15713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ea typeface="Questrial"/>
                <a:cs typeface="Questrial"/>
                <a:sym typeface="Questrial"/>
              </a:rPr>
              <a:t>Intake met </a:t>
            </a:r>
            <a:r>
              <a:rPr lang="en-US" sz="1800" dirty="0" err="1">
                <a:ea typeface="Questrial"/>
                <a:cs typeface="Questrial"/>
                <a:sym typeface="Questrial"/>
              </a:rPr>
              <a:t>verschillende</a:t>
            </a:r>
            <a:r>
              <a:rPr lang="en-US" sz="1800" dirty="0">
                <a:ea typeface="Questrial"/>
                <a:cs typeface="Questrial"/>
                <a:sym typeface="Questrial"/>
              </a:rPr>
              <a:t> </a:t>
            </a:r>
            <a:r>
              <a:rPr lang="en-US" sz="1800" dirty="0" err="1">
                <a:ea typeface="Questrial"/>
                <a:cs typeface="Questrial"/>
                <a:sym typeface="Questrial"/>
              </a:rPr>
              <a:t>fasen</a:t>
            </a: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400931"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Voorgestructureerde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begeleidingsvormen</a:t>
            </a:r>
            <a:endParaRPr lang="en-US" sz="1800" dirty="0">
              <a:solidFill>
                <a:schemeClr val="bg1"/>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400931"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400931"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solidFill>
                <a:ea typeface="Questrial"/>
                <a:cs typeface="Questrial"/>
                <a:sym typeface="Questrial"/>
              </a:rPr>
              <a:t>Kan je het </a:t>
            </a:r>
            <a:r>
              <a:rPr lang="en-US" sz="1800" dirty="0" err="1">
                <a:solidFill>
                  <a:schemeClr val="bg1"/>
                </a:solidFill>
                <a:ea typeface="Questrial"/>
                <a:cs typeface="Questrial"/>
                <a:sym typeface="Questrial"/>
              </a:rPr>
              <a:t>uitleggen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aan</a:t>
            </a:r>
            <a:r>
              <a:rPr lang="en-US" sz="1800" dirty="0">
                <a:solidFill>
                  <a:schemeClr val="bg1"/>
                </a:solidFill>
                <a:ea typeface="Questrial"/>
                <a:cs typeface="Questrial"/>
                <a:sym typeface="Questrial"/>
              </a:rPr>
              <a:t> Youssef?</a:t>
            </a:r>
          </a:p>
        </p:txBody>
      </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3899" y="59099"/>
            <a:ext cx="10734675" cy="707886"/>
          </a:xfrm>
          <a:prstGeom prst="rect">
            <a:avLst/>
          </a:prstGeom>
          <a:noFill/>
          <a:ln w="9525">
            <a:noFill/>
            <a:miter lim="800000"/>
            <a:headEnd/>
            <a:tailEnd/>
          </a:ln>
        </p:spPr>
        <p:txBody>
          <a:bodyPr wrap="square">
            <a:spAutoFit/>
          </a:bodyPr>
          <a:lstStyle/>
          <a:p>
            <a:pPr marL="228600" indent="-228600" algn="ctr"/>
            <a:r>
              <a:rPr lang="nl-BE" sz="4000" dirty="0">
                <a:solidFill>
                  <a:srgbClr val="828282"/>
                </a:solidFill>
                <a:latin typeface="+mj-lt"/>
                <a:cs typeface="Arial" pitchFamily="34" charset="0"/>
              </a:rPr>
              <a:t>“Kan je het uitleggen aan …?”</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216724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212777" y="535046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83047" y="532106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83048" y="4019843"/>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Lijstjes</a:t>
            </a:r>
            <a:endParaRPr lang="en-US" dirty="0">
              <a:solidFill>
                <a:schemeClr val="tx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212780" y="4052541"/>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83049" y="2725225"/>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83050" y="1424488"/>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27646" y="1443539"/>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97916" y="14244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27646" y="2754620"/>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212781" y="2754620"/>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97916" y="2725225"/>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Belang</a:t>
            </a:r>
            <a:r>
              <a:rPr lang="en-US" dirty="0">
                <a:solidFill>
                  <a:schemeClr val="tx1"/>
                </a:solidFill>
              </a:rPr>
              <a:t> van </a:t>
            </a:r>
            <a:r>
              <a:rPr lang="en-US" dirty="0" err="1">
                <a:solidFill>
                  <a:schemeClr val="tx1"/>
                </a:solidFill>
              </a:rPr>
              <a:t>teambesprekingen</a:t>
            </a:r>
            <a:endParaRPr lang="en-US" dirty="0">
              <a:solidFill>
                <a:schemeClr val="tx1"/>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27646" y="4052542"/>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97916" y="4023147"/>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27646" y="5350464"/>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97916" y="532106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2"/>
                </a:solidFill>
              </a:rPr>
              <a:t>Gelijkheid</a:t>
            </a:r>
            <a:r>
              <a:rPr lang="en-US" dirty="0">
                <a:solidFill>
                  <a:schemeClr val="tx2"/>
                </a:solidFill>
              </a:rPr>
              <a:t> </a:t>
            </a:r>
            <a:r>
              <a:rPr lang="en-US" dirty="0" err="1">
                <a:solidFill>
                  <a:schemeClr val="tx2"/>
                </a:solidFill>
              </a:rPr>
              <a:t>belangrijker</a:t>
            </a:r>
            <a:r>
              <a:rPr lang="en-US" dirty="0">
                <a:solidFill>
                  <a:schemeClr val="tx2"/>
                </a:solidFill>
              </a:rPr>
              <a:t> dan </a:t>
            </a:r>
            <a:r>
              <a:rPr lang="en-US" dirty="0" err="1">
                <a:solidFill>
                  <a:schemeClr val="tx2"/>
                </a:solidFill>
              </a:rPr>
              <a:t>maatwerk</a:t>
            </a:r>
            <a:endParaRPr lang="en-US" dirty="0">
              <a:solidFill>
                <a:schemeClr val="tx2"/>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406152" y="16856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dk1"/>
                </a:solidFill>
                <a:ea typeface="Questrial"/>
                <a:cs typeface="Questrial"/>
                <a:sym typeface="Questrial"/>
              </a:rPr>
              <a:t>Iedereen</a:t>
            </a:r>
            <a:r>
              <a:rPr lang="en-US" sz="1800" dirty="0">
                <a:solidFill>
                  <a:schemeClr val="dk1"/>
                </a:solidFill>
                <a:ea typeface="Questrial"/>
                <a:cs typeface="Questrial"/>
                <a:sym typeface="Questrial"/>
              </a:rPr>
              <a:t> via het </a:t>
            </a:r>
            <a:r>
              <a:rPr lang="en-US" sz="1800" dirty="0" err="1">
                <a:solidFill>
                  <a:schemeClr val="dk1"/>
                </a:solidFill>
                <a:ea typeface="Questrial"/>
                <a:cs typeface="Questrial"/>
                <a:sym typeface="Questrial"/>
              </a:rPr>
              <a:t>onthaal</a:t>
            </a:r>
            <a:endParaRPr lang="en-US" sz="1800" dirty="0">
              <a:solidFill>
                <a:schemeClr val="dk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212780" y="142448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406152"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6"/>
                </a:solidFill>
                <a:ea typeface="Questrial"/>
                <a:cs typeface="Questrial"/>
                <a:sym typeface="Questrial"/>
              </a:rPr>
              <a:t>Iedere</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medewerker</a:t>
            </a:r>
            <a:r>
              <a:rPr lang="en-US" sz="1800" dirty="0">
                <a:solidFill>
                  <a:schemeClr val="accent6"/>
                </a:solidFill>
                <a:ea typeface="Questrial"/>
                <a:cs typeface="Questrial"/>
                <a:sym typeface="Questrial"/>
              </a:rPr>
              <a:t> eigen </a:t>
            </a:r>
            <a:r>
              <a:rPr lang="en-US" sz="1800" dirty="0" err="1">
                <a:solidFill>
                  <a:schemeClr val="accent6"/>
                </a:solidFill>
                <a:ea typeface="Questrial"/>
                <a:cs typeface="Questrial"/>
                <a:sym typeface="Questrial"/>
              </a:rPr>
              <a:t>specialiteit</a:t>
            </a:r>
            <a:endParaRPr lang="en-US" sz="1800" dirty="0">
              <a:solidFill>
                <a:schemeClr val="accent6"/>
              </a:solidFill>
              <a:ea typeface="Questrial"/>
              <a:cs typeface="Questrial"/>
              <a:sym typeface="Questrial"/>
            </a:endParaRP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406152" y="42183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4"/>
                </a:solidFill>
                <a:ea typeface="Questrial"/>
                <a:cs typeface="Questrial"/>
                <a:sym typeface="Questrial"/>
              </a:rPr>
              <a:t>Belang</a:t>
            </a:r>
            <a:r>
              <a:rPr lang="en-US" sz="1800" dirty="0">
                <a:solidFill>
                  <a:schemeClr val="accent4"/>
                </a:solidFill>
                <a:ea typeface="Questrial"/>
                <a:cs typeface="Questrial"/>
                <a:sym typeface="Questrial"/>
              </a:rPr>
              <a:t> van </a:t>
            </a:r>
            <a:r>
              <a:rPr lang="en-US" sz="1800" dirty="0" err="1">
                <a:solidFill>
                  <a:schemeClr val="accent4"/>
                </a:solidFill>
                <a:ea typeface="Questrial"/>
                <a:cs typeface="Questrial"/>
                <a:sym typeface="Questrial"/>
              </a:rPr>
              <a:t>goedgekeurde</a:t>
            </a:r>
            <a:r>
              <a:rPr lang="en-US" sz="1800" dirty="0">
                <a:solidFill>
                  <a:schemeClr val="accent4"/>
                </a:solidFill>
                <a:ea typeface="Questrial"/>
                <a:cs typeface="Questrial"/>
                <a:sym typeface="Questrial"/>
              </a:rPr>
              <a:t> procedures</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406152" y="547996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lumMod val="95000"/>
                  </a:schemeClr>
                </a:solidFill>
                <a:ea typeface="Questrial"/>
                <a:cs typeface="Questrial"/>
                <a:sym typeface="Questrial"/>
              </a:rPr>
              <a:t>“</a:t>
            </a:r>
            <a:r>
              <a:rPr lang="en-US" sz="1800" dirty="0" err="1">
                <a:solidFill>
                  <a:schemeClr val="bg1">
                    <a:lumMod val="95000"/>
                  </a:schemeClr>
                </a:solidFill>
                <a:ea typeface="Questrial"/>
                <a:cs typeface="Questrial"/>
                <a:sym typeface="Questrial"/>
              </a:rPr>
              <a:t>Wij</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doen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dat</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niet</a:t>
            </a:r>
            <a:r>
              <a:rPr lang="en-US" sz="1800" dirty="0">
                <a:solidFill>
                  <a:schemeClr val="bg1">
                    <a:lumMod val="95000"/>
                  </a:schemeClr>
                </a:solidFill>
                <a:ea typeface="Questrial"/>
                <a:cs typeface="Questrial"/>
                <a:sym typeface="Questrial"/>
              </a:rPr>
              <a:t>” in </a:t>
            </a:r>
            <a:r>
              <a:rPr lang="en-US" sz="1800" dirty="0" err="1">
                <a:solidFill>
                  <a:schemeClr val="bg1">
                    <a:lumMod val="95000"/>
                  </a:schemeClr>
                </a:solidFill>
                <a:ea typeface="Questrial"/>
                <a:cs typeface="Questrial"/>
                <a:sym typeface="Questrial"/>
              </a:rPr>
              <a:t>plaats</a:t>
            </a:r>
            <a:r>
              <a:rPr lang="en-US" sz="1800" dirty="0">
                <a:solidFill>
                  <a:schemeClr val="bg1">
                    <a:lumMod val="95000"/>
                  </a:schemeClr>
                </a:solidFill>
                <a:ea typeface="Questrial"/>
                <a:cs typeface="Questrial"/>
                <a:sym typeface="Questrial"/>
              </a:rPr>
              <a:t> van “</a:t>
            </a:r>
            <a:r>
              <a:rPr lang="en-US" sz="1800" dirty="0" err="1">
                <a:solidFill>
                  <a:schemeClr val="bg1">
                    <a:lumMod val="95000"/>
                  </a:schemeClr>
                </a:solidFill>
                <a:ea typeface="Questrial"/>
                <a:cs typeface="Questrial"/>
                <a:sym typeface="Questrial"/>
              </a:rPr>
              <a:t>wij</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hebben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dat</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nog</a:t>
            </a:r>
            <a:r>
              <a:rPr lang="en-US" sz="1800" dirty="0">
                <a:solidFill>
                  <a:schemeClr val="bg1">
                    <a:lumMod val="95000"/>
                  </a:schemeClr>
                </a:solidFill>
                <a:ea typeface="Questrial"/>
                <a:cs typeface="Questrial"/>
                <a:sym typeface="Questrial"/>
              </a:rPr>
              <a:t> nooit </a:t>
            </a:r>
            <a:r>
              <a:rPr lang="en-US" sz="1800" dirty="0" err="1">
                <a:solidFill>
                  <a:schemeClr val="bg1">
                    <a:lumMod val="95000"/>
                  </a:schemeClr>
                </a:solidFill>
                <a:ea typeface="Questrial"/>
                <a:cs typeface="Questrial"/>
                <a:sym typeface="Questrial"/>
              </a:rPr>
              <a:t>gedaan</a:t>
            </a:r>
            <a:endParaRPr lang="en-US" sz="1800" dirty="0">
              <a:solidFill>
                <a:schemeClr val="bg1">
                  <a:lumMod val="95000"/>
                </a:schemeClr>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91287" y="15522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tx2"/>
                </a:solidFill>
                <a:ea typeface="Questrial"/>
                <a:cs typeface="Questrial"/>
                <a:sym typeface="Questrial"/>
              </a:rPr>
              <a:t>Geen</a:t>
            </a:r>
            <a:r>
              <a:rPr lang="en-US" sz="1800" dirty="0">
                <a:solidFill>
                  <a:schemeClr val="tx2"/>
                </a:solidFill>
                <a:ea typeface="Questrial"/>
                <a:cs typeface="Questrial"/>
                <a:sym typeface="Questrial"/>
              </a:rPr>
              <a:t> </a:t>
            </a:r>
            <a:r>
              <a:rPr lang="en-US" sz="1800" dirty="0" err="1">
                <a:solidFill>
                  <a:schemeClr val="tx2"/>
                </a:solidFill>
                <a:ea typeface="Questrial"/>
                <a:cs typeface="Questrial"/>
                <a:sym typeface="Questrial"/>
              </a:rPr>
              <a:t>dienstverlening</a:t>
            </a:r>
            <a:r>
              <a:rPr lang="en-US" sz="1800" dirty="0">
                <a:solidFill>
                  <a:schemeClr val="tx2"/>
                </a:solidFill>
                <a:ea typeface="Questrial"/>
                <a:cs typeface="Questrial"/>
                <a:sym typeface="Questrial"/>
              </a:rPr>
              <a:t> </a:t>
            </a:r>
            <a:r>
              <a:rPr lang="en-US" sz="1800" dirty="0" err="1">
                <a:solidFill>
                  <a:schemeClr val="tx2"/>
                </a:solidFill>
                <a:ea typeface="Questrial"/>
                <a:cs typeface="Questrial"/>
                <a:sym typeface="Questrial"/>
              </a:rPr>
              <a:t>zonder</a:t>
            </a:r>
            <a:r>
              <a:rPr lang="en-US" sz="1800" dirty="0">
                <a:solidFill>
                  <a:schemeClr val="tx2"/>
                </a:solidFill>
                <a:ea typeface="Questrial"/>
                <a:cs typeface="Questrial"/>
                <a:sym typeface="Questrial"/>
              </a:rPr>
              <a:t> client-</a:t>
            </a:r>
            <a:r>
              <a:rPr lang="en-US" sz="1800" dirty="0" err="1">
                <a:solidFill>
                  <a:schemeClr val="tx2"/>
                </a:solidFill>
                <a:ea typeface="Questrial"/>
                <a:cs typeface="Questrial"/>
                <a:sym typeface="Questrial"/>
              </a:rPr>
              <a:t>ontmoeting</a:t>
            </a:r>
            <a:endParaRPr lang="en-US" sz="1800" dirty="0">
              <a:solidFill>
                <a:schemeClr val="tx2"/>
              </a:solidFill>
              <a:ea typeface="Questrial"/>
              <a:cs typeface="Questrial"/>
              <a:sym typeface="Questrial"/>
            </a:endParaRP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91287"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Sterk</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buurtgebonden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werking</a:t>
            </a:r>
            <a:endParaRPr lang="en-US" sz="1800" dirty="0">
              <a:solidFill>
                <a:schemeClr val="bg1">
                  <a:lumMod val="95000"/>
                </a:schemeClr>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91287"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err="1">
                <a:solidFill>
                  <a:schemeClr val="bg1"/>
                </a:solidFill>
                <a:cs typeface="Arial" panose="020B0604020202020204" pitchFamily="34" charset="0"/>
              </a:rPr>
              <a:t>Dokter</a:t>
            </a:r>
            <a:r>
              <a:rPr lang="en-US" sz="1800" dirty="0">
                <a:solidFill>
                  <a:schemeClr val="bg1"/>
                </a:solidFill>
                <a:cs typeface="Arial" panose="020B0604020202020204" pitchFamily="34" charset="0"/>
              </a:rPr>
              <a:t>-OCMW-</a:t>
            </a:r>
            <a:r>
              <a:rPr lang="en-US" sz="1800" dirty="0" err="1">
                <a:solidFill>
                  <a:schemeClr val="bg1"/>
                </a:solidFill>
                <a:cs typeface="Arial" panose="020B0604020202020204" pitchFamily="34" charset="0"/>
              </a:rPr>
              <a:t>apotheker</a:t>
            </a:r>
            <a:r>
              <a:rPr lang="en-US" sz="1800" dirty="0">
                <a:solidFill>
                  <a:schemeClr val="bg1"/>
                </a:solidFill>
                <a:cs typeface="Arial" panose="020B0604020202020204" pitchFamily="34" charset="0"/>
              </a:rPr>
              <a:t>-</a:t>
            </a:r>
            <a:r>
              <a:rPr lang="en-US" sz="1800" dirty="0" err="1">
                <a:solidFill>
                  <a:schemeClr val="bg1"/>
                </a:solidFill>
                <a:cs typeface="Arial" panose="020B0604020202020204" pitchFamily="34" charset="0"/>
              </a:rPr>
              <a:t>systemen</a:t>
            </a:r>
            <a:endParaRPr lang="en-US" sz="1800" dirty="0">
              <a:solidFill>
                <a:schemeClr val="bg1"/>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91287"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6"/>
                </a:solidFill>
                <a:ea typeface="Questrial"/>
                <a:cs typeface="Questrial"/>
                <a:sym typeface="Questrial"/>
              </a:rPr>
              <a:t>Verantwoordingslast</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projecteren</a:t>
            </a:r>
            <a:r>
              <a:rPr lang="en-US" sz="1800" dirty="0">
                <a:solidFill>
                  <a:schemeClr val="accent6"/>
                </a:solidFill>
                <a:ea typeface="Questrial"/>
                <a:cs typeface="Questrial"/>
                <a:sym typeface="Questrial"/>
              </a:rPr>
              <a:t> op </a:t>
            </a:r>
            <a:r>
              <a:rPr lang="en-US" sz="1800" dirty="0" err="1">
                <a:solidFill>
                  <a:schemeClr val="accent6"/>
                </a:solidFill>
                <a:ea typeface="Questrial"/>
                <a:cs typeface="Questrial"/>
                <a:sym typeface="Questrial"/>
              </a:rPr>
              <a:t>cliënt</a:t>
            </a:r>
            <a:endParaRPr lang="en-US" sz="1800" dirty="0">
              <a:solidFill>
                <a:schemeClr val="accent6"/>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27930" y="16856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5"/>
                </a:solidFill>
                <a:ea typeface="Questrial"/>
                <a:cs typeface="Questrial"/>
                <a:sym typeface="Questrial"/>
              </a:rPr>
              <a:t>Cliëntontmoeting</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enkel</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na</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afspraak</a:t>
            </a:r>
            <a:endParaRPr lang="en-US" sz="1800" dirty="0">
              <a:solidFill>
                <a:schemeClr val="accent5"/>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27930"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27930"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6"/>
                </a:solidFill>
                <a:ea typeface="Questrial"/>
                <a:cs typeface="Questrial"/>
                <a:sym typeface="Questrial"/>
              </a:rPr>
              <a:t>Andere</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toekenning</a:t>
            </a:r>
            <a:r>
              <a:rPr lang="en-US" sz="1800" dirty="0">
                <a:solidFill>
                  <a:schemeClr val="accent6"/>
                </a:solidFill>
                <a:ea typeface="Questrial"/>
                <a:cs typeface="Questrial"/>
                <a:sym typeface="Questrial"/>
              </a:rPr>
              <a:t> = </a:t>
            </a:r>
            <a:r>
              <a:rPr lang="en-US" sz="1800" dirty="0" err="1">
                <a:solidFill>
                  <a:schemeClr val="accent6"/>
                </a:solidFill>
                <a:ea typeface="Questrial"/>
                <a:cs typeface="Questrial"/>
                <a:sym typeface="Questrial"/>
              </a:rPr>
              <a:t>andere</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voorwaarden</a:t>
            </a:r>
            <a:endParaRPr lang="en-US" sz="1800" dirty="0">
              <a:solidFill>
                <a:schemeClr val="accent6"/>
              </a:solidFill>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27930"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400931" y="157134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lumMod val="95000"/>
                  </a:schemeClr>
                </a:solidFill>
                <a:ea typeface="Questrial"/>
                <a:cs typeface="Questrial"/>
                <a:sym typeface="Questrial"/>
              </a:rPr>
              <a:t>Intake met </a:t>
            </a:r>
            <a:r>
              <a:rPr lang="en-US" sz="1800" dirty="0" err="1">
                <a:solidFill>
                  <a:schemeClr val="bg1">
                    <a:lumMod val="95000"/>
                  </a:schemeClr>
                </a:solidFill>
                <a:ea typeface="Questrial"/>
                <a:cs typeface="Questrial"/>
                <a:sym typeface="Questrial"/>
              </a:rPr>
              <a:t>verschillende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fasen</a:t>
            </a:r>
            <a:endParaRPr lang="en-US" sz="1800" dirty="0">
              <a:solidFill>
                <a:schemeClr val="bg1">
                  <a:lumMod val="95000"/>
                </a:schemeClr>
              </a:solidFill>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400931" y="299765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tx2"/>
                </a:solidFill>
                <a:ea typeface="Questrial"/>
                <a:cs typeface="Questrial"/>
                <a:sym typeface="Questrial"/>
              </a:rPr>
              <a:t>Voorgestructureerde</a:t>
            </a:r>
            <a:r>
              <a:rPr lang="en-US" sz="1800" dirty="0">
                <a:solidFill>
                  <a:schemeClr val="tx2"/>
                </a:solidFill>
                <a:ea typeface="Questrial"/>
                <a:cs typeface="Questrial"/>
                <a:sym typeface="Questrial"/>
              </a:rPr>
              <a:t> </a:t>
            </a:r>
            <a:r>
              <a:rPr lang="en-US" sz="1800" dirty="0" err="1">
                <a:solidFill>
                  <a:schemeClr val="tx2"/>
                </a:solidFill>
                <a:ea typeface="Questrial"/>
                <a:cs typeface="Questrial"/>
                <a:sym typeface="Questrial"/>
              </a:rPr>
              <a:t>begeleidingsvormen</a:t>
            </a:r>
            <a:endParaRPr lang="en-US" sz="1800" dirty="0">
              <a:solidFill>
                <a:schemeClr val="tx2"/>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400931" y="42755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400931" y="555616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solidFill>
                <a:ea typeface="Questrial"/>
                <a:cs typeface="Questrial"/>
                <a:sym typeface="Questrial"/>
              </a:rPr>
              <a:t>Kan je het </a:t>
            </a:r>
            <a:r>
              <a:rPr lang="en-US" sz="1800" dirty="0" err="1">
                <a:solidFill>
                  <a:schemeClr val="bg1"/>
                </a:solidFill>
                <a:ea typeface="Questrial"/>
                <a:cs typeface="Questrial"/>
                <a:sym typeface="Questrial"/>
              </a:rPr>
              <a:t>uitleggen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aan</a:t>
            </a:r>
            <a:r>
              <a:rPr lang="en-US" sz="1800" dirty="0">
                <a:solidFill>
                  <a:schemeClr val="bg1"/>
                </a:solidFill>
                <a:ea typeface="Questrial"/>
                <a:cs typeface="Questrial"/>
                <a:sym typeface="Questrial"/>
              </a:rPr>
              <a:t> Youssef?</a:t>
            </a:r>
          </a:p>
        </p:txBody>
      </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3899" y="59099"/>
            <a:ext cx="10734675" cy="707886"/>
          </a:xfrm>
          <a:prstGeom prst="rect">
            <a:avLst/>
          </a:prstGeom>
          <a:noFill/>
          <a:ln w="9525">
            <a:noFill/>
            <a:miter lim="800000"/>
            <a:headEnd/>
            <a:tailEnd/>
          </a:ln>
        </p:spPr>
        <p:txBody>
          <a:bodyPr wrap="square">
            <a:spAutoFit/>
          </a:bodyPr>
          <a:lstStyle/>
          <a:p>
            <a:pPr marL="228600" indent="-228600" algn="ctr"/>
            <a:r>
              <a:rPr lang="nl-BE" sz="4000" dirty="0">
                <a:solidFill>
                  <a:srgbClr val="828282"/>
                </a:solidFill>
                <a:latin typeface="+mj-lt"/>
                <a:cs typeface="Arial" pitchFamily="34" charset="0"/>
              </a:rPr>
              <a:t>“Kan je het uitleggen aan …?”</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425309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Tree>
    <p:extLst>
      <p:ext uri="{BB962C8B-B14F-4D97-AF65-F5344CB8AC3E}">
        <p14:creationId xmlns:p14="http://schemas.microsoft.com/office/powerpoint/2010/main" val="276668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C4DB367-7BC4-6DFB-E3E8-AAA9ABA87121}"/>
              </a:ext>
            </a:extLst>
          </p:cNvPr>
          <p:cNvGrpSpPr/>
          <p:nvPr/>
        </p:nvGrpSpPr>
        <p:grpSpPr>
          <a:xfrm>
            <a:off x="232410" y="1424488"/>
            <a:ext cx="11727179" cy="5072945"/>
            <a:chOff x="212724" y="1557838"/>
            <a:chExt cx="11727179" cy="5072945"/>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197858" y="5483814"/>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solidFill>
                </a:rPr>
                <a:t>Wees </a:t>
              </a:r>
              <a:r>
                <a:rPr lang="en-US" dirty="0" err="1">
                  <a:solidFill>
                    <a:schemeClr val="accent5"/>
                  </a:solidFill>
                </a:rPr>
                <a:t>uitnodigend</a:t>
              </a:r>
              <a:r>
                <a:rPr lang="en-US" dirty="0">
                  <a:solidFill>
                    <a:schemeClr val="accent5"/>
                  </a:solidFill>
                </a:rPr>
                <a:t>, </a:t>
              </a:r>
              <a:r>
                <a:rPr lang="en-US" dirty="0" err="1">
                  <a:solidFill>
                    <a:schemeClr val="accent5"/>
                  </a:solidFill>
                </a:rPr>
                <a:t>toegankelijk</a:t>
              </a:r>
              <a:r>
                <a:rPr lang="en-US" dirty="0">
                  <a:solidFill>
                    <a:schemeClr val="accent5"/>
                  </a:solidFill>
                </a:rPr>
                <a:t> </a:t>
              </a:r>
              <a:r>
                <a:rPr lang="en-US" dirty="0" err="1">
                  <a:solidFill>
                    <a:schemeClr val="accent5"/>
                  </a:solidFill>
                </a:rPr>
                <a:t>en</a:t>
              </a:r>
              <a:r>
                <a:rPr lang="en-US" dirty="0">
                  <a:solidFill>
                    <a:schemeClr val="accent5"/>
                  </a:solidFill>
                </a:rPr>
                <a:t> </a:t>
              </a:r>
              <a:r>
                <a:rPr lang="en-US" dirty="0" err="1">
                  <a:solidFill>
                    <a:schemeClr val="accent5"/>
                  </a:solidFill>
                </a:rPr>
                <a:t>eerlijk</a:t>
              </a:r>
              <a:endParaRPr lang="en-US" dirty="0">
                <a:solidFill>
                  <a:schemeClr val="accent5"/>
                </a:solidFill>
              </a:endParaRPr>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68125" y="545441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68126" y="4153193"/>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197858" y="4185891"/>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68125" y="2858575"/>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68128" y="1557838"/>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Hou je </a:t>
              </a:r>
              <a:r>
                <a:rPr lang="en-US" dirty="0" err="1">
                  <a:solidFill>
                    <a:schemeClr val="tx2"/>
                  </a:solidFill>
                </a:rPr>
                <a:t>aan</a:t>
              </a:r>
              <a:r>
                <a:rPr lang="en-US" dirty="0">
                  <a:solidFill>
                    <a:schemeClr val="tx2"/>
                  </a:solidFill>
                </a:rPr>
                <a:t> je focus</a:t>
              </a:r>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12724" y="15768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82994" y="1557838"/>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solidFill>
                </a:rPr>
                <a:t>Erken de </a:t>
              </a:r>
              <a:r>
                <a:rPr lang="en-US" dirty="0" err="1">
                  <a:solidFill>
                    <a:schemeClr val="accent4"/>
                  </a:solidFill>
                </a:rPr>
                <a:t>nood</a:t>
              </a:r>
              <a:r>
                <a:rPr lang="en-US" dirty="0">
                  <a:solidFill>
                    <a:schemeClr val="accent4"/>
                  </a:solidFill>
                </a:rPr>
                <a:t> </a:t>
              </a:r>
              <a:r>
                <a:rPr lang="en-US" dirty="0" err="1">
                  <a:solidFill>
                    <a:schemeClr val="accent4"/>
                  </a:solidFill>
                </a:rPr>
                <a:t>aan</a:t>
              </a:r>
              <a:r>
                <a:rPr lang="en-US" dirty="0">
                  <a:solidFill>
                    <a:schemeClr val="accent4"/>
                  </a:solidFill>
                </a:rPr>
                <a:t> expertise</a:t>
              </a:r>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12724" y="2887970"/>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197859" y="2887970"/>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82994" y="2858575"/>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95000"/>
                    </a:schemeClr>
                  </a:solidFill>
                </a:rPr>
                <a:t>Richt</a:t>
              </a:r>
              <a:r>
                <a:rPr lang="en-US" dirty="0">
                  <a:solidFill>
                    <a:schemeClr val="bg1">
                      <a:lumMod val="95000"/>
                    </a:schemeClr>
                  </a:solidFill>
                </a:rPr>
                <a:t> je op </a:t>
              </a:r>
              <a:r>
                <a:rPr lang="en-US" dirty="0" err="1">
                  <a:solidFill>
                    <a:schemeClr val="bg1">
                      <a:lumMod val="95000"/>
                    </a:schemeClr>
                  </a:solidFill>
                </a:rPr>
                <a:t>een</a:t>
              </a:r>
              <a:r>
                <a:rPr lang="en-US" dirty="0">
                  <a:solidFill>
                    <a:schemeClr val="bg1">
                      <a:lumMod val="95000"/>
                    </a:schemeClr>
                  </a:solidFill>
                </a:rPr>
                <a:t> </a:t>
              </a:r>
              <a:r>
                <a:rPr lang="en-US" dirty="0" err="1">
                  <a:solidFill>
                    <a:schemeClr val="bg1">
                      <a:lumMod val="95000"/>
                    </a:schemeClr>
                  </a:solidFill>
                </a:rPr>
                <a:t>nieuwe</a:t>
              </a:r>
              <a:r>
                <a:rPr lang="en-US" dirty="0">
                  <a:solidFill>
                    <a:schemeClr val="bg1">
                      <a:lumMod val="95000"/>
                    </a:schemeClr>
                  </a:solidFill>
                </a:rPr>
                <a:t> </a:t>
              </a:r>
              <a:r>
                <a:rPr lang="en-US" dirty="0" err="1">
                  <a:solidFill>
                    <a:schemeClr val="bg1">
                      <a:lumMod val="95000"/>
                    </a:schemeClr>
                  </a:solidFill>
                </a:rPr>
                <a:t>doelgroep</a:t>
              </a:r>
              <a:endParaRPr lang="en-US" dirty="0">
                <a:solidFill>
                  <a:schemeClr val="bg1">
                    <a:lumMod val="95000"/>
                  </a:schemeClr>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12724" y="4185891"/>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82994" y="4153193"/>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12724" y="548381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6"/>
                  </a:solidFill>
                </a:rPr>
                <a:t>Contacteer</a:t>
              </a:r>
              <a:r>
                <a:rPr lang="en-US" dirty="0">
                  <a:solidFill>
                    <a:schemeClr val="accent6"/>
                  </a:solidFill>
                </a:rPr>
                <a:t> de burgers via brief </a:t>
              </a:r>
              <a:r>
                <a:rPr lang="en-US" dirty="0" err="1">
                  <a:solidFill>
                    <a:schemeClr val="accent6"/>
                  </a:solidFill>
                </a:rPr>
                <a:t>en</a:t>
              </a:r>
              <a:r>
                <a:rPr lang="en-US" dirty="0">
                  <a:solidFill>
                    <a:schemeClr val="accent6"/>
                  </a:solidFill>
                </a:rPr>
                <a:t> </a:t>
              </a:r>
              <a:r>
                <a:rPr lang="en-US" dirty="0" err="1">
                  <a:solidFill>
                    <a:schemeClr val="accent6"/>
                  </a:solidFill>
                </a:rPr>
                <a:t>stoepbezoek</a:t>
              </a:r>
              <a:endParaRPr lang="en-US" dirty="0">
                <a:solidFill>
                  <a:schemeClr val="accent6"/>
                </a:solidFill>
              </a:endParaRPr>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82994" y="545441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Doe de </a:t>
              </a:r>
              <a:r>
                <a:rPr lang="en-US" dirty="0" err="1">
                  <a:solidFill>
                    <a:schemeClr val="tx2"/>
                  </a:solidFill>
                </a:rPr>
                <a:t>ontvanger</a:t>
              </a:r>
              <a:r>
                <a:rPr lang="en-US" dirty="0">
                  <a:solidFill>
                    <a:schemeClr val="tx2"/>
                  </a:solidFill>
                </a:rPr>
                <a:t> zo </a:t>
              </a:r>
              <a:r>
                <a:rPr lang="en-US" dirty="0" err="1">
                  <a:solidFill>
                    <a:schemeClr val="tx2"/>
                  </a:solidFill>
                </a:rPr>
                <a:t>weinig</a:t>
              </a:r>
              <a:r>
                <a:rPr lang="en-US" dirty="0">
                  <a:solidFill>
                    <a:schemeClr val="tx2"/>
                  </a:solidFill>
                </a:rPr>
                <a:t> </a:t>
              </a:r>
              <a:r>
                <a:rPr lang="en-US" dirty="0" err="1">
                  <a:solidFill>
                    <a:schemeClr val="tx2"/>
                  </a:solidFill>
                </a:rPr>
                <a:t>mogelijk</a:t>
              </a:r>
              <a:r>
                <a:rPr lang="en-US" dirty="0">
                  <a:solidFill>
                    <a:schemeClr val="tx2"/>
                  </a:solidFill>
                </a:rPr>
                <a:t> </a:t>
              </a:r>
              <a:r>
                <a:rPr lang="en-US" dirty="0" err="1">
                  <a:solidFill>
                    <a:schemeClr val="tx2"/>
                  </a:solidFill>
                </a:rPr>
                <a:t>doen</a:t>
              </a:r>
              <a:endParaRPr lang="en-US" dirty="0">
                <a:solidFill>
                  <a:schemeClr val="tx2"/>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391230" y="18189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5"/>
                  </a:solidFill>
                  <a:ea typeface="Questrial"/>
                  <a:cs typeface="Questrial"/>
                  <a:sym typeface="Questrial"/>
                </a:rPr>
                <a:t>Talm</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niet</a:t>
              </a:r>
              <a:endParaRPr lang="en-US" sz="1800" dirty="0">
                <a:solidFill>
                  <a:schemeClr val="accent5"/>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197858" y="155783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391230"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4"/>
                  </a:solidFill>
                  <a:ea typeface="Questrial"/>
                  <a:cs typeface="Questrial"/>
                  <a:sym typeface="Questrial"/>
                </a:rPr>
                <a:t>Vertrek</a:t>
              </a:r>
              <a:r>
                <a:rPr lang="en-US" sz="1800" dirty="0">
                  <a:solidFill>
                    <a:schemeClr val="accent4"/>
                  </a:solidFill>
                  <a:ea typeface="Questrial"/>
                  <a:cs typeface="Questrial"/>
                  <a:sym typeface="Questrial"/>
                </a:rPr>
                <a:t> van je </a:t>
              </a:r>
              <a:r>
                <a:rPr lang="en-US" sz="1800" dirty="0" err="1">
                  <a:solidFill>
                    <a:schemeClr val="accent4"/>
                  </a:solidFill>
                  <a:ea typeface="Questrial"/>
                  <a:cs typeface="Questrial"/>
                  <a:sym typeface="Questrial"/>
                </a:rPr>
                <a:t>lokale</a:t>
              </a:r>
              <a:r>
                <a:rPr lang="en-US" sz="1800" dirty="0">
                  <a:solidFill>
                    <a:schemeClr val="accent4"/>
                  </a:solidFill>
                  <a:ea typeface="Questrial"/>
                  <a:cs typeface="Questrial"/>
                  <a:sym typeface="Questrial"/>
                </a:rPr>
                <a:t> </a:t>
              </a:r>
              <a:r>
                <a:rPr lang="en-US" sz="1800" dirty="0" err="1">
                  <a:solidFill>
                    <a:schemeClr val="accent4"/>
                  </a:solidFill>
                  <a:ea typeface="Questrial"/>
                  <a:cs typeface="Questrial"/>
                  <a:sym typeface="Questrial"/>
                </a:rPr>
                <a:t>kennis</a:t>
              </a:r>
              <a:r>
                <a:rPr lang="en-US" sz="1800" dirty="0">
                  <a:solidFill>
                    <a:schemeClr val="accent4"/>
                  </a:solidFill>
                  <a:ea typeface="Questrial"/>
                  <a:cs typeface="Questrial"/>
                  <a:sym typeface="Questrial"/>
                </a:rPr>
                <a:t> </a:t>
              </a:r>
              <a:r>
                <a:rPr lang="en-US" sz="1800" dirty="0" err="1">
                  <a:solidFill>
                    <a:schemeClr val="accent4"/>
                  </a:solidFill>
                  <a:ea typeface="Questrial"/>
                  <a:cs typeface="Questrial"/>
                  <a:sym typeface="Questrial"/>
                </a:rPr>
                <a:t>en</a:t>
              </a:r>
              <a:r>
                <a:rPr lang="en-US" sz="1800" dirty="0">
                  <a:solidFill>
                    <a:schemeClr val="accent4"/>
                  </a:solidFill>
                  <a:ea typeface="Questrial"/>
                  <a:cs typeface="Questrial"/>
                  <a:sym typeface="Questrial"/>
                </a:rPr>
                <a:t> context</a:t>
              </a: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391230" y="43517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Vraag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externe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adressenlijsten</a:t>
              </a:r>
              <a:r>
                <a:rPr lang="en-US" sz="1800" dirty="0">
                  <a:solidFill>
                    <a:schemeClr val="bg1">
                      <a:lumMod val="95000"/>
                    </a:schemeClr>
                  </a:solidFill>
                  <a:ea typeface="Questrial"/>
                  <a:cs typeface="Questrial"/>
                  <a:sym typeface="Questrial"/>
                </a:rPr>
                <a:t> op</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391230" y="561331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76365" y="1742547"/>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lumMod val="95000"/>
                    </a:schemeClr>
                  </a:solidFill>
                  <a:ea typeface="Questrial"/>
                  <a:cs typeface="Questrial"/>
                  <a:sym typeface="Questrial"/>
                </a:rPr>
                <a:t>Hou </a:t>
              </a:r>
              <a:r>
                <a:rPr lang="en-US" sz="1800" dirty="0" err="1">
                  <a:solidFill>
                    <a:schemeClr val="bg1">
                      <a:lumMod val="95000"/>
                    </a:schemeClr>
                  </a:solidFill>
                  <a:ea typeface="Questrial"/>
                  <a:cs typeface="Questrial"/>
                  <a:sym typeface="Questrial"/>
                </a:rPr>
                <a:t>controle</a:t>
              </a:r>
              <a:r>
                <a:rPr lang="en-US" sz="1800" dirty="0">
                  <a:solidFill>
                    <a:schemeClr val="bg1">
                      <a:lumMod val="95000"/>
                    </a:schemeClr>
                  </a:solidFill>
                  <a:ea typeface="Questrial"/>
                  <a:cs typeface="Questrial"/>
                  <a:sym typeface="Questrial"/>
                </a:rPr>
                <a:t> over </a:t>
              </a:r>
              <a:r>
                <a:rPr lang="en-US" sz="1800" dirty="0" err="1">
                  <a:solidFill>
                    <a:schemeClr val="bg1">
                      <a:lumMod val="95000"/>
                    </a:schemeClr>
                  </a:solidFill>
                  <a:ea typeface="Questrial"/>
                  <a:cs typeface="Questrial"/>
                  <a:sym typeface="Questrial"/>
                </a:rPr>
                <a:t>wie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aan</a:t>
              </a:r>
              <a:r>
                <a:rPr lang="en-US" sz="1800" dirty="0">
                  <a:solidFill>
                    <a:schemeClr val="bg1">
                      <a:lumMod val="95000"/>
                    </a:schemeClr>
                  </a:solidFill>
                  <a:ea typeface="Questrial"/>
                  <a:cs typeface="Questrial"/>
                  <a:sym typeface="Questrial"/>
                </a:rPr>
                <a:t> het </a:t>
              </a:r>
              <a:r>
                <a:rPr lang="en-US" sz="1800" dirty="0" err="1">
                  <a:solidFill>
                    <a:schemeClr val="bg1">
                      <a:lumMod val="95000"/>
                    </a:schemeClr>
                  </a:solidFill>
                  <a:ea typeface="Questrial"/>
                  <a:cs typeface="Questrial"/>
                  <a:sym typeface="Questrial"/>
                </a:rPr>
                <a:t>stuur</a:t>
              </a:r>
              <a:r>
                <a:rPr lang="en-US" sz="1800" dirty="0">
                  <a:solidFill>
                    <a:schemeClr val="bg1">
                      <a:lumMod val="95000"/>
                    </a:schemeClr>
                  </a:solidFill>
                  <a:ea typeface="Questrial"/>
                  <a:cs typeface="Questrial"/>
                  <a:sym typeface="Questrial"/>
                </a:rPr>
                <a:t> zit</a:t>
              </a: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76365"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accent6"/>
                  </a:solidFill>
                  <a:ea typeface="Questrial"/>
                  <a:cs typeface="Questrial"/>
                  <a:sym typeface="Questrial"/>
                </a:rPr>
                <a:t>Sluit </a:t>
              </a:r>
              <a:r>
                <a:rPr lang="en-US" sz="1800" dirty="0" err="1">
                  <a:solidFill>
                    <a:schemeClr val="accent6"/>
                  </a:solidFill>
                  <a:ea typeface="Questrial"/>
                  <a:cs typeface="Questrial"/>
                  <a:sym typeface="Questrial"/>
                </a:rPr>
                <a:t>aan</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bij</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bestaande</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beleidslijnen</a:t>
              </a:r>
              <a:endParaRPr lang="en-US" sz="1800" dirty="0">
                <a:solidFill>
                  <a:schemeClr val="accent6"/>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76365"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tx2"/>
                  </a:solidFill>
                  <a:cs typeface="Arial" panose="020B0604020202020204" pitchFamily="34" charset="0"/>
                </a:rPr>
                <a:t>Kruis</a:t>
              </a:r>
              <a:r>
                <a:rPr lang="en-US" sz="1800" dirty="0">
                  <a:solidFill>
                    <a:schemeClr val="tx2"/>
                  </a:solidFill>
                  <a:cs typeface="Arial" panose="020B0604020202020204" pitchFamily="34" charset="0"/>
                </a:rPr>
                <a:t> data </a:t>
              </a:r>
              <a:r>
                <a:rPr lang="en-US" sz="1800" dirty="0" err="1">
                  <a:solidFill>
                    <a:schemeClr val="tx2"/>
                  </a:solidFill>
                  <a:cs typeface="Arial" panose="020B0604020202020204" pitchFamily="34" charset="0"/>
                </a:rPr>
                <a:t>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maak</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een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nieuwe</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selectie</a:t>
              </a:r>
              <a:endParaRPr lang="en-US" sz="1800" dirty="0">
                <a:solidFill>
                  <a:schemeClr val="tx2"/>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76365"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13008" y="1733268"/>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13008"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13008" y="4330130"/>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13008"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386009" y="17046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386009"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5"/>
                  </a:solidFill>
                  <a:ea typeface="Questrial"/>
                  <a:cs typeface="Questrial"/>
                  <a:sym typeface="Questrial"/>
                </a:rPr>
                <a:t>Aanvaard</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dat</a:t>
              </a:r>
              <a:r>
                <a:rPr lang="en-US" sz="1800" dirty="0">
                  <a:solidFill>
                    <a:schemeClr val="accent5"/>
                  </a:solidFill>
                  <a:ea typeface="Questrial"/>
                  <a:cs typeface="Questrial"/>
                  <a:sym typeface="Questrial"/>
                </a:rPr>
                <a:t> je </a:t>
              </a:r>
              <a:r>
                <a:rPr lang="en-US" sz="1800" dirty="0" err="1">
                  <a:solidFill>
                    <a:schemeClr val="accent5"/>
                  </a:solidFill>
                  <a:ea typeface="Questrial"/>
                  <a:cs typeface="Questrial"/>
                  <a:sym typeface="Questrial"/>
                </a:rPr>
                <a:t>niet</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alles</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kan</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doen</a:t>
              </a:r>
              <a:endParaRPr lang="en-US" sz="1800" dirty="0">
                <a:solidFill>
                  <a:schemeClr val="accent5"/>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386009"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386009"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Geef</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voldoende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hoog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bedrag</a:t>
              </a:r>
              <a:endParaRPr lang="en-US" sz="1800" dirty="0">
                <a:solidFill>
                  <a:schemeClr val="bg1">
                    <a:lumMod val="95000"/>
                  </a:schemeClr>
                </a:solidFill>
                <a:ea typeface="Questrial"/>
                <a:cs typeface="Questrial"/>
                <a:sym typeface="Questrial"/>
              </a:endParaRPr>
            </a:p>
          </p:txBody>
        </p:sp>
      </p:gr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
        <p:nvSpPr>
          <p:cNvPr id="4" name="Content Placeholder 4">
            <a:extLst>
              <a:ext uri="{FF2B5EF4-FFF2-40B4-BE49-F238E27FC236}">
                <a16:creationId xmlns:a16="http://schemas.microsoft.com/office/drawing/2014/main" id="{09A9465F-2D54-F781-73C5-7361747D6526}"/>
              </a:ext>
            </a:extLst>
          </p:cNvPr>
          <p:cNvSpPr txBox="1">
            <a:spLocks/>
          </p:cNvSpPr>
          <p:nvPr/>
        </p:nvSpPr>
        <p:spPr>
          <a:xfrm>
            <a:off x="6376422" y="42613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accent4"/>
                </a:solidFill>
                <a:cs typeface="Arial" panose="020B0604020202020204" pitchFamily="34" charset="0"/>
              </a:rPr>
              <a:t>Aanvaard</a:t>
            </a:r>
            <a:r>
              <a:rPr lang="en-US" sz="1800" dirty="0">
                <a:solidFill>
                  <a:schemeClr val="accent4"/>
                </a:solidFill>
                <a:cs typeface="Arial" panose="020B0604020202020204" pitchFamily="34" charset="0"/>
              </a:rPr>
              <a:t> </a:t>
            </a:r>
            <a:r>
              <a:rPr lang="en-US" sz="1800" dirty="0" err="1">
                <a:solidFill>
                  <a:schemeClr val="accent4"/>
                </a:solidFill>
                <a:cs typeface="Arial" panose="020B0604020202020204" pitchFamily="34" charset="0"/>
              </a:rPr>
              <a:t>beperkte</a:t>
            </a:r>
            <a:r>
              <a:rPr lang="en-US" sz="1800" dirty="0">
                <a:solidFill>
                  <a:schemeClr val="accent4"/>
                </a:solidFill>
                <a:cs typeface="Arial" panose="020B0604020202020204" pitchFamily="34" charset="0"/>
              </a:rPr>
              <a:t> over-take-up</a:t>
            </a:r>
            <a:endParaRPr lang="en-US" sz="1800" dirty="0">
              <a:solidFill>
                <a:schemeClr val="accent4"/>
              </a:solidFill>
            </a:endParaRPr>
          </a:p>
        </p:txBody>
      </p:sp>
      <p:sp>
        <p:nvSpPr>
          <p:cNvPr id="5" name="Content Placeholder 4">
            <a:extLst>
              <a:ext uri="{FF2B5EF4-FFF2-40B4-BE49-F238E27FC236}">
                <a16:creationId xmlns:a16="http://schemas.microsoft.com/office/drawing/2014/main" id="{7F521404-5FD4-081C-4830-EED89923CAD9}"/>
              </a:ext>
            </a:extLst>
          </p:cNvPr>
          <p:cNvSpPr txBox="1">
            <a:spLocks/>
          </p:cNvSpPr>
          <p:nvPr/>
        </p:nvSpPr>
        <p:spPr>
          <a:xfrm>
            <a:off x="9361553" y="4294704"/>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accent6"/>
                </a:solidFill>
                <a:cs typeface="Arial" panose="020B0604020202020204" pitchFamily="34" charset="0"/>
              </a:rPr>
              <a:t>Licht </a:t>
            </a:r>
            <a:r>
              <a:rPr lang="en-US" sz="1800" dirty="0" err="1">
                <a:solidFill>
                  <a:schemeClr val="accent6"/>
                </a:solidFill>
                <a:cs typeface="Arial" panose="020B0604020202020204" pitchFamily="34" charset="0"/>
              </a:rPr>
              <a:t>enkele</a:t>
            </a:r>
            <a:r>
              <a:rPr lang="en-US" sz="1800" dirty="0">
                <a:solidFill>
                  <a:schemeClr val="accent6"/>
                </a:solidFill>
                <a:cs typeface="Arial" panose="020B0604020202020204" pitchFamily="34" charset="0"/>
              </a:rPr>
              <a:t> partners in</a:t>
            </a:r>
            <a:endParaRPr lang="en-US" sz="1800" dirty="0">
              <a:solidFill>
                <a:schemeClr val="accent6"/>
              </a:solidFill>
            </a:endParaRPr>
          </a:p>
        </p:txBody>
      </p:sp>
    </p:spTree>
    <p:extLst>
      <p:ext uri="{BB962C8B-B14F-4D97-AF65-F5344CB8AC3E}">
        <p14:creationId xmlns:p14="http://schemas.microsoft.com/office/powerpoint/2010/main" val="204587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C4DB367-7BC4-6DFB-E3E8-AAA9ABA87121}"/>
              </a:ext>
            </a:extLst>
          </p:cNvPr>
          <p:cNvGrpSpPr/>
          <p:nvPr/>
        </p:nvGrpSpPr>
        <p:grpSpPr>
          <a:xfrm>
            <a:off x="232410" y="1424488"/>
            <a:ext cx="11727179" cy="5072945"/>
            <a:chOff x="212724" y="1557838"/>
            <a:chExt cx="11727179" cy="5072945"/>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197858" y="5483814"/>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solidFill>
                </a:rPr>
                <a:t>Wees </a:t>
              </a:r>
              <a:r>
                <a:rPr lang="en-US" dirty="0" err="1">
                  <a:solidFill>
                    <a:schemeClr val="accent5"/>
                  </a:solidFill>
                </a:rPr>
                <a:t>uitnodigend</a:t>
              </a:r>
              <a:r>
                <a:rPr lang="en-US" dirty="0">
                  <a:solidFill>
                    <a:schemeClr val="accent5"/>
                  </a:solidFill>
                </a:rPr>
                <a:t>, </a:t>
              </a:r>
              <a:r>
                <a:rPr lang="en-US" dirty="0" err="1">
                  <a:solidFill>
                    <a:schemeClr val="accent5"/>
                  </a:solidFill>
                </a:rPr>
                <a:t>toegankelijk</a:t>
              </a:r>
              <a:r>
                <a:rPr lang="en-US" dirty="0">
                  <a:solidFill>
                    <a:schemeClr val="accent5"/>
                  </a:solidFill>
                </a:rPr>
                <a:t> </a:t>
              </a:r>
              <a:r>
                <a:rPr lang="en-US" dirty="0" err="1">
                  <a:solidFill>
                    <a:schemeClr val="accent5"/>
                  </a:solidFill>
                </a:rPr>
                <a:t>en</a:t>
              </a:r>
              <a:r>
                <a:rPr lang="en-US" dirty="0">
                  <a:solidFill>
                    <a:schemeClr val="accent5"/>
                  </a:solidFill>
                </a:rPr>
                <a:t> </a:t>
              </a:r>
              <a:r>
                <a:rPr lang="en-US" dirty="0" err="1">
                  <a:solidFill>
                    <a:schemeClr val="accent5"/>
                  </a:solidFill>
                </a:rPr>
                <a:t>eerlijk</a:t>
              </a:r>
              <a:endParaRPr lang="en-US" dirty="0">
                <a:solidFill>
                  <a:schemeClr val="accent5"/>
                </a:solidFill>
              </a:endParaRPr>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68125" y="545441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68126" y="4153193"/>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197858" y="4185891"/>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68125" y="2858575"/>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68128" y="1557838"/>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Hou je </a:t>
              </a:r>
              <a:r>
                <a:rPr lang="en-US" dirty="0" err="1">
                  <a:solidFill>
                    <a:schemeClr val="bg1"/>
                  </a:solidFill>
                </a:rPr>
                <a:t>aan</a:t>
              </a:r>
              <a:r>
                <a:rPr lang="en-US" dirty="0">
                  <a:solidFill>
                    <a:schemeClr val="bg1"/>
                  </a:solidFill>
                </a:rPr>
                <a:t> je focus</a:t>
              </a:r>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12724" y="15768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82994" y="1557838"/>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Erken de </a:t>
              </a:r>
              <a:r>
                <a:rPr lang="en-US" dirty="0" err="1">
                  <a:solidFill>
                    <a:schemeClr val="tx1"/>
                  </a:solidFill>
                </a:rPr>
                <a:t>nood</a:t>
              </a:r>
              <a:r>
                <a:rPr lang="en-US" dirty="0">
                  <a:solidFill>
                    <a:schemeClr val="tx1"/>
                  </a:solidFill>
                </a:rPr>
                <a:t> </a:t>
              </a:r>
              <a:r>
                <a:rPr lang="en-US" dirty="0" err="1">
                  <a:solidFill>
                    <a:schemeClr val="tx1"/>
                  </a:solidFill>
                </a:rPr>
                <a:t>aan</a:t>
              </a:r>
              <a:r>
                <a:rPr lang="en-US" dirty="0">
                  <a:solidFill>
                    <a:schemeClr val="tx1"/>
                  </a:solidFill>
                </a:rPr>
                <a:t> expertise</a:t>
              </a:r>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12724" y="2887970"/>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197859" y="2887970"/>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82994" y="2858575"/>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lumMod val="95000"/>
                    </a:schemeClr>
                  </a:solidFill>
                </a:rPr>
                <a:t>Richt</a:t>
              </a:r>
              <a:r>
                <a:rPr lang="en-US" dirty="0">
                  <a:solidFill>
                    <a:schemeClr val="bg1">
                      <a:lumMod val="95000"/>
                    </a:schemeClr>
                  </a:solidFill>
                </a:rPr>
                <a:t> je op </a:t>
              </a:r>
              <a:r>
                <a:rPr lang="en-US" dirty="0" err="1">
                  <a:solidFill>
                    <a:schemeClr val="bg1">
                      <a:lumMod val="95000"/>
                    </a:schemeClr>
                  </a:solidFill>
                </a:rPr>
                <a:t>een</a:t>
              </a:r>
              <a:r>
                <a:rPr lang="en-US" dirty="0">
                  <a:solidFill>
                    <a:schemeClr val="bg1">
                      <a:lumMod val="95000"/>
                    </a:schemeClr>
                  </a:solidFill>
                </a:rPr>
                <a:t> </a:t>
              </a:r>
              <a:r>
                <a:rPr lang="en-US" dirty="0" err="1">
                  <a:solidFill>
                    <a:schemeClr val="bg1">
                      <a:lumMod val="95000"/>
                    </a:schemeClr>
                  </a:solidFill>
                </a:rPr>
                <a:t>nieuwe</a:t>
              </a:r>
              <a:r>
                <a:rPr lang="en-US" dirty="0">
                  <a:solidFill>
                    <a:schemeClr val="bg1">
                      <a:lumMod val="95000"/>
                    </a:schemeClr>
                  </a:solidFill>
                </a:rPr>
                <a:t> </a:t>
              </a:r>
              <a:r>
                <a:rPr lang="en-US" dirty="0" err="1">
                  <a:solidFill>
                    <a:schemeClr val="bg1">
                      <a:lumMod val="95000"/>
                    </a:schemeClr>
                  </a:solidFill>
                </a:rPr>
                <a:t>doelgroep</a:t>
              </a:r>
              <a:endParaRPr lang="en-US" dirty="0">
                <a:solidFill>
                  <a:schemeClr val="bg1">
                    <a:lumMod val="95000"/>
                  </a:schemeClr>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12724" y="4185891"/>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82994" y="4153193"/>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12724" y="548381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6"/>
                  </a:solidFill>
                </a:rPr>
                <a:t>Contacteer</a:t>
              </a:r>
              <a:r>
                <a:rPr lang="en-US" dirty="0">
                  <a:solidFill>
                    <a:schemeClr val="accent6"/>
                  </a:solidFill>
                </a:rPr>
                <a:t> de burgers via brief </a:t>
              </a:r>
              <a:r>
                <a:rPr lang="en-US" dirty="0" err="1">
                  <a:solidFill>
                    <a:schemeClr val="accent6"/>
                  </a:solidFill>
                </a:rPr>
                <a:t>en</a:t>
              </a:r>
              <a:r>
                <a:rPr lang="en-US" dirty="0">
                  <a:solidFill>
                    <a:schemeClr val="accent6"/>
                  </a:solidFill>
                </a:rPr>
                <a:t> </a:t>
              </a:r>
              <a:r>
                <a:rPr lang="en-US" dirty="0" err="1">
                  <a:solidFill>
                    <a:schemeClr val="accent6"/>
                  </a:solidFill>
                </a:rPr>
                <a:t>stoepbezoek</a:t>
              </a:r>
              <a:endParaRPr lang="en-US" dirty="0">
                <a:solidFill>
                  <a:schemeClr val="accent6"/>
                </a:solidFill>
              </a:endParaRPr>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82994" y="545441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Doe de </a:t>
              </a:r>
              <a:r>
                <a:rPr lang="en-US" dirty="0" err="1">
                  <a:solidFill>
                    <a:schemeClr val="tx2"/>
                  </a:solidFill>
                </a:rPr>
                <a:t>ontvanger</a:t>
              </a:r>
              <a:r>
                <a:rPr lang="en-US" dirty="0">
                  <a:solidFill>
                    <a:schemeClr val="tx2"/>
                  </a:solidFill>
                </a:rPr>
                <a:t> zo </a:t>
              </a:r>
              <a:r>
                <a:rPr lang="en-US" dirty="0" err="1">
                  <a:solidFill>
                    <a:schemeClr val="tx2"/>
                  </a:solidFill>
                </a:rPr>
                <a:t>weinig</a:t>
              </a:r>
              <a:r>
                <a:rPr lang="en-US" dirty="0">
                  <a:solidFill>
                    <a:schemeClr val="tx2"/>
                  </a:solidFill>
                </a:rPr>
                <a:t> </a:t>
              </a:r>
              <a:r>
                <a:rPr lang="en-US" dirty="0" err="1">
                  <a:solidFill>
                    <a:schemeClr val="tx2"/>
                  </a:solidFill>
                </a:rPr>
                <a:t>mogelijk</a:t>
              </a:r>
              <a:r>
                <a:rPr lang="en-US" dirty="0">
                  <a:solidFill>
                    <a:schemeClr val="tx2"/>
                  </a:solidFill>
                </a:rPr>
                <a:t> </a:t>
              </a:r>
              <a:r>
                <a:rPr lang="en-US" dirty="0" err="1">
                  <a:solidFill>
                    <a:schemeClr val="tx2"/>
                  </a:solidFill>
                </a:rPr>
                <a:t>doen</a:t>
              </a:r>
              <a:endParaRPr lang="en-US" dirty="0">
                <a:solidFill>
                  <a:schemeClr val="tx2"/>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391230" y="18189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Talm</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niet</a:t>
              </a:r>
              <a:endParaRPr lang="en-US" sz="1800" dirty="0">
                <a:solidFill>
                  <a:schemeClr val="bg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197858" y="155783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391230"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4"/>
                  </a:solidFill>
                  <a:ea typeface="Questrial"/>
                  <a:cs typeface="Questrial"/>
                  <a:sym typeface="Questrial"/>
                </a:rPr>
                <a:t>Vertrek</a:t>
              </a:r>
              <a:r>
                <a:rPr lang="en-US" sz="1800" dirty="0">
                  <a:solidFill>
                    <a:schemeClr val="accent4"/>
                  </a:solidFill>
                  <a:ea typeface="Questrial"/>
                  <a:cs typeface="Questrial"/>
                  <a:sym typeface="Questrial"/>
                </a:rPr>
                <a:t> van je </a:t>
              </a:r>
              <a:r>
                <a:rPr lang="en-US" sz="1800" dirty="0" err="1">
                  <a:solidFill>
                    <a:schemeClr val="accent4"/>
                  </a:solidFill>
                  <a:ea typeface="Questrial"/>
                  <a:cs typeface="Questrial"/>
                  <a:sym typeface="Questrial"/>
                </a:rPr>
                <a:t>lokale</a:t>
              </a:r>
              <a:r>
                <a:rPr lang="en-US" sz="1800" dirty="0">
                  <a:solidFill>
                    <a:schemeClr val="accent4"/>
                  </a:solidFill>
                  <a:ea typeface="Questrial"/>
                  <a:cs typeface="Questrial"/>
                  <a:sym typeface="Questrial"/>
                </a:rPr>
                <a:t> </a:t>
              </a:r>
              <a:r>
                <a:rPr lang="en-US" sz="1800" dirty="0" err="1">
                  <a:solidFill>
                    <a:schemeClr val="accent4"/>
                  </a:solidFill>
                  <a:ea typeface="Questrial"/>
                  <a:cs typeface="Questrial"/>
                  <a:sym typeface="Questrial"/>
                </a:rPr>
                <a:t>kennis</a:t>
              </a:r>
              <a:r>
                <a:rPr lang="en-US" sz="1800" dirty="0">
                  <a:solidFill>
                    <a:schemeClr val="accent4"/>
                  </a:solidFill>
                  <a:ea typeface="Questrial"/>
                  <a:cs typeface="Questrial"/>
                  <a:sym typeface="Questrial"/>
                </a:rPr>
                <a:t> </a:t>
              </a:r>
              <a:r>
                <a:rPr lang="en-US" sz="1800" dirty="0" err="1">
                  <a:solidFill>
                    <a:schemeClr val="accent4"/>
                  </a:solidFill>
                  <a:ea typeface="Questrial"/>
                  <a:cs typeface="Questrial"/>
                  <a:sym typeface="Questrial"/>
                </a:rPr>
                <a:t>en</a:t>
              </a:r>
              <a:r>
                <a:rPr lang="en-US" sz="1800" dirty="0">
                  <a:solidFill>
                    <a:schemeClr val="accent4"/>
                  </a:solidFill>
                  <a:ea typeface="Questrial"/>
                  <a:cs typeface="Questrial"/>
                  <a:sym typeface="Questrial"/>
                </a:rPr>
                <a:t> context</a:t>
              </a: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391230" y="43517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Vraag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externe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adressenlijsten</a:t>
              </a:r>
              <a:r>
                <a:rPr lang="en-US" sz="1800" dirty="0">
                  <a:solidFill>
                    <a:schemeClr val="bg1">
                      <a:lumMod val="95000"/>
                    </a:schemeClr>
                  </a:solidFill>
                  <a:ea typeface="Questrial"/>
                  <a:cs typeface="Questrial"/>
                  <a:sym typeface="Questrial"/>
                </a:rPr>
                <a:t> op</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391230" y="561331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76365" y="1742547"/>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ea typeface="Questrial"/>
                  <a:cs typeface="Questrial"/>
                  <a:sym typeface="Questrial"/>
                </a:rPr>
                <a:t>Hou </a:t>
              </a:r>
              <a:r>
                <a:rPr lang="en-US" sz="1800" dirty="0" err="1">
                  <a:ea typeface="Questrial"/>
                  <a:cs typeface="Questrial"/>
                  <a:sym typeface="Questrial"/>
                </a:rPr>
                <a:t>controle</a:t>
              </a:r>
              <a:r>
                <a:rPr lang="en-US" sz="1800" dirty="0">
                  <a:ea typeface="Questrial"/>
                  <a:cs typeface="Questrial"/>
                  <a:sym typeface="Questrial"/>
                </a:rPr>
                <a:t> over </a:t>
              </a:r>
              <a:r>
                <a:rPr lang="en-US" sz="1800" dirty="0" err="1">
                  <a:ea typeface="Questrial"/>
                  <a:cs typeface="Questrial"/>
                  <a:sym typeface="Questrial"/>
                </a:rPr>
                <a:t>wie</a:t>
              </a:r>
              <a:r>
                <a:rPr lang="en-US" sz="1800" dirty="0">
                  <a:ea typeface="Questrial"/>
                  <a:cs typeface="Questrial"/>
                  <a:sym typeface="Questrial"/>
                </a:rPr>
                <a:t> </a:t>
              </a:r>
              <a:r>
                <a:rPr lang="en-US" sz="1800" dirty="0" err="1">
                  <a:ea typeface="Questrial"/>
                  <a:cs typeface="Questrial"/>
                  <a:sym typeface="Questrial"/>
                </a:rPr>
                <a:t>aan</a:t>
              </a:r>
              <a:r>
                <a:rPr lang="en-US" sz="1800" dirty="0">
                  <a:ea typeface="Questrial"/>
                  <a:cs typeface="Questrial"/>
                  <a:sym typeface="Questrial"/>
                </a:rPr>
                <a:t> het </a:t>
              </a:r>
              <a:r>
                <a:rPr lang="en-US" sz="1800" dirty="0" err="1">
                  <a:ea typeface="Questrial"/>
                  <a:cs typeface="Questrial"/>
                  <a:sym typeface="Questrial"/>
                </a:rPr>
                <a:t>stuur</a:t>
              </a:r>
              <a:r>
                <a:rPr lang="en-US" sz="1800" dirty="0">
                  <a:ea typeface="Questrial"/>
                  <a:cs typeface="Questrial"/>
                  <a:sym typeface="Questrial"/>
                </a:rPr>
                <a:t> zit</a:t>
              </a: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76365"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accent6"/>
                  </a:solidFill>
                  <a:ea typeface="Questrial"/>
                  <a:cs typeface="Questrial"/>
                  <a:sym typeface="Questrial"/>
                </a:rPr>
                <a:t>Sluit </a:t>
              </a:r>
              <a:r>
                <a:rPr lang="en-US" sz="1800" dirty="0" err="1">
                  <a:solidFill>
                    <a:schemeClr val="accent6"/>
                  </a:solidFill>
                  <a:ea typeface="Questrial"/>
                  <a:cs typeface="Questrial"/>
                  <a:sym typeface="Questrial"/>
                </a:rPr>
                <a:t>aan</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bij</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bestaande</a:t>
              </a:r>
              <a:r>
                <a:rPr lang="en-US" sz="1800" dirty="0">
                  <a:solidFill>
                    <a:schemeClr val="accent6"/>
                  </a:solidFill>
                  <a:ea typeface="Questrial"/>
                  <a:cs typeface="Questrial"/>
                  <a:sym typeface="Questrial"/>
                </a:rPr>
                <a:t> </a:t>
              </a:r>
              <a:r>
                <a:rPr lang="en-US" sz="1800" dirty="0" err="1">
                  <a:solidFill>
                    <a:schemeClr val="accent6"/>
                  </a:solidFill>
                  <a:ea typeface="Questrial"/>
                  <a:cs typeface="Questrial"/>
                  <a:sym typeface="Questrial"/>
                </a:rPr>
                <a:t>beleidslijnen</a:t>
              </a:r>
              <a:endParaRPr lang="en-US" sz="1800" dirty="0">
                <a:solidFill>
                  <a:schemeClr val="accent6"/>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76365"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tx2"/>
                  </a:solidFill>
                  <a:cs typeface="Arial" panose="020B0604020202020204" pitchFamily="34" charset="0"/>
                </a:rPr>
                <a:t>Kruis</a:t>
              </a:r>
              <a:r>
                <a:rPr lang="en-US" sz="1800" dirty="0">
                  <a:solidFill>
                    <a:schemeClr val="tx2"/>
                  </a:solidFill>
                  <a:cs typeface="Arial" panose="020B0604020202020204" pitchFamily="34" charset="0"/>
                </a:rPr>
                <a:t> data </a:t>
              </a:r>
              <a:r>
                <a:rPr lang="en-US" sz="1800" dirty="0" err="1">
                  <a:solidFill>
                    <a:schemeClr val="tx2"/>
                  </a:solidFill>
                  <a:cs typeface="Arial" panose="020B0604020202020204" pitchFamily="34" charset="0"/>
                </a:rPr>
                <a:t>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maak</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een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nieuwe</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selectie</a:t>
              </a:r>
              <a:endParaRPr lang="en-US" sz="1800" dirty="0">
                <a:solidFill>
                  <a:schemeClr val="tx2"/>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76365"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13008" y="1733268"/>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13008"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13008" y="4330130"/>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13008"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386009" y="17046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386009"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accent5"/>
                  </a:solidFill>
                  <a:ea typeface="Questrial"/>
                  <a:cs typeface="Questrial"/>
                  <a:sym typeface="Questrial"/>
                </a:rPr>
                <a:t>Aanvaard</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dat</a:t>
              </a:r>
              <a:r>
                <a:rPr lang="en-US" sz="1800" dirty="0">
                  <a:solidFill>
                    <a:schemeClr val="accent5"/>
                  </a:solidFill>
                  <a:ea typeface="Questrial"/>
                  <a:cs typeface="Questrial"/>
                  <a:sym typeface="Questrial"/>
                </a:rPr>
                <a:t> je </a:t>
              </a:r>
              <a:r>
                <a:rPr lang="en-US" sz="1800" dirty="0" err="1">
                  <a:solidFill>
                    <a:schemeClr val="accent5"/>
                  </a:solidFill>
                  <a:ea typeface="Questrial"/>
                  <a:cs typeface="Questrial"/>
                  <a:sym typeface="Questrial"/>
                </a:rPr>
                <a:t>niet</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alles</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kan</a:t>
              </a:r>
              <a:r>
                <a:rPr lang="en-US" sz="1800" dirty="0">
                  <a:solidFill>
                    <a:schemeClr val="accent5"/>
                  </a:solidFill>
                  <a:ea typeface="Questrial"/>
                  <a:cs typeface="Questrial"/>
                  <a:sym typeface="Questrial"/>
                </a:rPr>
                <a:t> </a:t>
              </a:r>
              <a:r>
                <a:rPr lang="en-US" sz="1800" dirty="0" err="1">
                  <a:solidFill>
                    <a:schemeClr val="accent5"/>
                  </a:solidFill>
                  <a:ea typeface="Questrial"/>
                  <a:cs typeface="Questrial"/>
                  <a:sym typeface="Questrial"/>
                </a:rPr>
                <a:t>doen</a:t>
              </a:r>
              <a:endParaRPr lang="en-US" sz="1800" dirty="0">
                <a:solidFill>
                  <a:schemeClr val="accent5"/>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386009"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386009"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Geef</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voldoende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hoog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bedrag</a:t>
              </a:r>
              <a:endParaRPr lang="en-US" sz="1800" dirty="0">
                <a:solidFill>
                  <a:schemeClr val="bg1">
                    <a:lumMod val="95000"/>
                  </a:schemeClr>
                </a:solidFill>
                <a:ea typeface="Questrial"/>
                <a:cs typeface="Questrial"/>
                <a:sym typeface="Questrial"/>
              </a:endParaRPr>
            </a:p>
          </p:txBody>
        </p:sp>
      </p:gr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
        <p:nvSpPr>
          <p:cNvPr id="4" name="Content Placeholder 4">
            <a:extLst>
              <a:ext uri="{FF2B5EF4-FFF2-40B4-BE49-F238E27FC236}">
                <a16:creationId xmlns:a16="http://schemas.microsoft.com/office/drawing/2014/main" id="{09A9465F-2D54-F781-73C5-7361747D6526}"/>
              </a:ext>
            </a:extLst>
          </p:cNvPr>
          <p:cNvSpPr txBox="1">
            <a:spLocks/>
          </p:cNvSpPr>
          <p:nvPr/>
        </p:nvSpPr>
        <p:spPr>
          <a:xfrm>
            <a:off x="6376422" y="42613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accent4"/>
                </a:solidFill>
                <a:cs typeface="Arial" panose="020B0604020202020204" pitchFamily="34" charset="0"/>
              </a:rPr>
              <a:t>Aanvaard</a:t>
            </a:r>
            <a:r>
              <a:rPr lang="en-US" sz="1800" dirty="0">
                <a:solidFill>
                  <a:schemeClr val="accent4"/>
                </a:solidFill>
                <a:cs typeface="Arial" panose="020B0604020202020204" pitchFamily="34" charset="0"/>
              </a:rPr>
              <a:t> </a:t>
            </a:r>
            <a:r>
              <a:rPr lang="en-US" sz="1800" dirty="0" err="1">
                <a:solidFill>
                  <a:schemeClr val="accent4"/>
                </a:solidFill>
                <a:cs typeface="Arial" panose="020B0604020202020204" pitchFamily="34" charset="0"/>
              </a:rPr>
              <a:t>beperkte</a:t>
            </a:r>
            <a:r>
              <a:rPr lang="en-US" sz="1800" dirty="0">
                <a:solidFill>
                  <a:schemeClr val="accent4"/>
                </a:solidFill>
                <a:cs typeface="Arial" panose="020B0604020202020204" pitchFamily="34" charset="0"/>
              </a:rPr>
              <a:t> over-take-up</a:t>
            </a:r>
            <a:endParaRPr lang="en-US" sz="1800" dirty="0">
              <a:solidFill>
                <a:schemeClr val="accent4"/>
              </a:solidFill>
            </a:endParaRPr>
          </a:p>
        </p:txBody>
      </p:sp>
      <p:sp>
        <p:nvSpPr>
          <p:cNvPr id="5" name="Content Placeholder 4">
            <a:extLst>
              <a:ext uri="{FF2B5EF4-FFF2-40B4-BE49-F238E27FC236}">
                <a16:creationId xmlns:a16="http://schemas.microsoft.com/office/drawing/2014/main" id="{7F521404-5FD4-081C-4830-EED89923CAD9}"/>
              </a:ext>
            </a:extLst>
          </p:cNvPr>
          <p:cNvSpPr txBox="1">
            <a:spLocks/>
          </p:cNvSpPr>
          <p:nvPr/>
        </p:nvSpPr>
        <p:spPr>
          <a:xfrm>
            <a:off x="9361553" y="4294704"/>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accent6"/>
                </a:solidFill>
                <a:cs typeface="Arial" panose="020B0604020202020204" pitchFamily="34" charset="0"/>
              </a:rPr>
              <a:t>Licht </a:t>
            </a:r>
            <a:r>
              <a:rPr lang="en-US" sz="1800" dirty="0" err="1">
                <a:solidFill>
                  <a:schemeClr val="accent6"/>
                </a:solidFill>
                <a:cs typeface="Arial" panose="020B0604020202020204" pitchFamily="34" charset="0"/>
              </a:rPr>
              <a:t>enkele</a:t>
            </a:r>
            <a:r>
              <a:rPr lang="en-US" sz="1800" dirty="0">
                <a:solidFill>
                  <a:schemeClr val="accent6"/>
                </a:solidFill>
                <a:cs typeface="Arial" panose="020B0604020202020204" pitchFamily="34" charset="0"/>
              </a:rPr>
              <a:t> partners in</a:t>
            </a:r>
            <a:endParaRPr lang="en-US" sz="1800" dirty="0">
              <a:solidFill>
                <a:schemeClr val="accent6"/>
              </a:solidFill>
            </a:endParaRPr>
          </a:p>
        </p:txBody>
      </p:sp>
    </p:spTree>
    <p:extLst>
      <p:ext uri="{BB962C8B-B14F-4D97-AF65-F5344CB8AC3E}">
        <p14:creationId xmlns:p14="http://schemas.microsoft.com/office/powerpoint/2010/main" val="228734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95070" y="5226485"/>
            <a:ext cx="2047162"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a:endCxn id="122" idx="7"/>
          </p:cNvCxnSpPr>
          <p:nvPr/>
        </p:nvCxnSpPr>
        <p:spPr>
          <a:xfrm>
            <a:off x="4457506" y="3840647"/>
            <a:ext cx="3322901" cy="0"/>
          </a:xfrm>
          <a:prstGeom prst="line">
            <a:avLst/>
          </a:prstGeom>
          <a:ln w="19050">
            <a:solidFill>
              <a:schemeClr val="accent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alpha val="50000"/>
            </a:schemeClr>
          </a:solidFill>
          <a:ln>
            <a:solidFill>
              <a:schemeClr val="tx2"/>
            </a:solidFill>
          </a:ln>
        </p:spPr>
        <p:style>
          <a:lnRef idx="0">
            <a:scrgbClr r="0" g="0" b="0"/>
          </a:lnRef>
          <a:fillRef idx="0">
            <a:scrgbClr r="0" g="0" b="0"/>
          </a:fillRef>
          <a:effectRef idx="0">
            <a:scrgbClr r="0" g="0" b="0"/>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tx2"/>
                </a:solidFill>
                <a:latin typeface="Calibri"/>
                <a:cs typeface="Calibri"/>
                <a:sym typeface="Calibri"/>
                <a:rtl val="0"/>
              </a:rPr>
              <a:t>Primaire</a:t>
            </a:r>
            <a:r>
              <a:rPr lang="en-US" b="1" spc="0" baseline="0" dirty="0">
                <a:solidFill>
                  <a:schemeClr val="tx2"/>
                </a:solidFill>
                <a:latin typeface="Calibri"/>
                <a:cs typeface="Calibri"/>
                <a:sym typeface="Calibri"/>
                <a:rtl val="0"/>
              </a:rPr>
              <a:t> 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sp>
        <p:nvSpPr>
          <p:cNvPr id="83" name="Graphic 32">
            <a:extLst>
              <a:ext uri="{FF2B5EF4-FFF2-40B4-BE49-F238E27FC236}">
                <a16:creationId xmlns:a16="http://schemas.microsoft.com/office/drawing/2014/main" id="{2247A390-AA9E-4AF8-AB5D-D38521C26023}"/>
              </a:ext>
            </a:extLst>
          </p:cNvPr>
          <p:cNvSpPr/>
          <p:nvPr/>
        </p:nvSpPr>
        <p:spPr>
          <a:xfrm flipH="1">
            <a:off x="9331180"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flipH="1">
            <a:off x="8522726" y="2012176"/>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2"/>
                </a:solidFill>
                <a:latin typeface="Calibri"/>
                <a:cs typeface="Calibri"/>
                <a:sym typeface="Calibri"/>
                <a:rtl val="0"/>
              </a:rPr>
              <a:t>Administratie</a:t>
            </a:r>
          </a:p>
        </p:txBody>
      </p:sp>
      <p:grpSp>
        <p:nvGrpSpPr>
          <p:cNvPr id="50" name="Group 49">
            <a:extLst>
              <a:ext uri="{FF2B5EF4-FFF2-40B4-BE49-F238E27FC236}">
                <a16:creationId xmlns:a16="http://schemas.microsoft.com/office/drawing/2014/main" id="{B21E47F8-97B3-7932-40C6-E129E4DBD931}"/>
              </a:ext>
            </a:extLst>
          </p:cNvPr>
          <p:cNvGrpSpPr/>
          <p:nvPr/>
        </p:nvGrpSpPr>
        <p:grpSpPr>
          <a:xfrm>
            <a:off x="7127069" y="4655002"/>
            <a:ext cx="3233301" cy="1027053"/>
            <a:chOff x="7765244" y="4655002"/>
            <a:chExt cx="3233301" cy="1027053"/>
          </a:xfrm>
        </p:grpSpPr>
        <p:sp>
          <p:nvSpPr>
            <p:cNvPr id="123" name="Freeform: Shape 122">
              <a:extLst>
                <a:ext uri="{FF2B5EF4-FFF2-40B4-BE49-F238E27FC236}">
                  <a16:creationId xmlns:a16="http://schemas.microsoft.com/office/drawing/2014/main" id="{00F6EA25-5176-4150-9F58-8705C9998C45}"/>
                </a:ext>
              </a:extLst>
            </p:cNvPr>
            <p:cNvSpPr/>
            <p:nvPr/>
          </p:nvSpPr>
          <p:spPr>
            <a:xfrm flipH="1">
              <a:off x="7765244"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7" name="Group 56">
              <a:extLst>
                <a:ext uri="{FF2B5EF4-FFF2-40B4-BE49-F238E27FC236}">
                  <a16:creationId xmlns:a16="http://schemas.microsoft.com/office/drawing/2014/main" id="{02B84FD4-55B2-4C7B-A2F1-DA411599BE06}"/>
                </a:ext>
              </a:extLst>
            </p:cNvPr>
            <p:cNvGrpSpPr/>
            <p:nvPr/>
          </p:nvGrpSpPr>
          <p:grpSpPr>
            <a:xfrm flipH="1">
              <a:off x="9113789" y="4674678"/>
              <a:ext cx="1796433" cy="914457"/>
              <a:chOff x="1750263" y="1593496"/>
              <a:chExt cx="1796433" cy="914457"/>
            </a:xfrm>
          </p:grpSpPr>
          <p:sp>
            <p:nvSpPr>
              <p:cNvPr id="71" name="Graphic 32">
                <a:extLst>
                  <a:ext uri="{FF2B5EF4-FFF2-40B4-BE49-F238E27FC236}">
                    <a16:creationId xmlns:a16="http://schemas.microsoft.com/office/drawing/2014/main" id="{4EC34326-D324-4DB7-BE7F-45EF2A36E916}"/>
                  </a:ext>
                </a:extLst>
              </p:cNvPr>
              <p:cNvSpPr/>
              <p:nvPr/>
            </p:nvSpPr>
            <p:spPr>
              <a:xfrm>
                <a:off x="1750263" y="166444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a:off x="2765713" y="1593496"/>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grpSp>
      </p:gr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58062"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grpSp>
        <p:nvGrpSpPr>
          <p:cNvPr id="44" name="Group 43">
            <a:extLst>
              <a:ext uri="{FF2B5EF4-FFF2-40B4-BE49-F238E27FC236}">
                <a16:creationId xmlns:a16="http://schemas.microsoft.com/office/drawing/2014/main" id="{7977657C-D720-8553-7A22-C6674C0A0698}"/>
              </a:ext>
            </a:extLst>
          </p:cNvPr>
          <p:cNvGrpSpPr/>
          <p:nvPr/>
        </p:nvGrpSpPr>
        <p:grpSpPr>
          <a:xfrm>
            <a:off x="1876932"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5"/>
                  </a:solidFill>
                  <a:latin typeface="Calibri"/>
                  <a:cs typeface="Calibri"/>
                  <a:sym typeface="Calibri"/>
                  <a:rtl val="0"/>
                </a:rPr>
                <a:t>Tertiaire</a:t>
              </a:r>
              <a:r>
                <a:rPr lang="en-US" b="1" spc="0" baseline="0" dirty="0">
                  <a:solidFill>
                    <a:schemeClr val="accent4"/>
                  </a:solidFill>
                  <a:latin typeface="Calibri"/>
                  <a:cs typeface="Calibri"/>
                  <a:sym typeface="Calibri"/>
                  <a:rtl val="0"/>
                </a:rPr>
                <a:t> </a:t>
              </a:r>
              <a:r>
                <a:rPr lang="en-US" b="1" spc="0" baseline="0" dirty="0">
                  <a:solidFill>
                    <a:schemeClr val="accent5"/>
                  </a:solidFill>
                  <a:latin typeface="Calibri"/>
                  <a:cs typeface="Calibri"/>
                  <a:sym typeface="Calibri"/>
                  <a:rtl val="0"/>
                </a:rPr>
                <a:t>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grpSp>
    </p:spTree>
    <p:extLst>
      <p:ext uri="{BB962C8B-B14F-4D97-AF65-F5344CB8AC3E}">
        <p14:creationId xmlns:p14="http://schemas.microsoft.com/office/powerpoint/2010/main" val="156848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C4DB367-7BC4-6DFB-E3E8-AAA9ABA87121}"/>
              </a:ext>
            </a:extLst>
          </p:cNvPr>
          <p:cNvGrpSpPr/>
          <p:nvPr/>
        </p:nvGrpSpPr>
        <p:grpSpPr>
          <a:xfrm>
            <a:off x="232410" y="1424488"/>
            <a:ext cx="11727179" cy="5072945"/>
            <a:chOff x="212724" y="1557838"/>
            <a:chExt cx="11727179" cy="5072945"/>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197858" y="5483814"/>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solidFill>
                </a:rPr>
                <a:t>Wees </a:t>
              </a:r>
              <a:r>
                <a:rPr lang="en-US" dirty="0" err="1">
                  <a:solidFill>
                    <a:schemeClr val="accent5"/>
                  </a:solidFill>
                </a:rPr>
                <a:t>uitnodigend</a:t>
              </a:r>
              <a:r>
                <a:rPr lang="en-US" dirty="0">
                  <a:solidFill>
                    <a:schemeClr val="accent5"/>
                  </a:solidFill>
                </a:rPr>
                <a:t>, </a:t>
              </a:r>
              <a:r>
                <a:rPr lang="en-US" dirty="0" err="1">
                  <a:solidFill>
                    <a:schemeClr val="accent5"/>
                  </a:solidFill>
                </a:rPr>
                <a:t>toegankelijk</a:t>
              </a:r>
              <a:r>
                <a:rPr lang="en-US" dirty="0">
                  <a:solidFill>
                    <a:schemeClr val="accent5"/>
                  </a:solidFill>
                </a:rPr>
                <a:t> </a:t>
              </a:r>
              <a:r>
                <a:rPr lang="en-US" dirty="0" err="1">
                  <a:solidFill>
                    <a:schemeClr val="accent5"/>
                  </a:solidFill>
                </a:rPr>
                <a:t>en</a:t>
              </a:r>
              <a:r>
                <a:rPr lang="en-US" dirty="0">
                  <a:solidFill>
                    <a:schemeClr val="accent5"/>
                  </a:solidFill>
                </a:rPr>
                <a:t> </a:t>
              </a:r>
              <a:r>
                <a:rPr lang="en-US" dirty="0" err="1">
                  <a:solidFill>
                    <a:schemeClr val="accent5"/>
                  </a:solidFill>
                </a:rPr>
                <a:t>eerlijk</a:t>
              </a:r>
              <a:endParaRPr lang="en-US" dirty="0">
                <a:solidFill>
                  <a:schemeClr val="accent5"/>
                </a:solidFill>
              </a:endParaRPr>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68125" y="545441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68126" y="4153193"/>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197858" y="4185891"/>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68125" y="2858575"/>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68128" y="1557838"/>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Hou je </a:t>
              </a:r>
              <a:r>
                <a:rPr lang="en-US" dirty="0" err="1">
                  <a:solidFill>
                    <a:schemeClr val="bg1"/>
                  </a:solidFill>
                </a:rPr>
                <a:t>aan</a:t>
              </a:r>
              <a:r>
                <a:rPr lang="en-US" dirty="0">
                  <a:solidFill>
                    <a:schemeClr val="bg1"/>
                  </a:solidFill>
                </a:rPr>
                <a:t> je focus</a:t>
              </a:r>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12724" y="15768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82994" y="1557838"/>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Erken de </a:t>
              </a:r>
              <a:r>
                <a:rPr lang="en-US" dirty="0" err="1">
                  <a:solidFill>
                    <a:schemeClr val="tx1"/>
                  </a:solidFill>
                </a:rPr>
                <a:t>nood</a:t>
              </a:r>
              <a:r>
                <a:rPr lang="en-US" dirty="0">
                  <a:solidFill>
                    <a:schemeClr val="tx1"/>
                  </a:solidFill>
                </a:rPr>
                <a:t> </a:t>
              </a:r>
              <a:r>
                <a:rPr lang="en-US" dirty="0" err="1">
                  <a:solidFill>
                    <a:schemeClr val="tx1"/>
                  </a:solidFill>
                </a:rPr>
                <a:t>aan</a:t>
              </a:r>
              <a:r>
                <a:rPr lang="en-US" dirty="0">
                  <a:solidFill>
                    <a:schemeClr val="tx1"/>
                  </a:solidFill>
                </a:rPr>
                <a:t> expertise</a:t>
              </a:r>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12724" y="2887970"/>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197859" y="2887970"/>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82994" y="2858575"/>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Richt</a:t>
              </a:r>
              <a:r>
                <a:rPr lang="en-US" dirty="0">
                  <a:solidFill>
                    <a:schemeClr val="tx1"/>
                  </a:solidFill>
                </a:rPr>
                <a:t> je op </a:t>
              </a:r>
              <a:r>
                <a:rPr lang="en-US" dirty="0" err="1">
                  <a:solidFill>
                    <a:schemeClr val="tx1"/>
                  </a:solidFill>
                </a:rPr>
                <a:t>een</a:t>
              </a:r>
              <a:r>
                <a:rPr lang="en-US" dirty="0">
                  <a:solidFill>
                    <a:schemeClr val="tx1"/>
                  </a:solidFill>
                </a:rPr>
                <a:t> </a:t>
              </a:r>
              <a:r>
                <a:rPr lang="en-US" dirty="0" err="1">
                  <a:solidFill>
                    <a:schemeClr val="tx1"/>
                  </a:solidFill>
                </a:rPr>
                <a:t>nieuwe</a:t>
              </a:r>
              <a:r>
                <a:rPr lang="en-US" dirty="0">
                  <a:solidFill>
                    <a:schemeClr val="tx1"/>
                  </a:solidFill>
                </a:rPr>
                <a:t> </a:t>
              </a:r>
              <a:r>
                <a:rPr lang="en-US" dirty="0" err="1">
                  <a:solidFill>
                    <a:schemeClr val="tx1"/>
                  </a:solidFill>
                </a:rPr>
                <a:t>doelgroep</a:t>
              </a:r>
              <a:endParaRPr lang="en-US" dirty="0">
                <a:solidFill>
                  <a:schemeClr val="tx1"/>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12724" y="4185891"/>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82994" y="4153193"/>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12724" y="548381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6"/>
                  </a:solidFill>
                </a:rPr>
                <a:t>Contacteer</a:t>
              </a:r>
              <a:r>
                <a:rPr lang="en-US" dirty="0">
                  <a:solidFill>
                    <a:schemeClr val="accent6"/>
                  </a:solidFill>
                </a:rPr>
                <a:t> de burgers via brief </a:t>
              </a:r>
              <a:r>
                <a:rPr lang="en-US" dirty="0" err="1">
                  <a:solidFill>
                    <a:schemeClr val="accent6"/>
                  </a:solidFill>
                </a:rPr>
                <a:t>en</a:t>
              </a:r>
              <a:r>
                <a:rPr lang="en-US" dirty="0">
                  <a:solidFill>
                    <a:schemeClr val="accent6"/>
                  </a:solidFill>
                </a:rPr>
                <a:t> </a:t>
              </a:r>
              <a:r>
                <a:rPr lang="en-US" dirty="0" err="1">
                  <a:solidFill>
                    <a:schemeClr val="accent6"/>
                  </a:solidFill>
                </a:rPr>
                <a:t>stoepbezoek</a:t>
              </a:r>
              <a:endParaRPr lang="en-US" dirty="0">
                <a:solidFill>
                  <a:schemeClr val="accent6"/>
                </a:solidFill>
              </a:endParaRPr>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82994" y="545441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Doe de </a:t>
              </a:r>
              <a:r>
                <a:rPr lang="en-US" dirty="0" err="1">
                  <a:solidFill>
                    <a:schemeClr val="tx2"/>
                  </a:solidFill>
                </a:rPr>
                <a:t>ontvanger</a:t>
              </a:r>
              <a:r>
                <a:rPr lang="en-US" dirty="0">
                  <a:solidFill>
                    <a:schemeClr val="tx2"/>
                  </a:solidFill>
                </a:rPr>
                <a:t> zo </a:t>
              </a:r>
              <a:r>
                <a:rPr lang="en-US" dirty="0" err="1">
                  <a:solidFill>
                    <a:schemeClr val="tx2"/>
                  </a:solidFill>
                </a:rPr>
                <a:t>weinig</a:t>
              </a:r>
              <a:r>
                <a:rPr lang="en-US" dirty="0">
                  <a:solidFill>
                    <a:schemeClr val="tx2"/>
                  </a:solidFill>
                </a:rPr>
                <a:t> </a:t>
              </a:r>
              <a:r>
                <a:rPr lang="en-US" dirty="0" err="1">
                  <a:solidFill>
                    <a:schemeClr val="tx2"/>
                  </a:solidFill>
                </a:rPr>
                <a:t>mogelijk</a:t>
              </a:r>
              <a:r>
                <a:rPr lang="en-US" dirty="0">
                  <a:solidFill>
                    <a:schemeClr val="tx2"/>
                  </a:solidFill>
                </a:rPr>
                <a:t> </a:t>
              </a:r>
              <a:r>
                <a:rPr lang="en-US" dirty="0" err="1">
                  <a:solidFill>
                    <a:schemeClr val="tx2"/>
                  </a:solidFill>
                </a:rPr>
                <a:t>doen</a:t>
              </a:r>
              <a:endParaRPr lang="en-US" dirty="0">
                <a:solidFill>
                  <a:schemeClr val="tx2"/>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391230" y="18189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Talm</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niet</a:t>
              </a:r>
              <a:endParaRPr lang="en-US" sz="1800" dirty="0">
                <a:solidFill>
                  <a:schemeClr val="bg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197858" y="155783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391230"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Vertrek</a:t>
              </a:r>
              <a:r>
                <a:rPr lang="en-US" sz="1800" dirty="0">
                  <a:ea typeface="Questrial"/>
                  <a:cs typeface="Questrial"/>
                  <a:sym typeface="Questrial"/>
                </a:rPr>
                <a:t> van je </a:t>
              </a:r>
              <a:r>
                <a:rPr lang="en-US" sz="1800" dirty="0" err="1">
                  <a:ea typeface="Questrial"/>
                  <a:cs typeface="Questrial"/>
                  <a:sym typeface="Questrial"/>
                </a:rPr>
                <a:t>lokale</a:t>
              </a:r>
              <a:r>
                <a:rPr lang="en-US" sz="1800" dirty="0">
                  <a:ea typeface="Questrial"/>
                  <a:cs typeface="Questrial"/>
                  <a:sym typeface="Questrial"/>
                </a:rPr>
                <a:t> </a:t>
              </a:r>
              <a:r>
                <a:rPr lang="en-US" sz="1800" dirty="0" err="1">
                  <a:ea typeface="Questrial"/>
                  <a:cs typeface="Questrial"/>
                  <a:sym typeface="Questrial"/>
                </a:rPr>
                <a:t>kennis</a:t>
              </a:r>
              <a:r>
                <a:rPr lang="en-US" sz="1800" dirty="0">
                  <a:ea typeface="Questrial"/>
                  <a:cs typeface="Questrial"/>
                  <a:sym typeface="Questrial"/>
                </a:rPr>
                <a:t> </a:t>
              </a:r>
              <a:r>
                <a:rPr lang="en-US" sz="1800" dirty="0" err="1">
                  <a:ea typeface="Questrial"/>
                  <a:cs typeface="Questrial"/>
                  <a:sym typeface="Questrial"/>
                </a:rPr>
                <a:t>en</a:t>
              </a:r>
              <a:r>
                <a:rPr lang="en-US" sz="1800" dirty="0">
                  <a:ea typeface="Questrial"/>
                  <a:cs typeface="Questrial"/>
                  <a:sym typeface="Questrial"/>
                </a:rPr>
                <a:t> context</a:t>
              </a: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391230" y="43517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Vraag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externe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adressenlijsten</a:t>
              </a:r>
              <a:r>
                <a:rPr lang="en-US" sz="1800" dirty="0">
                  <a:solidFill>
                    <a:schemeClr val="bg1">
                      <a:lumMod val="95000"/>
                    </a:schemeClr>
                  </a:solidFill>
                  <a:ea typeface="Questrial"/>
                  <a:cs typeface="Questrial"/>
                  <a:sym typeface="Questrial"/>
                </a:rPr>
                <a:t> op</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391230" y="561331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76365" y="1742547"/>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ea typeface="Questrial"/>
                  <a:cs typeface="Questrial"/>
                  <a:sym typeface="Questrial"/>
                </a:rPr>
                <a:t>Hou </a:t>
              </a:r>
              <a:r>
                <a:rPr lang="en-US" sz="1800" dirty="0" err="1">
                  <a:ea typeface="Questrial"/>
                  <a:cs typeface="Questrial"/>
                  <a:sym typeface="Questrial"/>
                </a:rPr>
                <a:t>controle</a:t>
              </a:r>
              <a:r>
                <a:rPr lang="en-US" sz="1800" dirty="0">
                  <a:ea typeface="Questrial"/>
                  <a:cs typeface="Questrial"/>
                  <a:sym typeface="Questrial"/>
                </a:rPr>
                <a:t> over </a:t>
              </a:r>
              <a:r>
                <a:rPr lang="en-US" sz="1800" dirty="0" err="1">
                  <a:ea typeface="Questrial"/>
                  <a:cs typeface="Questrial"/>
                  <a:sym typeface="Questrial"/>
                </a:rPr>
                <a:t>wie</a:t>
              </a:r>
              <a:r>
                <a:rPr lang="en-US" sz="1800" dirty="0">
                  <a:ea typeface="Questrial"/>
                  <a:cs typeface="Questrial"/>
                  <a:sym typeface="Questrial"/>
                </a:rPr>
                <a:t> </a:t>
              </a:r>
              <a:r>
                <a:rPr lang="en-US" sz="1800" dirty="0" err="1">
                  <a:ea typeface="Questrial"/>
                  <a:cs typeface="Questrial"/>
                  <a:sym typeface="Questrial"/>
                </a:rPr>
                <a:t>aan</a:t>
              </a:r>
              <a:r>
                <a:rPr lang="en-US" sz="1800" dirty="0">
                  <a:ea typeface="Questrial"/>
                  <a:cs typeface="Questrial"/>
                  <a:sym typeface="Questrial"/>
                </a:rPr>
                <a:t> het </a:t>
              </a:r>
              <a:r>
                <a:rPr lang="en-US" sz="1800" dirty="0" err="1">
                  <a:ea typeface="Questrial"/>
                  <a:cs typeface="Questrial"/>
                  <a:sym typeface="Questrial"/>
                </a:rPr>
                <a:t>stuur</a:t>
              </a:r>
              <a:r>
                <a:rPr lang="en-US" sz="1800" dirty="0">
                  <a:ea typeface="Questrial"/>
                  <a:cs typeface="Questrial"/>
                  <a:sym typeface="Questrial"/>
                </a:rPr>
                <a:t> zit</a:t>
              </a: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76365"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solidFill>
                  <a:ea typeface="Questrial"/>
                  <a:cs typeface="Questrial"/>
                  <a:sym typeface="Questrial"/>
                </a:rPr>
                <a:t>Sluit </a:t>
              </a:r>
              <a:r>
                <a:rPr lang="en-US" sz="1800" dirty="0" err="1">
                  <a:solidFill>
                    <a:schemeClr val="bg1"/>
                  </a:solidFill>
                  <a:ea typeface="Questrial"/>
                  <a:cs typeface="Questrial"/>
                  <a:sym typeface="Questrial"/>
                </a:rPr>
                <a:t>aan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bij</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bestaande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beleidslijnen</a:t>
              </a:r>
              <a:endParaRPr lang="en-US" sz="1800" dirty="0">
                <a:solidFill>
                  <a:schemeClr val="bg1"/>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76365"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tx2"/>
                  </a:solidFill>
                  <a:cs typeface="Arial" panose="020B0604020202020204" pitchFamily="34" charset="0"/>
                </a:rPr>
                <a:t>Kruis</a:t>
              </a:r>
              <a:r>
                <a:rPr lang="en-US" sz="1800" dirty="0">
                  <a:solidFill>
                    <a:schemeClr val="tx2"/>
                  </a:solidFill>
                  <a:cs typeface="Arial" panose="020B0604020202020204" pitchFamily="34" charset="0"/>
                </a:rPr>
                <a:t> data </a:t>
              </a:r>
              <a:r>
                <a:rPr lang="en-US" sz="1800" dirty="0" err="1">
                  <a:solidFill>
                    <a:schemeClr val="tx2"/>
                  </a:solidFill>
                  <a:cs typeface="Arial" panose="020B0604020202020204" pitchFamily="34" charset="0"/>
                </a:rPr>
                <a:t>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maak</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een</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nieuwe</a:t>
              </a:r>
              <a:r>
                <a:rPr lang="en-US" sz="1800" dirty="0">
                  <a:solidFill>
                    <a:schemeClr val="tx2"/>
                  </a:solidFill>
                  <a:cs typeface="Arial" panose="020B0604020202020204" pitchFamily="34" charset="0"/>
                </a:rPr>
                <a:t> </a:t>
              </a:r>
              <a:r>
                <a:rPr lang="en-US" sz="1800" dirty="0" err="1">
                  <a:solidFill>
                    <a:schemeClr val="tx2"/>
                  </a:solidFill>
                  <a:cs typeface="Arial" panose="020B0604020202020204" pitchFamily="34" charset="0"/>
                </a:rPr>
                <a:t>selectie</a:t>
              </a:r>
              <a:endParaRPr lang="en-US" sz="1800" dirty="0">
                <a:solidFill>
                  <a:schemeClr val="tx2"/>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76365"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13008" y="1733268"/>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13008"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13008" y="4330130"/>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13008"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386009" y="17046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386009"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Aanvaard</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dat</a:t>
              </a:r>
              <a:r>
                <a:rPr lang="en-US" sz="1800" dirty="0">
                  <a:solidFill>
                    <a:schemeClr val="bg1"/>
                  </a:solidFill>
                  <a:ea typeface="Questrial"/>
                  <a:cs typeface="Questrial"/>
                  <a:sym typeface="Questrial"/>
                </a:rPr>
                <a:t> je </a:t>
              </a:r>
              <a:r>
                <a:rPr lang="en-US" sz="1800" dirty="0" err="1">
                  <a:solidFill>
                    <a:schemeClr val="bg1"/>
                  </a:solidFill>
                  <a:ea typeface="Questrial"/>
                  <a:cs typeface="Questrial"/>
                  <a:sym typeface="Questrial"/>
                </a:rPr>
                <a:t>niet</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alles</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kan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doen</a:t>
              </a:r>
              <a:endParaRPr lang="en-US" sz="1800" dirty="0">
                <a:solidFill>
                  <a:schemeClr val="bg1"/>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386009"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386009"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Geef</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voldoende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hoog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bedrag</a:t>
              </a:r>
              <a:endParaRPr lang="en-US" sz="1800" dirty="0">
                <a:solidFill>
                  <a:schemeClr val="bg1">
                    <a:lumMod val="95000"/>
                  </a:schemeClr>
                </a:solidFill>
                <a:ea typeface="Questrial"/>
                <a:cs typeface="Questrial"/>
                <a:sym typeface="Questrial"/>
              </a:endParaRPr>
            </a:p>
          </p:txBody>
        </p:sp>
      </p:gr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
        <p:nvSpPr>
          <p:cNvPr id="4" name="Content Placeholder 4">
            <a:extLst>
              <a:ext uri="{FF2B5EF4-FFF2-40B4-BE49-F238E27FC236}">
                <a16:creationId xmlns:a16="http://schemas.microsoft.com/office/drawing/2014/main" id="{09A9465F-2D54-F781-73C5-7361747D6526}"/>
              </a:ext>
            </a:extLst>
          </p:cNvPr>
          <p:cNvSpPr txBox="1">
            <a:spLocks/>
          </p:cNvSpPr>
          <p:nvPr/>
        </p:nvSpPr>
        <p:spPr>
          <a:xfrm>
            <a:off x="6376422" y="42613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accent4"/>
                </a:solidFill>
                <a:cs typeface="Arial" panose="020B0604020202020204" pitchFamily="34" charset="0"/>
              </a:rPr>
              <a:t>Aanvaard</a:t>
            </a:r>
            <a:r>
              <a:rPr lang="en-US" sz="1800" dirty="0">
                <a:solidFill>
                  <a:schemeClr val="accent4"/>
                </a:solidFill>
                <a:cs typeface="Arial" panose="020B0604020202020204" pitchFamily="34" charset="0"/>
              </a:rPr>
              <a:t> </a:t>
            </a:r>
            <a:r>
              <a:rPr lang="en-US" sz="1800" dirty="0" err="1">
                <a:solidFill>
                  <a:schemeClr val="accent4"/>
                </a:solidFill>
                <a:cs typeface="Arial" panose="020B0604020202020204" pitchFamily="34" charset="0"/>
              </a:rPr>
              <a:t>beperkte</a:t>
            </a:r>
            <a:r>
              <a:rPr lang="en-US" sz="1800" dirty="0">
                <a:solidFill>
                  <a:schemeClr val="accent4"/>
                </a:solidFill>
                <a:cs typeface="Arial" panose="020B0604020202020204" pitchFamily="34" charset="0"/>
              </a:rPr>
              <a:t> over-take-up</a:t>
            </a:r>
            <a:endParaRPr lang="en-US" sz="1800" dirty="0">
              <a:solidFill>
                <a:schemeClr val="accent4"/>
              </a:solidFill>
            </a:endParaRPr>
          </a:p>
        </p:txBody>
      </p:sp>
      <p:sp>
        <p:nvSpPr>
          <p:cNvPr id="5" name="Content Placeholder 4">
            <a:extLst>
              <a:ext uri="{FF2B5EF4-FFF2-40B4-BE49-F238E27FC236}">
                <a16:creationId xmlns:a16="http://schemas.microsoft.com/office/drawing/2014/main" id="{7F521404-5FD4-081C-4830-EED89923CAD9}"/>
              </a:ext>
            </a:extLst>
          </p:cNvPr>
          <p:cNvSpPr txBox="1">
            <a:spLocks/>
          </p:cNvSpPr>
          <p:nvPr/>
        </p:nvSpPr>
        <p:spPr>
          <a:xfrm>
            <a:off x="9361553" y="4294704"/>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accent6"/>
                </a:solidFill>
                <a:cs typeface="Arial" panose="020B0604020202020204" pitchFamily="34" charset="0"/>
              </a:rPr>
              <a:t>Licht </a:t>
            </a:r>
            <a:r>
              <a:rPr lang="en-US" sz="1800" dirty="0" err="1">
                <a:solidFill>
                  <a:schemeClr val="accent6"/>
                </a:solidFill>
                <a:cs typeface="Arial" panose="020B0604020202020204" pitchFamily="34" charset="0"/>
              </a:rPr>
              <a:t>enkele</a:t>
            </a:r>
            <a:r>
              <a:rPr lang="en-US" sz="1800" dirty="0">
                <a:solidFill>
                  <a:schemeClr val="accent6"/>
                </a:solidFill>
                <a:cs typeface="Arial" panose="020B0604020202020204" pitchFamily="34" charset="0"/>
              </a:rPr>
              <a:t> partners in</a:t>
            </a:r>
            <a:endParaRPr lang="en-US" sz="1800" dirty="0">
              <a:solidFill>
                <a:schemeClr val="accent6"/>
              </a:solidFill>
            </a:endParaRPr>
          </a:p>
        </p:txBody>
      </p:sp>
    </p:spTree>
    <p:extLst>
      <p:ext uri="{BB962C8B-B14F-4D97-AF65-F5344CB8AC3E}">
        <p14:creationId xmlns:p14="http://schemas.microsoft.com/office/powerpoint/2010/main" val="3381956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C4DB367-7BC4-6DFB-E3E8-AAA9ABA87121}"/>
              </a:ext>
            </a:extLst>
          </p:cNvPr>
          <p:cNvGrpSpPr/>
          <p:nvPr/>
        </p:nvGrpSpPr>
        <p:grpSpPr>
          <a:xfrm>
            <a:off x="232410" y="1424488"/>
            <a:ext cx="11727179" cy="5072945"/>
            <a:chOff x="212724" y="1557838"/>
            <a:chExt cx="11727179" cy="5072945"/>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197858" y="5483814"/>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solidFill>
                </a:rPr>
                <a:t>Wees </a:t>
              </a:r>
              <a:r>
                <a:rPr lang="en-US" dirty="0" err="1">
                  <a:solidFill>
                    <a:schemeClr val="accent5"/>
                  </a:solidFill>
                </a:rPr>
                <a:t>uitnodigend</a:t>
              </a:r>
              <a:r>
                <a:rPr lang="en-US" dirty="0">
                  <a:solidFill>
                    <a:schemeClr val="accent5"/>
                  </a:solidFill>
                </a:rPr>
                <a:t>, </a:t>
              </a:r>
              <a:r>
                <a:rPr lang="en-US" dirty="0" err="1">
                  <a:solidFill>
                    <a:schemeClr val="accent5"/>
                  </a:solidFill>
                </a:rPr>
                <a:t>toegankelijk</a:t>
              </a:r>
              <a:r>
                <a:rPr lang="en-US" dirty="0">
                  <a:solidFill>
                    <a:schemeClr val="accent5"/>
                  </a:solidFill>
                </a:rPr>
                <a:t> </a:t>
              </a:r>
              <a:r>
                <a:rPr lang="en-US" dirty="0" err="1">
                  <a:solidFill>
                    <a:schemeClr val="accent5"/>
                  </a:solidFill>
                </a:rPr>
                <a:t>en</a:t>
              </a:r>
              <a:r>
                <a:rPr lang="en-US" dirty="0">
                  <a:solidFill>
                    <a:schemeClr val="accent5"/>
                  </a:solidFill>
                </a:rPr>
                <a:t> </a:t>
              </a:r>
              <a:r>
                <a:rPr lang="en-US" dirty="0" err="1">
                  <a:solidFill>
                    <a:schemeClr val="accent5"/>
                  </a:solidFill>
                </a:rPr>
                <a:t>eerlijk</a:t>
              </a:r>
              <a:endParaRPr lang="en-US" dirty="0">
                <a:solidFill>
                  <a:schemeClr val="accent5"/>
                </a:solidFill>
              </a:endParaRPr>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68125" y="545441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68126" y="4153193"/>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197858" y="4185891"/>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68125" y="2858575"/>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68128" y="1557838"/>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Hou je </a:t>
              </a:r>
              <a:r>
                <a:rPr lang="en-US" dirty="0" err="1">
                  <a:solidFill>
                    <a:schemeClr val="bg1"/>
                  </a:solidFill>
                </a:rPr>
                <a:t>aan</a:t>
              </a:r>
              <a:r>
                <a:rPr lang="en-US" dirty="0">
                  <a:solidFill>
                    <a:schemeClr val="bg1"/>
                  </a:solidFill>
                </a:rPr>
                <a:t> je focus</a:t>
              </a:r>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12724" y="15768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82994" y="1557838"/>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Erken de </a:t>
              </a:r>
              <a:r>
                <a:rPr lang="en-US" dirty="0" err="1">
                  <a:solidFill>
                    <a:schemeClr val="tx1"/>
                  </a:solidFill>
                </a:rPr>
                <a:t>nood</a:t>
              </a:r>
              <a:r>
                <a:rPr lang="en-US" dirty="0">
                  <a:solidFill>
                    <a:schemeClr val="tx1"/>
                  </a:solidFill>
                </a:rPr>
                <a:t> </a:t>
              </a:r>
              <a:r>
                <a:rPr lang="en-US" dirty="0" err="1">
                  <a:solidFill>
                    <a:schemeClr val="tx1"/>
                  </a:solidFill>
                </a:rPr>
                <a:t>aan</a:t>
              </a:r>
              <a:r>
                <a:rPr lang="en-US" dirty="0">
                  <a:solidFill>
                    <a:schemeClr val="tx1"/>
                  </a:solidFill>
                </a:rPr>
                <a:t> expertise</a:t>
              </a:r>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12724" y="2887970"/>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197859" y="2887970"/>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82994" y="2858575"/>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Richt</a:t>
              </a:r>
              <a:r>
                <a:rPr lang="en-US" dirty="0">
                  <a:solidFill>
                    <a:schemeClr val="tx1"/>
                  </a:solidFill>
                </a:rPr>
                <a:t> je op </a:t>
              </a:r>
              <a:r>
                <a:rPr lang="en-US" dirty="0" err="1">
                  <a:solidFill>
                    <a:schemeClr val="tx1"/>
                  </a:solidFill>
                </a:rPr>
                <a:t>een</a:t>
              </a:r>
              <a:r>
                <a:rPr lang="en-US" dirty="0">
                  <a:solidFill>
                    <a:schemeClr val="tx1"/>
                  </a:solidFill>
                </a:rPr>
                <a:t> </a:t>
              </a:r>
              <a:r>
                <a:rPr lang="en-US" dirty="0" err="1">
                  <a:solidFill>
                    <a:schemeClr val="tx1"/>
                  </a:solidFill>
                </a:rPr>
                <a:t>nieuwe</a:t>
              </a:r>
              <a:r>
                <a:rPr lang="en-US" dirty="0">
                  <a:solidFill>
                    <a:schemeClr val="tx1"/>
                  </a:solidFill>
                </a:rPr>
                <a:t> </a:t>
              </a:r>
              <a:r>
                <a:rPr lang="en-US" dirty="0" err="1">
                  <a:solidFill>
                    <a:schemeClr val="tx1"/>
                  </a:solidFill>
                </a:rPr>
                <a:t>doelgroep</a:t>
              </a:r>
              <a:endParaRPr lang="en-US" dirty="0">
                <a:solidFill>
                  <a:schemeClr val="tx1"/>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12724" y="4185891"/>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82994" y="4153193"/>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12724" y="548381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6"/>
                  </a:solidFill>
                </a:rPr>
                <a:t>Contacteer</a:t>
              </a:r>
              <a:r>
                <a:rPr lang="en-US" dirty="0">
                  <a:solidFill>
                    <a:schemeClr val="accent6"/>
                  </a:solidFill>
                </a:rPr>
                <a:t> de burgers via brief </a:t>
              </a:r>
              <a:r>
                <a:rPr lang="en-US" dirty="0" err="1">
                  <a:solidFill>
                    <a:schemeClr val="accent6"/>
                  </a:solidFill>
                </a:rPr>
                <a:t>en</a:t>
              </a:r>
              <a:r>
                <a:rPr lang="en-US" dirty="0">
                  <a:solidFill>
                    <a:schemeClr val="accent6"/>
                  </a:solidFill>
                </a:rPr>
                <a:t> </a:t>
              </a:r>
              <a:r>
                <a:rPr lang="en-US" dirty="0" err="1">
                  <a:solidFill>
                    <a:schemeClr val="accent6"/>
                  </a:solidFill>
                </a:rPr>
                <a:t>stoepbezoek</a:t>
              </a:r>
              <a:endParaRPr lang="en-US" dirty="0">
                <a:solidFill>
                  <a:schemeClr val="accent6"/>
                </a:solidFill>
              </a:endParaRPr>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82994" y="545441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Doe de </a:t>
              </a:r>
              <a:r>
                <a:rPr lang="en-US" dirty="0" err="1">
                  <a:solidFill>
                    <a:schemeClr val="tx2"/>
                  </a:solidFill>
                </a:rPr>
                <a:t>ontvanger</a:t>
              </a:r>
              <a:r>
                <a:rPr lang="en-US" dirty="0">
                  <a:solidFill>
                    <a:schemeClr val="tx2"/>
                  </a:solidFill>
                </a:rPr>
                <a:t> zo </a:t>
              </a:r>
              <a:r>
                <a:rPr lang="en-US" dirty="0" err="1">
                  <a:solidFill>
                    <a:schemeClr val="tx2"/>
                  </a:solidFill>
                </a:rPr>
                <a:t>weinig</a:t>
              </a:r>
              <a:r>
                <a:rPr lang="en-US" dirty="0">
                  <a:solidFill>
                    <a:schemeClr val="tx2"/>
                  </a:solidFill>
                </a:rPr>
                <a:t> </a:t>
              </a:r>
              <a:r>
                <a:rPr lang="en-US" dirty="0" err="1">
                  <a:solidFill>
                    <a:schemeClr val="tx2"/>
                  </a:solidFill>
                </a:rPr>
                <a:t>mogelijk</a:t>
              </a:r>
              <a:r>
                <a:rPr lang="en-US" dirty="0">
                  <a:solidFill>
                    <a:schemeClr val="tx2"/>
                  </a:solidFill>
                </a:rPr>
                <a:t> </a:t>
              </a:r>
              <a:r>
                <a:rPr lang="en-US" dirty="0" err="1">
                  <a:solidFill>
                    <a:schemeClr val="tx2"/>
                  </a:solidFill>
                </a:rPr>
                <a:t>doen</a:t>
              </a:r>
              <a:endParaRPr lang="en-US" dirty="0">
                <a:solidFill>
                  <a:schemeClr val="tx2"/>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391230" y="18189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Talm</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niet</a:t>
              </a:r>
              <a:endParaRPr lang="en-US" sz="1800" dirty="0">
                <a:solidFill>
                  <a:schemeClr val="bg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197858" y="155783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391230"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Vertrek</a:t>
              </a:r>
              <a:r>
                <a:rPr lang="en-US" sz="1800" dirty="0">
                  <a:ea typeface="Questrial"/>
                  <a:cs typeface="Questrial"/>
                  <a:sym typeface="Questrial"/>
                </a:rPr>
                <a:t> van je </a:t>
              </a:r>
              <a:r>
                <a:rPr lang="en-US" sz="1800" dirty="0" err="1">
                  <a:ea typeface="Questrial"/>
                  <a:cs typeface="Questrial"/>
                  <a:sym typeface="Questrial"/>
                </a:rPr>
                <a:t>lokale</a:t>
              </a:r>
              <a:r>
                <a:rPr lang="en-US" sz="1800" dirty="0">
                  <a:ea typeface="Questrial"/>
                  <a:cs typeface="Questrial"/>
                  <a:sym typeface="Questrial"/>
                </a:rPr>
                <a:t> </a:t>
              </a:r>
              <a:r>
                <a:rPr lang="en-US" sz="1800" dirty="0" err="1">
                  <a:ea typeface="Questrial"/>
                  <a:cs typeface="Questrial"/>
                  <a:sym typeface="Questrial"/>
                </a:rPr>
                <a:t>kennis</a:t>
              </a:r>
              <a:r>
                <a:rPr lang="en-US" sz="1800" dirty="0">
                  <a:ea typeface="Questrial"/>
                  <a:cs typeface="Questrial"/>
                  <a:sym typeface="Questrial"/>
                </a:rPr>
                <a:t> </a:t>
              </a:r>
              <a:r>
                <a:rPr lang="en-US" sz="1800" dirty="0" err="1">
                  <a:ea typeface="Questrial"/>
                  <a:cs typeface="Questrial"/>
                  <a:sym typeface="Questrial"/>
                </a:rPr>
                <a:t>en</a:t>
              </a:r>
              <a:r>
                <a:rPr lang="en-US" sz="1800" dirty="0">
                  <a:ea typeface="Questrial"/>
                  <a:cs typeface="Questrial"/>
                  <a:sym typeface="Questrial"/>
                </a:rPr>
                <a:t> context</a:t>
              </a: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391230" y="43517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Vraag</a:t>
              </a:r>
              <a:r>
                <a:rPr lang="en-US" sz="1800" dirty="0">
                  <a:ea typeface="Questrial"/>
                  <a:cs typeface="Questrial"/>
                  <a:sym typeface="Questrial"/>
                </a:rPr>
                <a:t> </a:t>
              </a:r>
              <a:r>
                <a:rPr lang="en-US" sz="1800" dirty="0" err="1">
                  <a:ea typeface="Questrial"/>
                  <a:cs typeface="Questrial"/>
                  <a:sym typeface="Questrial"/>
                </a:rPr>
                <a:t>externe</a:t>
              </a:r>
              <a:r>
                <a:rPr lang="en-US" sz="1800" dirty="0">
                  <a:ea typeface="Questrial"/>
                  <a:cs typeface="Questrial"/>
                  <a:sym typeface="Questrial"/>
                </a:rPr>
                <a:t> </a:t>
              </a:r>
              <a:r>
                <a:rPr lang="en-US" sz="1800" dirty="0" err="1">
                  <a:ea typeface="Questrial"/>
                  <a:cs typeface="Questrial"/>
                  <a:sym typeface="Questrial"/>
                </a:rPr>
                <a:t>adressenlijsten</a:t>
              </a:r>
              <a:r>
                <a:rPr lang="en-US" sz="1800" dirty="0">
                  <a:ea typeface="Questrial"/>
                  <a:cs typeface="Questrial"/>
                  <a:sym typeface="Questrial"/>
                </a:rPr>
                <a:t> op</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391230" y="561331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76365" y="1742547"/>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ea typeface="Questrial"/>
                  <a:cs typeface="Questrial"/>
                  <a:sym typeface="Questrial"/>
                </a:rPr>
                <a:t>Hou </a:t>
              </a:r>
              <a:r>
                <a:rPr lang="en-US" sz="1800" dirty="0" err="1">
                  <a:ea typeface="Questrial"/>
                  <a:cs typeface="Questrial"/>
                  <a:sym typeface="Questrial"/>
                </a:rPr>
                <a:t>controle</a:t>
              </a:r>
              <a:r>
                <a:rPr lang="en-US" sz="1800" dirty="0">
                  <a:ea typeface="Questrial"/>
                  <a:cs typeface="Questrial"/>
                  <a:sym typeface="Questrial"/>
                </a:rPr>
                <a:t> over </a:t>
              </a:r>
              <a:r>
                <a:rPr lang="en-US" sz="1800" dirty="0" err="1">
                  <a:ea typeface="Questrial"/>
                  <a:cs typeface="Questrial"/>
                  <a:sym typeface="Questrial"/>
                </a:rPr>
                <a:t>wie</a:t>
              </a:r>
              <a:r>
                <a:rPr lang="en-US" sz="1800" dirty="0">
                  <a:ea typeface="Questrial"/>
                  <a:cs typeface="Questrial"/>
                  <a:sym typeface="Questrial"/>
                </a:rPr>
                <a:t> </a:t>
              </a:r>
              <a:r>
                <a:rPr lang="en-US" sz="1800" dirty="0" err="1">
                  <a:ea typeface="Questrial"/>
                  <a:cs typeface="Questrial"/>
                  <a:sym typeface="Questrial"/>
                </a:rPr>
                <a:t>aan</a:t>
              </a:r>
              <a:r>
                <a:rPr lang="en-US" sz="1800" dirty="0">
                  <a:ea typeface="Questrial"/>
                  <a:cs typeface="Questrial"/>
                  <a:sym typeface="Questrial"/>
                </a:rPr>
                <a:t> het </a:t>
              </a:r>
              <a:r>
                <a:rPr lang="en-US" sz="1800" dirty="0" err="1">
                  <a:ea typeface="Questrial"/>
                  <a:cs typeface="Questrial"/>
                  <a:sym typeface="Questrial"/>
                </a:rPr>
                <a:t>stuur</a:t>
              </a:r>
              <a:r>
                <a:rPr lang="en-US" sz="1800" dirty="0">
                  <a:ea typeface="Questrial"/>
                  <a:cs typeface="Questrial"/>
                  <a:sym typeface="Questrial"/>
                </a:rPr>
                <a:t> zit</a:t>
              </a: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76365"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solidFill>
                  <a:ea typeface="Questrial"/>
                  <a:cs typeface="Questrial"/>
                  <a:sym typeface="Questrial"/>
                </a:rPr>
                <a:t>Sluit </a:t>
              </a:r>
              <a:r>
                <a:rPr lang="en-US" sz="1800" dirty="0" err="1">
                  <a:solidFill>
                    <a:schemeClr val="bg1"/>
                  </a:solidFill>
                  <a:ea typeface="Questrial"/>
                  <a:cs typeface="Questrial"/>
                  <a:sym typeface="Questrial"/>
                </a:rPr>
                <a:t>aan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bij</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bestaande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beleidslijnen</a:t>
              </a:r>
              <a:endParaRPr lang="en-US" sz="1800" dirty="0">
                <a:solidFill>
                  <a:schemeClr val="bg1"/>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76365"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bg1"/>
                  </a:solidFill>
                  <a:cs typeface="Arial" panose="020B0604020202020204" pitchFamily="34" charset="0"/>
                </a:rPr>
                <a:t>Kruis</a:t>
              </a:r>
              <a:r>
                <a:rPr lang="en-US" sz="1800" dirty="0">
                  <a:solidFill>
                    <a:schemeClr val="bg1"/>
                  </a:solidFill>
                  <a:cs typeface="Arial" panose="020B0604020202020204" pitchFamily="34" charset="0"/>
                </a:rPr>
                <a:t> data </a:t>
              </a:r>
              <a:r>
                <a:rPr lang="en-US" sz="1800" dirty="0" err="1">
                  <a:solidFill>
                    <a:schemeClr val="bg1"/>
                  </a:solidFill>
                  <a:cs typeface="Arial" panose="020B0604020202020204" pitchFamily="34" charset="0"/>
                </a:rPr>
                <a:t>en</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maak</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een</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nieuwe</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selectie</a:t>
              </a:r>
              <a:endParaRPr lang="en-US" sz="1800" dirty="0">
                <a:solidFill>
                  <a:schemeClr val="bg1"/>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76365"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13008" y="1733268"/>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13008"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13008" y="4330130"/>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13008"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386009" y="17046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386009"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Aanvaard</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dat</a:t>
              </a:r>
              <a:r>
                <a:rPr lang="en-US" sz="1800" dirty="0">
                  <a:solidFill>
                    <a:schemeClr val="bg1"/>
                  </a:solidFill>
                  <a:ea typeface="Questrial"/>
                  <a:cs typeface="Questrial"/>
                  <a:sym typeface="Questrial"/>
                </a:rPr>
                <a:t> je </a:t>
              </a:r>
              <a:r>
                <a:rPr lang="en-US" sz="1800" dirty="0" err="1">
                  <a:solidFill>
                    <a:schemeClr val="bg1"/>
                  </a:solidFill>
                  <a:ea typeface="Questrial"/>
                  <a:cs typeface="Questrial"/>
                  <a:sym typeface="Questrial"/>
                </a:rPr>
                <a:t>niet</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alles</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kan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doen</a:t>
              </a:r>
              <a:endParaRPr lang="en-US" sz="1800" dirty="0">
                <a:solidFill>
                  <a:schemeClr val="bg1"/>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386009"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386009"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lumMod val="95000"/>
                    </a:schemeClr>
                  </a:solidFill>
                  <a:ea typeface="Questrial"/>
                  <a:cs typeface="Questrial"/>
                  <a:sym typeface="Questrial"/>
                </a:rPr>
                <a:t>Geef</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een</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voldoende</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hoog</a:t>
              </a:r>
              <a:r>
                <a:rPr lang="en-US" sz="1800" dirty="0">
                  <a:solidFill>
                    <a:schemeClr val="bg1">
                      <a:lumMod val="95000"/>
                    </a:schemeClr>
                  </a:solidFill>
                  <a:ea typeface="Questrial"/>
                  <a:cs typeface="Questrial"/>
                  <a:sym typeface="Questrial"/>
                </a:rPr>
                <a:t> </a:t>
              </a:r>
              <a:r>
                <a:rPr lang="en-US" sz="1800" dirty="0" err="1">
                  <a:solidFill>
                    <a:schemeClr val="bg1">
                      <a:lumMod val="95000"/>
                    </a:schemeClr>
                  </a:solidFill>
                  <a:ea typeface="Questrial"/>
                  <a:cs typeface="Questrial"/>
                  <a:sym typeface="Questrial"/>
                </a:rPr>
                <a:t>bedrag</a:t>
              </a:r>
              <a:endParaRPr lang="en-US" sz="1800" dirty="0">
                <a:solidFill>
                  <a:schemeClr val="bg1">
                    <a:lumMod val="95000"/>
                  </a:schemeClr>
                </a:solidFill>
                <a:ea typeface="Questrial"/>
                <a:cs typeface="Questrial"/>
                <a:sym typeface="Questrial"/>
              </a:endParaRPr>
            </a:p>
          </p:txBody>
        </p:sp>
      </p:gr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
        <p:nvSpPr>
          <p:cNvPr id="4" name="Content Placeholder 4">
            <a:extLst>
              <a:ext uri="{FF2B5EF4-FFF2-40B4-BE49-F238E27FC236}">
                <a16:creationId xmlns:a16="http://schemas.microsoft.com/office/drawing/2014/main" id="{09A9465F-2D54-F781-73C5-7361747D6526}"/>
              </a:ext>
            </a:extLst>
          </p:cNvPr>
          <p:cNvSpPr txBox="1">
            <a:spLocks/>
          </p:cNvSpPr>
          <p:nvPr/>
        </p:nvSpPr>
        <p:spPr>
          <a:xfrm>
            <a:off x="6376422" y="42613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cs typeface="Arial" panose="020B0604020202020204" pitchFamily="34" charset="0"/>
              </a:rPr>
              <a:t>Aanvaard</a:t>
            </a:r>
            <a:r>
              <a:rPr lang="en-US" sz="1800" dirty="0">
                <a:cs typeface="Arial" panose="020B0604020202020204" pitchFamily="34" charset="0"/>
              </a:rPr>
              <a:t> </a:t>
            </a:r>
            <a:r>
              <a:rPr lang="en-US" sz="1800" dirty="0" err="1">
                <a:cs typeface="Arial" panose="020B0604020202020204" pitchFamily="34" charset="0"/>
              </a:rPr>
              <a:t>beperkte</a:t>
            </a:r>
            <a:r>
              <a:rPr lang="en-US" sz="1800" dirty="0">
                <a:cs typeface="Arial" panose="020B0604020202020204" pitchFamily="34" charset="0"/>
              </a:rPr>
              <a:t> over-take-up</a:t>
            </a:r>
            <a:endParaRPr lang="en-US" sz="1800" dirty="0"/>
          </a:p>
        </p:txBody>
      </p:sp>
      <p:sp>
        <p:nvSpPr>
          <p:cNvPr id="5" name="Content Placeholder 4">
            <a:extLst>
              <a:ext uri="{FF2B5EF4-FFF2-40B4-BE49-F238E27FC236}">
                <a16:creationId xmlns:a16="http://schemas.microsoft.com/office/drawing/2014/main" id="{7F521404-5FD4-081C-4830-EED89923CAD9}"/>
              </a:ext>
            </a:extLst>
          </p:cNvPr>
          <p:cNvSpPr txBox="1">
            <a:spLocks/>
          </p:cNvSpPr>
          <p:nvPr/>
        </p:nvSpPr>
        <p:spPr>
          <a:xfrm>
            <a:off x="9361553" y="4294704"/>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bg1"/>
                </a:solidFill>
                <a:cs typeface="Arial" panose="020B0604020202020204" pitchFamily="34" charset="0"/>
              </a:rPr>
              <a:t>Licht </a:t>
            </a:r>
            <a:r>
              <a:rPr lang="en-US" sz="1800" dirty="0" err="1">
                <a:solidFill>
                  <a:schemeClr val="bg1"/>
                </a:solidFill>
                <a:cs typeface="Arial" panose="020B0604020202020204" pitchFamily="34" charset="0"/>
              </a:rPr>
              <a:t>enkele</a:t>
            </a:r>
            <a:r>
              <a:rPr lang="en-US" sz="1800" dirty="0">
                <a:solidFill>
                  <a:schemeClr val="bg1"/>
                </a:solidFill>
                <a:cs typeface="Arial" panose="020B0604020202020204" pitchFamily="34" charset="0"/>
              </a:rPr>
              <a:t> partners in</a:t>
            </a:r>
            <a:endParaRPr lang="en-US" sz="1800" dirty="0">
              <a:solidFill>
                <a:schemeClr val="bg1"/>
              </a:solidFill>
            </a:endParaRPr>
          </a:p>
        </p:txBody>
      </p:sp>
    </p:spTree>
    <p:extLst>
      <p:ext uri="{BB962C8B-B14F-4D97-AF65-F5344CB8AC3E}">
        <p14:creationId xmlns:p14="http://schemas.microsoft.com/office/powerpoint/2010/main" val="3365096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C4DB367-7BC4-6DFB-E3E8-AAA9ABA87121}"/>
              </a:ext>
            </a:extLst>
          </p:cNvPr>
          <p:cNvGrpSpPr/>
          <p:nvPr/>
        </p:nvGrpSpPr>
        <p:grpSpPr>
          <a:xfrm>
            <a:off x="232410" y="1424488"/>
            <a:ext cx="11727179" cy="5072945"/>
            <a:chOff x="212724" y="1557838"/>
            <a:chExt cx="11727179" cy="5072945"/>
          </a:xfrm>
        </p:grpSpPr>
        <p:sp>
          <p:nvSpPr>
            <p:cNvPr id="43" name="Rectangle: Rounded Corners 42">
              <a:extLst>
                <a:ext uri="{FF2B5EF4-FFF2-40B4-BE49-F238E27FC236}">
                  <a16:creationId xmlns:a16="http://schemas.microsoft.com/office/drawing/2014/main" id="{71C1A396-7549-41EB-AEB5-8818D137548E}"/>
                </a:ext>
              </a:extLst>
            </p:cNvPr>
            <p:cNvSpPr/>
            <p:nvPr/>
          </p:nvSpPr>
          <p:spPr>
            <a:xfrm>
              <a:off x="3197858" y="5483814"/>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Wees </a:t>
              </a:r>
              <a:r>
                <a:rPr lang="en-US" dirty="0" err="1"/>
                <a:t>uitnodigend</a:t>
              </a:r>
              <a:r>
                <a:rPr lang="en-US" dirty="0"/>
                <a:t>, </a:t>
              </a:r>
              <a:r>
                <a:rPr lang="en-US" dirty="0" err="1"/>
                <a:t>toegankelijk</a:t>
              </a:r>
              <a:r>
                <a:rPr lang="en-US" dirty="0"/>
                <a:t> </a:t>
              </a:r>
              <a:r>
                <a:rPr lang="en-US" dirty="0" err="1"/>
                <a:t>en</a:t>
              </a:r>
              <a:r>
                <a:rPr lang="en-US" dirty="0"/>
                <a:t> </a:t>
              </a:r>
              <a:r>
                <a:rPr lang="en-US" dirty="0" err="1"/>
                <a:t>eerlijk</a:t>
              </a:r>
              <a:endParaRPr lang="en-US" dirty="0"/>
            </a:p>
          </p:txBody>
        </p:sp>
        <p:sp>
          <p:nvSpPr>
            <p:cNvPr id="42" name="Rectangle: Rounded Corners 41">
              <a:extLst>
                <a:ext uri="{FF2B5EF4-FFF2-40B4-BE49-F238E27FC236}">
                  <a16:creationId xmlns:a16="http://schemas.microsoft.com/office/drawing/2014/main" id="{50522322-1C26-4725-AFD6-9899A1A14DCF}"/>
                </a:ext>
              </a:extLst>
            </p:cNvPr>
            <p:cNvSpPr/>
            <p:nvPr/>
          </p:nvSpPr>
          <p:spPr>
            <a:xfrm>
              <a:off x="9168125" y="545441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Rounded Corners 40">
              <a:extLst>
                <a:ext uri="{FF2B5EF4-FFF2-40B4-BE49-F238E27FC236}">
                  <a16:creationId xmlns:a16="http://schemas.microsoft.com/office/drawing/2014/main" id="{D26194FE-F497-4998-ADC5-7167AB514A62}"/>
                </a:ext>
              </a:extLst>
            </p:cNvPr>
            <p:cNvSpPr/>
            <p:nvPr/>
          </p:nvSpPr>
          <p:spPr>
            <a:xfrm>
              <a:off x="9168126" y="4153193"/>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Rectangle: Rounded Corners 39">
              <a:extLst>
                <a:ext uri="{FF2B5EF4-FFF2-40B4-BE49-F238E27FC236}">
                  <a16:creationId xmlns:a16="http://schemas.microsoft.com/office/drawing/2014/main" id="{4FCF5910-65BF-4595-BA27-A6A22BEF7800}"/>
                </a:ext>
              </a:extLst>
            </p:cNvPr>
            <p:cNvSpPr/>
            <p:nvPr/>
          </p:nvSpPr>
          <p:spPr>
            <a:xfrm>
              <a:off x="3197858" y="4185891"/>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Rounded Corners 38">
              <a:extLst>
                <a:ext uri="{FF2B5EF4-FFF2-40B4-BE49-F238E27FC236}">
                  <a16:creationId xmlns:a16="http://schemas.microsoft.com/office/drawing/2014/main" id="{8843E434-61B7-44BF-854A-E9A1DA37E26D}"/>
                </a:ext>
              </a:extLst>
            </p:cNvPr>
            <p:cNvSpPr/>
            <p:nvPr/>
          </p:nvSpPr>
          <p:spPr>
            <a:xfrm>
              <a:off x="9168125" y="2858575"/>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Rounded Corners 37">
              <a:extLst>
                <a:ext uri="{FF2B5EF4-FFF2-40B4-BE49-F238E27FC236}">
                  <a16:creationId xmlns:a16="http://schemas.microsoft.com/office/drawing/2014/main" id="{B1B42DBD-C5C2-4253-B619-51BBD19EE88D}"/>
                </a:ext>
              </a:extLst>
            </p:cNvPr>
            <p:cNvSpPr/>
            <p:nvPr/>
          </p:nvSpPr>
          <p:spPr>
            <a:xfrm>
              <a:off x="9168128" y="1557838"/>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Hou je </a:t>
              </a:r>
              <a:r>
                <a:rPr lang="en-US" dirty="0" err="1">
                  <a:solidFill>
                    <a:schemeClr val="bg1"/>
                  </a:solidFill>
                </a:rPr>
                <a:t>aan</a:t>
              </a:r>
              <a:r>
                <a:rPr lang="en-US" dirty="0">
                  <a:solidFill>
                    <a:schemeClr val="bg1"/>
                  </a:solidFill>
                </a:rPr>
                <a:t> je focus</a:t>
              </a:r>
            </a:p>
          </p:txBody>
        </p:sp>
        <p:sp>
          <p:nvSpPr>
            <p:cNvPr id="7" name="Rectangle: Rounded Corners 6">
              <a:extLst>
                <a:ext uri="{FF2B5EF4-FFF2-40B4-BE49-F238E27FC236}">
                  <a16:creationId xmlns:a16="http://schemas.microsoft.com/office/drawing/2014/main" id="{C869143E-CFE0-49D2-A5D4-103A72BEF21D}"/>
                </a:ext>
              </a:extLst>
            </p:cNvPr>
            <p:cNvSpPr/>
            <p:nvPr/>
          </p:nvSpPr>
          <p:spPr>
            <a:xfrm>
              <a:off x="212724" y="1576889"/>
              <a:ext cx="2771775" cy="1146969"/>
            </a:xfrm>
            <a:prstGeom prst="roundRect">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Rectangle: Rounded Corners 10">
              <a:extLst>
                <a:ext uri="{FF2B5EF4-FFF2-40B4-BE49-F238E27FC236}">
                  <a16:creationId xmlns:a16="http://schemas.microsoft.com/office/drawing/2014/main" id="{F5540800-12AE-4A61-8CA1-8958253E8D3E}"/>
                </a:ext>
              </a:extLst>
            </p:cNvPr>
            <p:cNvSpPr/>
            <p:nvPr/>
          </p:nvSpPr>
          <p:spPr>
            <a:xfrm>
              <a:off x="6182994" y="1557838"/>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Erken de </a:t>
              </a:r>
              <a:r>
                <a:rPr lang="en-US" dirty="0" err="1">
                  <a:solidFill>
                    <a:schemeClr val="tx1"/>
                  </a:solidFill>
                </a:rPr>
                <a:t>nood</a:t>
              </a:r>
              <a:r>
                <a:rPr lang="en-US" dirty="0">
                  <a:solidFill>
                    <a:schemeClr val="tx1"/>
                  </a:solidFill>
                </a:rPr>
                <a:t> </a:t>
              </a:r>
              <a:r>
                <a:rPr lang="en-US" dirty="0" err="1">
                  <a:solidFill>
                    <a:schemeClr val="tx1"/>
                  </a:solidFill>
                </a:rPr>
                <a:t>aan</a:t>
              </a:r>
              <a:r>
                <a:rPr lang="en-US" dirty="0">
                  <a:solidFill>
                    <a:schemeClr val="tx1"/>
                  </a:solidFill>
                </a:rPr>
                <a:t> expertise</a:t>
              </a:r>
            </a:p>
          </p:txBody>
        </p:sp>
        <p:sp>
          <p:nvSpPr>
            <p:cNvPr id="21" name="Rectangle: Rounded Corners 20">
              <a:extLst>
                <a:ext uri="{FF2B5EF4-FFF2-40B4-BE49-F238E27FC236}">
                  <a16:creationId xmlns:a16="http://schemas.microsoft.com/office/drawing/2014/main" id="{93622A21-99C0-405E-8F7C-5541A2C9464D}"/>
                </a:ext>
              </a:extLst>
            </p:cNvPr>
            <p:cNvSpPr/>
            <p:nvPr/>
          </p:nvSpPr>
          <p:spPr>
            <a:xfrm>
              <a:off x="212724" y="2887970"/>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0F3C1A51-3B99-45BE-B728-81ABA2646ED3}"/>
                </a:ext>
              </a:extLst>
            </p:cNvPr>
            <p:cNvSpPr/>
            <p:nvPr/>
          </p:nvSpPr>
          <p:spPr>
            <a:xfrm>
              <a:off x="3197859" y="2887970"/>
              <a:ext cx="2771775" cy="1146969"/>
            </a:xfrm>
            <a:prstGeom prst="roundRect">
              <a:avLst/>
            </a:prstGeom>
            <a:solidFill>
              <a:schemeClr val="accent6"/>
            </a:solidFill>
            <a:ln>
              <a:solidFill>
                <a:schemeClr val="accent6"/>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3" name="Rectangle: Rounded Corners 22">
              <a:extLst>
                <a:ext uri="{FF2B5EF4-FFF2-40B4-BE49-F238E27FC236}">
                  <a16:creationId xmlns:a16="http://schemas.microsoft.com/office/drawing/2014/main" id="{B77C78E0-A457-432E-8A87-0554D1624CBA}"/>
                </a:ext>
              </a:extLst>
            </p:cNvPr>
            <p:cNvSpPr/>
            <p:nvPr/>
          </p:nvSpPr>
          <p:spPr>
            <a:xfrm>
              <a:off x="6182994" y="2858575"/>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Richt</a:t>
              </a:r>
              <a:r>
                <a:rPr lang="en-US" dirty="0">
                  <a:solidFill>
                    <a:schemeClr val="tx1"/>
                  </a:solidFill>
                </a:rPr>
                <a:t> je op </a:t>
              </a:r>
              <a:r>
                <a:rPr lang="en-US" dirty="0" err="1">
                  <a:solidFill>
                    <a:schemeClr val="tx1"/>
                  </a:solidFill>
                </a:rPr>
                <a:t>een</a:t>
              </a:r>
              <a:r>
                <a:rPr lang="en-US" dirty="0">
                  <a:solidFill>
                    <a:schemeClr val="tx1"/>
                  </a:solidFill>
                </a:rPr>
                <a:t> </a:t>
              </a:r>
              <a:r>
                <a:rPr lang="en-US" dirty="0" err="1">
                  <a:solidFill>
                    <a:schemeClr val="tx1"/>
                  </a:solidFill>
                </a:rPr>
                <a:t>nieuwe</a:t>
              </a:r>
              <a:r>
                <a:rPr lang="en-US" dirty="0">
                  <a:solidFill>
                    <a:schemeClr val="tx1"/>
                  </a:solidFill>
                </a:rPr>
                <a:t> </a:t>
              </a:r>
              <a:r>
                <a:rPr lang="en-US" dirty="0" err="1">
                  <a:solidFill>
                    <a:schemeClr val="tx1"/>
                  </a:solidFill>
                </a:rPr>
                <a:t>doelgroep</a:t>
              </a:r>
              <a:endParaRPr lang="en-US" dirty="0">
                <a:solidFill>
                  <a:schemeClr val="tx1"/>
                </a:solidFill>
              </a:endParaRPr>
            </a:p>
          </p:txBody>
        </p:sp>
        <p:sp>
          <p:nvSpPr>
            <p:cNvPr id="25" name="Rectangle: Rounded Corners 24">
              <a:extLst>
                <a:ext uri="{FF2B5EF4-FFF2-40B4-BE49-F238E27FC236}">
                  <a16:creationId xmlns:a16="http://schemas.microsoft.com/office/drawing/2014/main" id="{18D022C9-8A05-4701-B18E-796B941A1846}"/>
                </a:ext>
              </a:extLst>
            </p:cNvPr>
            <p:cNvSpPr/>
            <p:nvPr/>
          </p:nvSpPr>
          <p:spPr>
            <a:xfrm>
              <a:off x="212724" y="4185891"/>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A0210836-9675-4545-8FA1-35EF078DF55E}"/>
                </a:ext>
              </a:extLst>
            </p:cNvPr>
            <p:cNvSpPr/>
            <p:nvPr/>
          </p:nvSpPr>
          <p:spPr>
            <a:xfrm>
              <a:off x="6182994" y="4153193"/>
              <a:ext cx="2771775" cy="1146969"/>
            </a:xfrm>
            <a:prstGeom prst="round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Rectangle: Rounded Corners 28">
              <a:extLst>
                <a:ext uri="{FF2B5EF4-FFF2-40B4-BE49-F238E27FC236}">
                  <a16:creationId xmlns:a16="http://schemas.microsoft.com/office/drawing/2014/main" id="{E04A29C9-89A0-4164-A6AF-336AF4DA90DC}"/>
                </a:ext>
              </a:extLst>
            </p:cNvPr>
            <p:cNvSpPr/>
            <p:nvPr/>
          </p:nvSpPr>
          <p:spPr>
            <a:xfrm>
              <a:off x="212724" y="5483814"/>
              <a:ext cx="2771775" cy="1146969"/>
            </a:xfrm>
            <a:prstGeom prst="roundRect">
              <a:avLst/>
            </a:prstGeom>
            <a:solidFill>
              <a:schemeClr val="accent6"/>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Contacteer</a:t>
              </a:r>
              <a:r>
                <a:rPr lang="en-US" dirty="0"/>
                <a:t> de burgers via brief </a:t>
              </a:r>
              <a:r>
                <a:rPr lang="en-US" dirty="0" err="1"/>
                <a:t>en</a:t>
              </a:r>
              <a:r>
                <a:rPr lang="en-US" dirty="0"/>
                <a:t> </a:t>
              </a:r>
              <a:r>
                <a:rPr lang="en-US" dirty="0" err="1"/>
                <a:t>stoepbezoek</a:t>
              </a:r>
              <a:endParaRPr lang="en-US" dirty="0"/>
            </a:p>
          </p:txBody>
        </p:sp>
        <p:sp>
          <p:nvSpPr>
            <p:cNvPr id="31" name="Rectangle: Rounded Corners 30">
              <a:extLst>
                <a:ext uri="{FF2B5EF4-FFF2-40B4-BE49-F238E27FC236}">
                  <a16:creationId xmlns:a16="http://schemas.microsoft.com/office/drawing/2014/main" id="{F655EAFC-4BDC-4A2F-9173-2EA6F1C21E99}"/>
                </a:ext>
              </a:extLst>
            </p:cNvPr>
            <p:cNvSpPr/>
            <p:nvPr/>
          </p:nvSpPr>
          <p:spPr>
            <a:xfrm>
              <a:off x="6182994" y="5454419"/>
              <a:ext cx="2771775" cy="1146969"/>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Doe de </a:t>
              </a:r>
              <a:r>
                <a:rPr lang="en-US" dirty="0" err="1">
                  <a:solidFill>
                    <a:schemeClr val="bg1"/>
                  </a:solidFill>
                </a:rPr>
                <a:t>ontvanger</a:t>
              </a:r>
              <a:r>
                <a:rPr lang="en-US" dirty="0">
                  <a:solidFill>
                    <a:schemeClr val="bg1"/>
                  </a:solidFill>
                </a:rPr>
                <a:t> zo </a:t>
              </a:r>
              <a:r>
                <a:rPr lang="en-US" dirty="0" err="1">
                  <a:solidFill>
                    <a:schemeClr val="bg1"/>
                  </a:solidFill>
                </a:rPr>
                <a:t>weinig</a:t>
              </a:r>
              <a:r>
                <a:rPr lang="en-US" dirty="0">
                  <a:solidFill>
                    <a:schemeClr val="bg1"/>
                  </a:solidFill>
                </a:rPr>
                <a:t> </a:t>
              </a:r>
              <a:r>
                <a:rPr lang="en-US" dirty="0" err="1">
                  <a:solidFill>
                    <a:schemeClr val="bg1"/>
                  </a:solidFill>
                </a:rPr>
                <a:t>mogelijk</a:t>
              </a:r>
              <a:r>
                <a:rPr lang="en-US" dirty="0">
                  <a:solidFill>
                    <a:schemeClr val="bg1"/>
                  </a:solidFill>
                </a:rPr>
                <a:t> </a:t>
              </a:r>
              <a:r>
                <a:rPr lang="en-US" dirty="0" err="1">
                  <a:solidFill>
                    <a:schemeClr val="bg1"/>
                  </a:solidFill>
                </a:rPr>
                <a:t>doen</a:t>
              </a:r>
              <a:endParaRPr lang="en-US" dirty="0">
                <a:solidFill>
                  <a:schemeClr val="bg1"/>
                </a:solidFill>
              </a:endParaRPr>
            </a:p>
          </p:txBody>
        </p:sp>
        <p:sp>
          <p:nvSpPr>
            <p:cNvPr id="33" name="Content Placeholder 4">
              <a:extLst>
                <a:ext uri="{FF2B5EF4-FFF2-40B4-BE49-F238E27FC236}">
                  <a16:creationId xmlns:a16="http://schemas.microsoft.com/office/drawing/2014/main" id="{B43F09F8-1F26-48AE-83C4-19F6BD52E3DC}"/>
                </a:ext>
              </a:extLst>
            </p:cNvPr>
            <p:cNvSpPr txBox="1">
              <a:spLocks/>
            </p:cNvSpPr>
            <p:nvPr/>
          </p:nvSpPr>
          <p:spPr>
            <a:xfrm>
              <a:off x="391230" y="18189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Talm</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niet</a:t>
              </a:r>
              <a:endParaRPr lang="en-US" sz="1800" dirty="0">
                <a:solidFill>
                  <a:schemeClr val="bg1"/>
                </a:solidFill>
                <a:ea typeface="Questrial"/>
                <a:cs typeface="Questrial"/>
                <a:sym typeface="Questrial"/>
              </a:endParaRPr>
            </a:p>
          </p:txBody>
        </p:sp>
        <p:sp>
          <p:nvSpPr>
            <p:cNvPr id="35" name="Rectangle: Rounded Corners 34">
              <a:extLst>
                <a:ext uri="{FF2B5EF4-FFF2-40B4-BE49-F238E27FC236}">
                  <a16:creationId xmlns:a16="http://schemas.microsoft.com/office/drawing/2014/main" id="{954D02C4-A48D-4A67-B34C-46B51AA0F305}"/>
                </a:ext>
              </a:extLst>
            </p:cNvPr>
            <p:cNvSpPr/>
            <p:nvPr/>
          </p:nvSpPr>
          <p:spPr>
            <a:xfrm>
              <a:off x="3197858" y="1557839"/>
              <a:ext cx="2771775" cy="114696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4">
              <a:extLst>
                <a:ext uri="{FF2B5EF4-FFF2-40B4-BE49-F238E27FC236}">
                  <a16:creationId xmlns:a16="http://schemas.microsoft.com/office/drawing/2014/main" id="{09547530-5C61-4A01-9D52-579D3EECE2C3}"/>
                </a:ext>
              </a:extLst>
            </p:cNvPr>
            <p:cNvSpPr txBox="1">
              <a:spLocks/>
            </p:cNvSpPr>
            <p:nvPr/>
          </p:nvSpPr>
          <p:spPr>
            <a:xfrm>
              <a:off x="391230"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Vertrek</a:t>
              </a:r>
              <a:r>
                <a:rPr lang="en-US" sz="1800" dirty="0">
                  <a:ea typeface="Questrial"/>
                  <a:cs typeface="Questrial"/>
                  <a:sym typeface="Questrial"/>
                </a:rPr>
                <a:t> van je </a:t>
              </a:r>
              <a:r>
                <a:rPr lang="en-US" sz="1800" dirty="0" err="1">
                  <a:ea typeface="Questrial"/>
                  <a:cs typeface="Questrial"/>
                  <a:sym typeface="Questrial"/>
                </a:rPr>
                <a:t>lokale</a:t>
              </a:r>
              <a:r>
                <a:rPr lang="en-US" sz="1800" dirty="0">
                  <a:ea typeface="Questrial"/>
                  <a:cs typeface="Questrial"/>
                  <a:sym typeface="Questrial"/>
                </a:rPr>
                <a:t> </a:t>
              </a:r>
              <a:r>
                <a:rPr lang="en-US" sz="1800" dirty="0" err="1">
                  <a:ea typeface="Questrial"/>
                  <a:cs typeface="Questrial"/>
                  <a:sym typeface="Questrial"/>
                </a:rPr>
                <a:t>kennis</a:t>
              </a:r>
              <a:r>
                <a:rPr lang="en-US" sz="1800" dirty="0">
                  <a:ea typeface="Questrial"/>
                  <a:cs typeface="Questrial"/>
                  <a:sym typeface="Questrial"/>
                </a:rPr>
                <a:t> </a:t>
              </a:r>
              <a:r>
                <a:rPr lang="en-US" sz="1800" dirty="0" err="1">
                  <a:ea typeface="Questrial"/>
                  <a:cs typeface="Questrial"/>
                  <a:sym typeface="Questrial"/>
                </a:rPr>
                <a:t>en</a:t>
              </a:r>
              <a:r>
                <a:rPr lang="en-US" sz="1800" dirty="0">
                  <a:ea typeface="Questrial"/>
                  <a:cs typeface="Questrial"/>
                  <a:sym typeface="Questrial"/>
                </a:rPr>
                <a:t> context</a:t>
              </a:r>
            </a:p>
          </p:txBody>
        </p:sp>
        <p:sp>
          <p:nvSpPr>
            <p:cNvPr id="45" name="Content Placeholder 4">
              <a:extLst>
                <a:ext uri="{FF2B5EF4-FFF2-40B4-BE49-F238E27FC236}">
                  <a16:creationId xmlns:a16="http://schemas.microsoft.com/office/drawing/2014/main" id="{0D97FAC7-ACF0-4CBF-9A81-4B9CFED4DA26}"/>
                </a:ext>
              </a:extLst>
            </p:cNvPr>
            <p:cNvSpPr txBox="1">
              <a:spLocks/>
            </p:cNvSpPr>
            <p:nvPr/>
          </p:nvSpPr>
          <p:spPr>
            <a:xfrm>
              <a:off x="391230" y="435174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Vraag</a:t>
              </a:r>
              <a:r>
                <a:rPr lang="en-US" sz="1800" dirty="0">
                  <a:ea typeface="Questrial"/>
                  <a:cs typeface="Questrial"/>
                  <a:sym typeface="Questrial"/>
                </a:rPr>
                <a:t> </a:t>
              </a:r>
              <a:r>
                <a:rPr lang="en-US" sz="1800" dirty="0" err="1">
                  <a:ea typeface="Questrial"/>
                  <a:cs typeface="Questrial"/>
                  <a:sym typeface="Questrial"/>
                </a:rPr>
                <a:t>externe</a:t>
              </a:r>
              <a:r>
                <a:rPr lang="en-US" sz="1800" dirty="0">
                  <a:ea typeface="Questrial"/>
                  <a:cs typeface="Questrial"/>
                  <a:sym typeface="Questrial"/>
                </a:rPr>
                <a:t> </a:t>
              </a:r>
              <a:r>
                <a:rPr lang="en-US" sz="1800" dirty="0" err="1">
                  <a:ea typeface="Questrial"/>
                  <a:cs typeface="Questrial"/>
                  <a:sym typeface="Questrial"/>
                </a:rPr>
                <a:t>adressenlijsten</a:t>
              </a:r>
              <a:r>
                <a:rPr lang="en-US" sz="1800" dirty="0">
                  <a:ea typeface="Questrial"/>
                  <a:cs typeface="Questrial"/>
                  <a:sym typeface="Questrial"/>
                </a:rPr>
                <a:t> op</a:t>
              </a:r>
            </a:p>
          </p:txBody>
        </p:sp>
        <p:sp>
          <p:nvSpPr>
            <p:cNvPr id="46" name="Content Placeholder 4">
              <a:extLst>
                <a:ext uri="{FF2B5EF4-FFF2-40B4-BE49-F238E27FC236}">
                  <a16:creationId xmlns:a16="http://schemas.microsoft.com/office/drawing/2014/main" id="{25890488-46F1-4479-B4AD-321D7F252CF1}"/>
                </a:ext>
              </a:extLst>
            </p:cNvPr>
            <p:cNvSpPr txBox="1">
              <a:spLocks/>
            </p:cNvSpPr>
            <p:nvPr/>
          </p:nvSpPr>
          <p:spPr>
            <a:xfrm>
              <a:off x="391230" y="5613316"/>
              <a:ext cx="2414761" cy="664022"/>
            </a:xfrm>
            <a:prstGeom prst="round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47" name="Content Placeholder 4">
              <a:extLst>
                <a:ext uri="{FF2B5EF4-FFF2-40B4-BE49-F238E27FC236}">
                  <a16:creationId xmlns:a16="http://schemas.microsoft.com/office/drawing/2014/main" id="{86369B6A-0704-4B6D-A7BC-7B94C73DB6A0}"/>
                </a:ext>
              </a:extLst>
            </p:cNvPr>
            <p:cNvSpPr txBox="1">
              <a:spLocks/>
            </p:cNvSpPr>
            <p:nvPr/>
          </p:nvSpPr>
          <p:spPr>
            <a:xfrm>
              <a:off x="3376365" y="1742547"/>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ea typeface="Questrial"/>
                  <a:cs typeface="Questrial"/>
                  <a:sym typeface="Questrial"/>
                </a:rPr>
                <a:t>Hou </a:t>
              </a:r>
              <a:r>
                <a:rPr lang="en-US" sz="1800" dirty="0" err="1">
                  <a:ea typeface="Questrial"/>
                  <a:cs typeface="Questrial"/>
                  <a:sym typeface="Questrial"/>
                </a:rPr>
                <a:t>controle</a:t>
              </a:r>
              <a:r>
                <a:rPr lang="en-US" sz="1800" dirty="0">
                  <a:ea typeface="Questrial"/>
                  <a:cs typeface="Questrial"/>
                  <a:sym typeface="Questrial"/>
                </a:rPr>
                <a:t> over </a:t>
              </a:r>
              <a:r>
                <a:rPr lang="en-US" sz="1800" dirty="0" err="1">
                  <a:ea typeface="Questrial"/>
                  <a:cs typeface="Questrial"/>
                  <a:sym typeface="Questrial"/>
                </a:rPr>
                <a:t>wie</a:t>
              </a:r>
              <a:r>
                <a:rPr lang="en-US" sz="1800" dirty="0">
                  <a:ea typeface="Questrial"/>
                  <a:cs typeface="Questrial"/>
                  <a:sym typeface="Questrial"/>
                </a:rPr>
                <a:t> </a:t>
              </a:r>
              <a:r>
                <a:rPr lang="en-US" sz="1800" dirty="0" err="1">
                  <a:ea typeface="Questrial"/>
                  <a:cs typeface="Questrial"/>
                  <a:sym typeface="Questrial"/>
                </a:rPr>
                <a:t>aan</a:t>
              </a:r>
              <a:r>
                <a:rPr lang="en-US" sz="1800" dirty="0">
                  <a:ea typeface="Questrial"/>
                  <a:cs typeface="Questrial"/>
                  <a:sym typeface="Questrial"/>
                </a:rPr>
                <a:t> het </a:t>
              </a:r>
              <a:r>
                <a:rPr lang="en-US" sz="1800" dirty="0" err="1">
                  <a:ea typeface="Questrial"/>
                  <a:cs typeface="Questrial"/>
                  <a:sym typeface="Questrial"/>
                </a:rPr>
                <a:t>stuur</a:t>
              </a:r>
              <a:r>
                <a:rPr lang="en-US" sz="1800" dirty="0">
                  <a:ea typeface="Questrial"/>
                  <a:cs typeface="Questrial"/>
                  <a:sym typeface="Questrial"/>
                </a:rPr>
                <a:t> zit</a:t>
              </a:r>
            </a:p>
          </p:txBody>
        </p:sp>
        <p:sp>
          <p:nvSpPr>
            <p:cNvPr id="48" name="Content Placeholder 4">
              <a:extLst>
                <a:ext uri="{FF2B5EF4-FFF2-40B4-BE49-F238E27FC236}">
                  <a16:creationId xmlns:a16="http://schemas.microsoft.com/office/drawing/2014/main" id="{6DE4F5EA-1CCE-4CF3-A9F0-E516E85C8986}"/>
                </a:ext>
              </a:extLst>
            </p:cNvPr>
            <p:cNvSpPr txBox="1">
              <a:spLocks/>
            </p:cNvSpPr>
            <p:nvPr/>
          </p:nvSpPr>
          <p:spPr>
            <a:xfrm>
              <a:off x="3376365"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a:solidFill>
                    <a:schemeClr val="bg1"/>
                  </a:solidFill>
                  <a:ea typeface="Questrial"/>
                  <a:cs typeface="Questrial"/>
                  <a:sym typeface="Questrial"/>
                </a:rPr>
                <a:t>Sluit </a:t>
              </a:r>
              <a:r>
                <a:rPr lang="en-US" sz="1800" dirty="0" err="1">
                  <a:solidFill>
                    <a:schemeClr val="bg1"/>
                  </a:solidFill>
                  <a:ea typeface="Questrial"/>
                  <a:cs typeface="Questrial"/>
                  <a:sym typeface="Questrial"/>
                </a:rPr>
                <a:t>aan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bij</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bestaande</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beleidslijnen</a:t>
              </a:r>
              <a:endParaRPr lang="en-US" sz="1800" dirty="0">
                <a:solidFill>
                  <a:schemeClr val="bg1"/>
                </a:solidFill>
                <a:ea typeface="Questrial"/>
                <a:cs typeface="Questrial"/>
                <a:sym typeface="Questrial"/>
              </a:endParaRPr>
            </a:p>
          </p:txBody>
        </p:sp>
        <p:sp>
          <p:nvSpPr>
            <p:cNvPr id="49" name="Content Placeholder 4">
              <a:extLst>
                <a:ext uri="{FF2B5EF4-FFF2-40B4-BE49-F238E27FC236}">
                  <a16:creationId xmlns:a16="http://schemas.microsoft.com/office/drawing/2014/main" id="{9B63325C-D76F-4243-BD1D-09EA141AF5F8}"/>
                </a:ext>
              </a:extLst>
            </p:cNvPr>
            <p:cNvSpPr txBox="1">
              <a:spLocks/>
            </p:cNvSpPr>
            <p:nvPr/>
          </p:nvSpPr>
          <p:spPr>
            <a:xfrm>
              <a:off x="3376365"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solidFill>
                    <a:schemeClr val="bg1"/>
                  </a:solidFill>
                  <a:cs typeface="Arial" panose="020B0604020202020204" pitchFamily="34" charset="0"/>
                </a:rPr>
                <a:t>Kruis</a:t>
              </a:r>
              <a:r>
                <a:rPr lang="en-US" sz="1800" dirty="0">
                  <a:solidFill>
                    <a:schemeClr val="bg1"/>
                  </a:solidFill>
                  <a:cs typeface="Arial" panose="020B0604020202020204" pitchFamily="34" charset="0"/>
                </a:rPr>
                <a:t> data </a:t>
              </a:r>
              <a:r>
                <a:rPr lang="en-US" sz="1800" dirty="0" err="1">
                  <a:solidFill>
                    <a:schemeClr val="bg1"/>
                  </a:solidFill>
                  <a:cs typeface="Arial" panose="020B0604020202020204" pitchFamily="34" charset="0"/>
                </a:rPr>
                <a:t>en</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maak</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een</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nieuwe</a:t>
              </a:r>
              <a:r>
                <a:rPr lang="en-US" sz="1800" dirty="0">
                  <a:solidFill>
                    <a:schemeClr val="bg1"/>
                  </a:solidFill>
                  <a:cs typeface="Arial" panose="020B0604020202020204" pitchFamily="34" charset="0"/>
                </a:rPr>
                <a:t> </a:t>
              </a:r>
              <a:r>
                <a:rPr lang="en-US" sz="1800" dirty="0" err="1">
                  <a:solidFill>
                    <a:schemeClr val="bg1"/>
                  </a:solidFill>
                  <a:cs typeface="Arial" panose="020B0604020202020204" pitchFamily="34" charset="0"/>
                </a:rPr>
                <a:t>selectie</a:t>
              </a:r>
              <a:endParaRPr lang="en-US" sz="1800" dirty="0">
                <a:solidFill>
                  <a:schemeClr val="bg1"/>
                </a:solidFill>
              </a:endParaRPr>
            </a:p>
          </p:txBody>
        </p:sp>
        <p:sp>
          <p:nvSpPr>
            <p:cNvPr id="50" name="Content Placeholder 4">
              <a:extLst>
                <a:ext uri="{FF2B5EF4-FFF2-40B4-BE49-F238E27FC236}">
                  <a16:creationId xmlns:a16="http://schemas.microsoft.com/office/drawing/2014/main" id="{78C2F8DD-F84A-4508-906B-29CDB0371520}"/>
                </a:ext>
              </a:extLst>
            </p:cNvPr>
            <p:cNvSpPr txBox="1">
              <a:spLocks/>
            </p:cNvSpPr>
            <p:nvPr/>
          </p:nvSpPr>
          <p:spPr>
            <a:xfrm>
              <a:off x="3376365"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5" name="Content Placeholder 4">
              <a:extLst>
                <a:ext uri="{FF2B5EF4-FFF2-40B4-BE49-F238E27FC236}">
                  <a16:creationId xmlns:a16="http://schemas.microsoft.com/office/drawing/2014/main" id="{7F68BE83-C3DC-4BF1-AD5A-CB19282C3898}"/>
                </a:ext>
              </a:extLst>
            </p:cNvPr>
            <p:cNvSpPr txBox="1">
              <a:spLocks/>
            </p:cNvSpPr>
            <p:nvPr/>
          </p:nvSpPr>
          <p:spPr>
            <a:xfrm>
              <a:off x="6413008" y="1733268"/>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6" name="Content Placeholder 4">
              <a:extLst>
                <a:ext uri="{FF2B5EF4-FFF2-40B4-BE49-F238E27FC236}">
                  <a16:creationId xmlns:a16="http://schemas.microsoft.com/office/drawing/2014/main" id="{DA00BD31-913D-4B0C-B77D-86BDA62BE94A}"/>
                </a:ext>
              </a:extLst>
            </p:cNvPr>
            <p:cNvSpPr txBox="1">
              <a:spLocks/>
            </p:cNvSpPr>
            <p:nvPr/>
          </p:nvSpPr>
          <p:spPr>
            <a:xfrm>
              <a:off x="6413008"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57" name="Content Placeholder 4">
              <a:extLst>
                <a:ext uri="{FF2B5EF4-FFF2-40B4-BE49-F238E27FC236}">
                  <a16:creationId xmlns:a16="http://schemas.microsoft.com/office/drawing/2014/main" id="{D50F9363-7BD9-4004-A754-C68DCEABCBDC}"/>
                </a:ext>
              </a:extLst>
            </p:cNvPr>
            <p:cNvSpPr txBox="1">
              <a:spLocks/>
            </p:cNvSpPr>
            <p:nvPr/>
          </p:nvSpPr>
          <p:spPr>
            <a:xfrm>
              <a:off x="6413008" y="4330130"/>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58" name="Content Placeholder 4">
              <a:extLst>
                <a:ext uri="{FF2B5EF4-FFF2-40B4-BE49-F238E27FC236}">
                  <a16:creationId xmlns:a16="http://schemas.microsoft.com/office/drawing/2014/main" id="{4A556516-2357-4979-AADA-D52FF58D923A}"/>
                </a:ext>
              </a:extLst>
            </p:cNvPr>
            <p:cNvSpPr txBox="1">
              <a:spLocks/>
            </p:cNvSpPr>
            <p:nvPr/>
          </p:nvSpPr>
          <p:spPr>
            <a:xfrm>
              <a:off x="6413008"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bg1"/>
                </a:solidFill>
                <a:ea typeface="Questrial"/>
                <a:cs typeface="Questrial"/>
                <a:sym typeface="Questrial"/>
              </a:endParaRPr>
            </a:p>
          </p:txBody>
        </p:sp>
        <p:sp>
          <p:nvSpPr>
            <p:cNvPr id="59" name="Content Placeholder 4">
              <a:extLst>
                <a:ext uri="{FF2B5EF4-FFF2-40B4-BE49-F238E27FC236}">
                  <a16:creationId xmlns:a16="http://schemas.microsoft.com/office/drawing/2014/main" id="{03F7A867-1F93-4169-B80C-0F5359E8EBC1}"/>
                </a:ext>
              </a:extLst>
            </p:cNvPr>
            <p:cNvSpPr txBox="1">
              <a:spLocks/>
            </p:cNvSpPr>
            <p:nvPr/>
          </p:nvSpPr>
          <p:spPr>
            <a:xfrm>
              <a:off x="9386009" y="1704693"/>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ea typeface="Questrial"/>
                <a:cs typeface="Questrial"/>
                <a:sym typeface="Questrial"/>
              </a:endParaRPr>
            </a:p>
          </p:txBody>
        </p:sp>
        <p:sp>
          <p:nvSpPr>
            <p:cNvPr id="60" name="Content Placeholder 4">
              <a:extLst>
                <a:ext uri="{FF2B5EF4-FFF2-40B4-BE49-F238E27FC236}">
                  <a16:creationId xmlns:a16="http://schemas.microsoft.com/office/drawing/2014/main" id="{16B641C5-853A-48AD-A1A9-227746EB4610}"/>
                </a:ext>
              </a:extLst>
            </p:cNvPr>
            <p:cNvSpPr txBox="1">
              <a:spLocks/>
            </p:cNvSpPr>
            <p:nvPr/>
          </p:nvSpPr>
          <p:spPr>
            <a:xfrm>
              <a:off x="9386009" y="313100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solidFill>
                    <a:schemeClr val="bg1"/>
                  </a:solidFill>
                  <a:ea typeface="Questrial"/>
                  <a:cs typeface="Questrial"/>
                  <a:sym typeface="Questrial"/>
                </a:rPr>
                <a:t>Aanvaard</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dat</a:t>
              </a:r>
              <a:r>
                <a:rPr lang="en-US" sz="1800" dirty="0">
                  <a:solidFill>
                    <a:schemeClr val="bg1"/>
                  </a:solidFill>
                  <a:ea typeface="Questrial"/>
                  <a:cs typeface="Questrial"/>
                  <a:sym typeface="Questrial"/>
                </a:rPr>
                <a:t> je </a:t>
              </a:r>
              <a:r>
                <a:rPr lang="en-US" sz="1800" dirty="0" err="1">
                  <a:solidFill>
                    <a:schemeClr val="bg1"/>
                  </a:solidFill>
                  <a:ea typeface="Questrial"/>
                  <a:cs typeface="Questrial"/>
                  <a:sym typeface="Questrial"/>
                </a:rPr>
                <a:t>niet</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alles</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kan</a:t>
              </a:r>
              <a:r>
                <a:rPr lang="en-US" sz="1800" dirty="0">
                  <a:solidFill>
                    <a:schemeClr val="bg1"/>
                  </a:solidFill>
                  <a:ea typeface="Questrial"/>
                  <a:cs typeface="Questrial"/>
                  <a:sym typeface="Questrial"/>
                </a:rPr>
                <a:t> </a:t>
              </a:r>
              <a:r>
                <a:rPr lang="en-US" sz="1800" dirty="0" err="1">
                  <a:solidFill>
                    <a:schemeClr val="bg1"/>
                  </a:solidFill>
                  <a:ea typeface="Questrial"/>
                  <a:cs typeface="Questrial"/>
                  <a:sym typeface="Questrial"/>
                </a:rPr>
                <a:t>doen</a:t>
              </a:r>
              <a:endParaRPr lang="en-US" sz="1800" dirty="0">
                <a:solidFill>
                  <a:schemeClr val="bg1"/>
                </a:solidFill>
                <a:ea typeface="Questrial"/>
                <a:cs typeface="Questrial"/>
                <a:sym typeface="Questrial"/>
              </a:endParaRPr>
            </a:p>
          </p:txBody>
        </p:sp>
        <p:sp>
          <p:nvSpPr>
            <p:cNvPr id="61" name="Content Placeholder 4">
              <a:extLst>
                <a:ext uri="{FF2B5EF4-FFF2-40B4-BE49-F238E27FC236}">
                  <a16:creationId xmlns:a16="http://schemas.microsoft.com/office/drawing/2014/main" id="{A673313D-0447-4D95-9C43-858C5E0E45B5}"/>
                </a:ext>
              </a:extLst>
            </p:cNvPr>
            <p:cNvSpPr txBox="1">
              <a:spLocks/>
            </p:cNvSpPr>
            <p:nvPr/>
          </p:nvSpPr>
          <p:spPr>
            <a:xfrm>
              <a:off x="9386009" y="4408892"/>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endParaRPr lang="en-US" sz="1800" dirty="0">
                <a:solidFill>
                  <a:schemeClr val="dk1"/>
                </a:solidFill>
                <a:ea typeface="Questrial"/>
                <a:cs typeface="Questrial"/>
                <a:sym typeface="Questrial"/>
              </a:endParaRPr>
            </a:p>
          </p:txBody>
        </p:sp>
        <p:sp>
          <p:nvSpPr>
            <p:cNvPr id="62" name="Content Placeholder 4">
              <a:extLst>
                <a:ext uri="{FF2B5EF4-FFF2-40B4-BE49-F238E27FC236}">
                  <a16:creationId xmlns:a16="http://schemas.microsoft.com/office/drawing/2014/main" id="{1A02DA8E-AE30-4A2E-B614-55E6E6EC9240}"/>
                </a:ext>
              </a:extLst>
            </p:cNvPr>
            <p:cNvSpPr txBox="1">
              <a:spLocks/>
            </p:cNvSpPr>
            <p:nvPr/>
          </p:nvSpPr>
          <p:spPr>
            <a:xfrm>
              <a:off x="9386009" y="56895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rtl="0">
                <a:lnSpc>
                  <a:spcPct val="100000"/>
                </a:lnSpc>
                <a:spcBef>
                  <a:spcPts val="0"/>
                </a:spcBef>
                <a:spcAft>
                  <a:spcPts val="0"/>
                </a:spcAft>
                <a:buNone/>
              </a:pPr>
              <a:r>
                <a:rPr lang="en-US" sz="1800" dirty="0" err="1">
                  <a:ea typeface="Questrial"/>
                  <a:cs typeface="Questrial"/>
                  <a:sym typeface="Questrial"/>
                </a:rPr>
                <a:t>Geef</a:t>
              </a:r>
              <a:r>
                <a:rPr lang="en-US" sz="1800" dirty="0">
                  <a:ea typeface="Questrial"/>
                  <a:cs typeface="Questrial"/>
                  <a:sym typeface="Questrial"/>
                </a:rPr>
                <a:t> </a:t>
              </a:r>
              <a:r>
                <a:rPr lang="en-US" sz="1800" dirty="0" err="1">
                  <a:ea typeface="Questrial"/>
                  <a:cs typeface="Questrial"/>
                  <a:sym typeface="Questrial"/>
                </a:rPr>
                <a:t>een</a:t>
              </a:r>
              <a:r>
                <a:rPr lang="en-US" sz="1800" dirty="0">
                  <a:ea typeface="Questrial"/>
                  <a:cs typeface="Questrial"/>
                  <a:sym typeface="Questrial"/>
                </a:rPr>
                <a:t> </a:t>
              </a:r>
              <a:r>
                <a:rPr lang="en-US" sz="1800" dirty="0" err="1">
                  <a:ea typeface="Questrial"/>
                  <a:cs typeface="Questrial"/>
                  <a:sym typeface="Questrial"/>
                </a:rPr>
                <a:t>voldoende</a:t>
              </a:r>
              <a:r>
                <a:rPr lang="en-US" sz="1800" dirty="0">
                  <a:ea typeface="Questrial"/>
                  <a:cs typeface="Questrial"/>
                  <a:sym typeface="Questrial"/>
                </a:rPr>
                <a:t> </a:t>
              </a:r>
              <a:r>
                <a:rPr lang="en-US" sz="1800" dirty="0" err="1">
                  <a:ea typeface="Questrial"/>
                  <a:cs typeface="Questrial"/>
                  <a:sym typeface="Questrial"/>
                </a:rPr>
                <a:t>hoog</a:t>
              </a:r>
              <a:r>
                <a:rPr lang="en-US" sz="1800" dirty="0">
                  <a:ea typeface="Questrial"/>
                  <a:cs typeface="Questrial"/>
                  <a:sym typeface="Questrial"/>
                </a:rPr>
                <a:t> </a:t>
              </a:r>
              <a:r>
                <a:rPr lang="en-US" sz="1800" dirty="0" err="1">
                  <a:ea typeface="Questrial"/>
                  <a:cs typeface="Questrial"/>
                  <a:sym typeface="Questrial"/>
                </a:rPr>
                <a:t>bedrag</a:t>
              </a:r>
              <a:endParaRPr lang="en-US" sz="1800" dirty="0">
                <a:ea typeface="Questrial"/>
                <a:cs typeface="Questrial"/>
                <a:sym typeface="Questrial"/>
              </a:endParaRPr>
            </a:p>
          </p:txBody>
        </p:sp>
      </p:grpSp>
      <p:sp>
        <p:nvSpPr>
          <p:cNvPr id="9" name="TextBox 44">
            <a:extLst>
              <a:ext uri="{FF2B5EF4-FFF2-40B4-BE49-F238E27FC236}">
                <a16:creationId xmlns:a16="http://schemas.microsoft.com/office/drawing/2014/main" id="{5D832D0D-93B0-350A-E0DF-301BCAF15A24}"/>
              </a:ext>
            </a:extLst>
          </p:cNvPr>
          <p:cNvSpPr txBox="1">
            <a:spLocks noChangeArrowheads="1"/>
          </p:cNvSpPr>
          <p:nvPr/>
        </p:nvSpPr>
        <p:spPr bwMode="auto">
          <a:xfrm>
            <a:off x="728662" y="52292"/>
            <a:ext cx="10734675" cy="1323439"/>
          </a:xfrm>
          <a:prstGeom prst="rect">
            <a:avLst/>
          </a:prstGeom>
          <a:noFill/>
          <a:ln w="9525">
            <a:noFill/>
            <a:miter lim="800000"/>
            <a:headEnd/>
            <a:tailEnd/>
          </a:ln>
        </p:spPr>
        <p:txBody>
          <a:bodyPr wrap="square">
            <a:spAutoFit/>
          </a:bodyPr>
          <a:lstStyle/>
          <a:p>
            <a:pPr marL="228600" indent="-228600" algn="ctr"/>
            <a:r>
              <a:rPr lang="en-US" sz="4000" dirty="0">
                <a:solidFill>
                  <a:srgbClr val="828282"/>
                </a:solidFill>
                <a:latin typeface="+mj-lt"/>
                <a:cs typeface="Arial" pitchFamily="34" charset="0"/>
              </a:rPr>
              <a:t>“Kan </a:t>
            </a:r>
            <a:r>
              <a:rPr lang="en-US" sz="4000" dirty="0" err="1">
                <a:solidFill>
                  <a:srgbClr val="828282"/>
                </a:solidFill>
                <a:latin typeface="+mj-lt"/>
                <a:cs typeface="Arial" pitchFamily="34" charset="0"/>
              </a:rPr>
              <a:t>jij</a:t>
            </a:r>
            <a:r>
              <a:rPr lang="en-US" sz="4000" dirty="0">
                <a:solidFill>
                  <a:srgbClr val="828282"/>
                </a:solidFill>
                <a:latin typeface="+mj-lt"/>
                <a:cs typeface="Arial" pitchFamily="34" charset="0"/>
              </a:rPr>
              <a:t> op </a:t>
            </a:r>
            <a:r>
              <a:rPr lang="en-US" sz="4000" dirty="0" err="1">
                <a:solidFill>
                  <a:srgbClr val="828282"/>
                </a:solidFill>
                <a:latin typeface="+mj-lt"/>
                <a:cs typeface="Arial" pitchFamily="34" charset="0"/>
              </a:rPr>
              <a:t>vier</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maanden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tijd</a:t>
            </a:r>
            <a:r>
              <a:rPr lang="en-US" sz="4000" dirty="0">
                <a:solidFill>
                  <a:srgbClr val="828282"/>
                </a:solidFill>
                <a:latin typeface="+mj-lt"/>
                <a:cs typeface="Arial" pitchFamily="34" charset="0"/>
              </a:rPr>
              <a:t> 1000 </a:t>
            </a:r>
            <a:r>
              <a:rPr lang="en-US" sz="4000" dirty="0" err="1">
                <a:solidFill>
                  <a:srgbClr val="828282"/>
                </a:solidFill>
                <a:latin typeface="+mj-lt"/>
                <a:cs typeface="Arial" pitchFamily="34" charset="0"/>
              </a:rPr>
              <a:t>mensen</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vinden</a:t>
            </a:r>
            <a:r>
              <a:rPr lang="en-US" sz="4000" dirty="0">
                <a:solidFill>
                  <a:srgbClr val="828282"/>
                </a:solidFill>
                <a:latin typeface="+mj-lt"/>
                <a:cs typeface="Arial" pitchFamily="34" charset="0"/>
              </a:rPr>
              <a:t>?”</a:t>
            </a:r>
            <a:endParaRPr lang="ru-RU" sz="4000" dirty="0">
              <a:solidFill>
                <a:srgbClr val="828282"/>
              </a:solidFill>
              <a:latin typeface="+mj-lt"/>
              <a:cs typeface="Arial" pitchFamily="34" charset="0"/>
            </a:endParaRPr>
          </a:p>
        </p:txBody>
      </p:sp>
      <p:sp>
        <p:nvSpPr>
          <p:cNvPr id="4" name="Content Placeholder 4">
            <a:extLst>
              <a:ext uri="{FF2B5EF4-FFF2-40B4-BE49-F238E27FC236}">
                <a16:creationId xmlns:a16="http://schemas.microsoft.com/office/drawing/2014/main" id="{09A9465F-2D54-F781-73C5-7361747D6526}"/>
              </a:ext>
            </a:extLst>
          </p:cNvPr>
          <p:cNvSpPr txBox="1">
            <a:spLocks/>
          </p:cNvSpPr>
          <p:nvPr/>
        </p:nvSpPr>
        <p:spPr>
          <a:xfrm>
            <a:off x="6376422" y="4261316"/>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err="1">
                <a:cs typeface="Arial" panose="020B0604020202020204" pitchFamily="34" charset="0"/>
              </a:rPr>
              <a:t>Aanvaard</a:t>
            </a:r>
            <a:r>
              <a:rPr lang="en-US" sz="1800" dirty="0">
                <a:cs typeface="Arial" panose="020B0604020202020204" pitchFamily="34" charset="0"/>
              </a:rPr>
              <a:t> </a:t>
            </a:r>
            <a:r>
              <a:rPr lang="en-US" sz="1800" dirty="0" err="1">
                <a:cs typeface="Arial" panose="020B0604020202020204" pitchFamily="34" charset="0"/>
              </a:rPr>
              <a:t>beperkte</a:t>
            </a:r>
            <a:r>
              <a:rPr lang="en-US" sz="1800" dirty="0">
                <a:cs typeface="Arial" panose="020B0604020202020204" pitchFamily="34" charset="0"/>
              </a:rPr>
              <a:t> over-take-up</a:t>
            </a:r>
            <a:endParaRPr lang="en-US" sz="1800" dirty="0"/>
          </a:p>
        </p:txBody>
      </p:sp>
      <p:sp>
        <p:nvSpPr>
          <p:cNvPr id="5" name="Content Placeholder 4">
            <a:extLst>
              <a:ext uri="{FF2B5EF4-FFF2-40B4-BE49-F238E27FC236}">
                <a16:creationId xmlns:a16="http://schemas.microsoft.com/office/drawing/2014/main" id="{7F521404-5FD4-081C-4830-EED89923CAD9}"/>
              </a:ext>
            </a:extLst>
          </p:cNvPr>
          <p:cNvSpPr txBox="1">
            <a:spLocks/>
          </p:cNvSpPr>
          <p:nvPr/>
        </p:nvSpPr>
        <p:spPr>
          <a:xfrm>
            <a:off x="9361553" y="4294704"/>
            <a:ext cx="2414761" cy="6640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bg1"/>
                </a:solidFill>
                <a:cs typeface="Arial" panose="020B0604020202020204" pitchFamily="34" charset="0"/>
              </a:rPr>
              <a:t>Licht </a:t>
            </a:r>
            <a:r>
              <a:rPr lang="en-US" sz="1800" dirty="0" err="1">
                <a:solidFill>
                  <a:schemeClr val="bg1"/>
                </a:solidFill>
                <a:cs typeface="Arial" panose="020B0604020202020204" pitchFamily="34" charset="0"/>
              </a:rPr>
              <a:t>enkele</a:t>
            </a:r>
            <a:r>
              <a:rPr lang="en-US" sz="1800" dirty="0">
                <a:solidFill>
                  <a:schemeClr val="bg1"/>
                </a:solidFill>
                <a:cs typeface="Arial" panose="020B0604020202020204" pitchFamily="34" charset="0"/>
              </a:rPr>
              <a:t> partners in</a:t>
            </a:r>
            <a:endParaRPr lang="en-US" sz="1800" dirty="0">
              <a:solidFill>
                <a:schemeClr val="bg1"/>
              </a:solidFill>
            </a:endParaRPr>
          </a:p>
        </p:txBody>
      </p:sp>
    </p:spTree>
    <p:extLst>
      <p:ext uri="{BB962C8B-B14F-4D97-AF65-F5344CB8AC3E}">
        <p14:creationId xmlns:p14="http://schemas.microsoft.com/office/powerpoint/2010/main" val="416659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44">
            <a:extLst>
              <a:ext uri="{FF2B5EF4-FFF2-40B4-BE49-F238E27FC236}">
                <a16:creationId xmlns:a16="http://schemas.microsoft.com/office/drawing/2014/main" id="{1762408E-A63C-C054-CA11-AF86962CCB2A}"/>
              </a:ext>
            </a:extLst>
          </p:cNvPr>
          <p:cNvSpPr txBox="1">
            <a:spLocks noChangeArrowheads="1"/>
          </p:cNvSpPr>
          <p:nvPr/>
        </p:nvSpPr>
        <p:spPr bwMode="auto">
          <a:xfrm>
            <a:off x="728662" y="52292"/>
            <a:ext cx="10734675" cy="707886"/>
          </a:xfrm>
          <a:prstGeom prst="rect">
            <a:avLst/>
          </a:prstGeom>
          <a:noFill/>
          <a:ln w="9525">
            <a:noFill/>
            <a:miter lim="800000"/>
            <a:headEnd/>
            <a:tailEnd/>
          </a:ln>
        </p:spPr>
        <p:txBody>
          <a:bodyPr wrap="square">
            <a:spAutoFit/>
          </a:bodyPr>
          <a:lstStyle/>
          <a:p>
            <a:pPr marL="228600" indent="-228600" algn="ctr"/>
            <a:r>
              <a:rPr lang="en-US" sz="4000" dirty="0" err="1">
                <a:solidFill>
                  <a:srgbClr val="828282"/>
                </a:solidFill>
                <a:latin typeface="+mj-lt"/>
                <a:cs typeface="Arial" pitchFamily="34" charset="0"/>
              </a:rPr>
              <a:t>Automatisch</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advies</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leefloon</a:t>
            </a:r>
            <a:endParaRPr lang="ru-RU" sz="4000" dirty="0">
              <a:solidFill>
                <a:srgbClr val="828282"/>
              </a:solidFill>
              <a:latin typeface="+mj-lt"/>
              <a:cs typeface="Arial" pitchFamily="34" charset="0"/>
            </a:endParaRPr>
          </a:p>
        </p:txBody>
      </p:sp>
      <p:grpSp>
        <p:nvGrpSpPr>
          <p:cNvPr id="2" name="Group 1">
            <a:extLst>
              <a:ext uri="{FF2B5EF4-FFF2-40B4-BE49-F238E27FC236}">
                <a16:creationId xmlns:a16="http://schemas.microsoft.com/office/drawing/2014/main" id="{3B4D528C-E947-E038-A2E7-6AFF8F4CF21C}"/>
              </a:ext>
            </a:extLst>
          </p:cNvPr>
          <p:cNvGrpSpPr/>
          <p:nvPr/>
        </p:nvGrpSpPr>
        <p:grpSpPr>
          <a:xfrm>
            <a:off x="9915698" y="2935500"/>
            <a:ext cx="1821092" cy="1875560"/>
            <a:chOff x="8338640" y="2701842"/>
            <a:chExt cx="1821092" cy="1875560"/>
          </a:xfrm>
        </p:grpSpPr>
        <p:grpSp>
          <p:nvGrpSpPr>
            <p:cNvPr id="10" name="Group 9">
              <a:extLst>
                <a:ext uri="{FF2B5EF4-FFF2-40B4-BE49-F238E27FC236}">
                  <a16:creationId xmlns:a16="http://schemas.microsoft.com/office/drawing/2014/main" id="{153ECA01-A8FA-65E4-EEAC-41667BCF8C95}"/>
                </a:ext>
              </a:extLst>
            </p:cNvPr>
            <p:cNvGrpSpPr/>
            <p:nvPr/>
          </p:nvGrpSpPr>
          <p:grpSpPr>
            <a:xfrm>
              <a:off x="8338640" y="2701842"/>
              <a:ext cx="1488141" cy="1511213"/>
              <a:chOff x="877639" y="2615750"/>
              <a:chExt cx="1700141" cy="1726501"/>
            </a:xfrm>
          </p:grpSpPr>
          <p:sp>
            <p:nvSpPr>
              <p:cNvPr id="12" name="Oval 11">
                <a:extLst>
                  <a:ext uri="{FF2B5EF4-FFF2-40B4-BE49-F238E27FC236}">
                    <a16:creationId xmlns:a16="http://schemas.microsoft.com/office/drawing/2014/main" id="{86E1187E-8744-2001-C613-56CBC57C4FE4}"/>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C15AC153-FE4E-21A2-BA75-9E4E0C6A7BBD}"/>
                  </a:ext>
                </a:extLst>
              </p:cNvPr>
              <p:cNvSpPr/>
              <p:nvPr/>
            </p:nvSpPr>
            <p:spPr>
              <a:xfrm flipV="1">
                <a:off x="877639" y="2615750"/>
                <a:ext cx="1700141" cy="1726501"/>
              </a:xfrm>
              <a:prstGeom prst="arc">
                <a:avLst>
                  <a:gd name="adj1" fmla="val 10785620"/>
                  <a:gd name="adj2" fmla="val 0"/>
                </a:avLst>
              </a:prstGeom>
              <a:solidFill>
                <a:schemeClr val="accent3"/>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Top Corners Rounded 10">
              <a:extLst>
                <a:ext uri="{FF2B5EF4-FFF2-40B4-BE49-F238E27FC236}">
                  <a16:creationId xmlns:a16="http://schemas.microsoft.com/office/drawing/2014/main" id="{47D6A32D-4539-9E0F-DE80-F1D4828CF784}"/>
                </a:ext>
              </a:extLst>
            </p:cNvPr>
            <p:cNvSpPr/>
            <p:nvPr/>
          </p:nvSpPr>
          <p:spPr>
            <a:xfrm rot="8100000">
              <a:off x="8907322" y="3242890"/>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Oval 13">
            <a:extLst>
              <a:ext uri="{FF2B5EF4-FFF2-40B4-BE49-F238E27FC236}">
                <a16:creationId xmlns:a16="http://schemas.microsoft.com/office/drawing/2014/main" id="{E5D57F9B-3DF6-2E72-3FC1-EC5E687DD1EC}"/>
              </a:ext>
            </a:extLst>
          </p:cNvPr>
          <p:cNvSpPr/>
          <p:nvPr/>
        </p:nvSpPr>
        <p:spPr>
          <a:xfrm>
            <a:off x="10039911" y="306163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8839A794-8539-C100-96EF-F44A8BEA73E6}"/>
              </a:ext>
            </a:extLst>
          </p:cNvPr>
          <p:cNvSpPr txBox="1"/>
          <p:nvPr/>
        </p:nvSpPr>
        <p:spPr>
          <a:xfrm>
            <a:off x="5040036" y="2451616"/>
            <a:ext cx="2111925" cy="400110"/>
          </a:xfrm>
          <a:prstGeom prst="rect">
            <a:avLst/>
          </a:prstGeom>
          <a:noFill/>
        </p:spPr>
        <p:txBody>
          <a:bodyPr wrap="none" rtlCol="0">
            <a:spAutoFit/>
          </a:bodyPr>
          <a:lstStyle/>
          <a:p>
            <a:pPr algn="ctr"/>
            <a:r>
              <a:rPr lang="en-US" sz="2000" b="1" dirty="0" err="1">
                <a:solidFill>
                  <a:schemeClr val="accent5"/>
                </a:solidFill>
              </a:rPr>
              <a:t>Sociaal</a:t>
            </a:r>
            <a:r>
              <a:rPr lang="en-US" sz="2000" b="1" dirty="0">
                <a:solidFill>
                  <a:schemeClr val="accent5"/>
                </a:solidFill>
              </a:rPr>
              <a:t> </a:t>
            </a:r>
            <a:r>
              <a:rPr lang="en-US" sz="2000" b="1" dirty="0" err="1">
                <a:solidFill>
                  <a:schemeClr val="accent5"/>
                </a:solidFill>
              </a:rPr>
              <a:t>onderzoek</a:t>
            </a:r>
            <a:endParaRPr lang="en-US" sz="2000" b="1" dirty="0">
              <a:solidFill>
                <a:schemeClr val="accent5"/>
              </a:solidFill>
            </a:endParaRPr>
          </a:p>
        </p:txBody>
      </p:sp>
      <p:grpSp>
        <p:nvGrpSpPr>
          <p:cNvPr id="55" name="Group 54">
            <a:extLst>
              <a:ext uri="{FF2B5EF4-FFF2-40B4-BE49-F238E27FC236}">
                <a16:creationId xmlns:a16="http://schemas.microsoft.com/office/drawing/2014/main" id="{2907B8DC-5A5A-1675-2EAE-7BC9B4450A44}"/>
              </a:ext>
            </a:extLst>
          </p:cNvPr>
          <p:cNvGrpSpPr/>
          <p:nvPr/>
        </p:nvGrpSpPr>
        <p:grpSpPr>
          <a:xfrm>
            <a:off x="5332290" y="2891160"/>
            <a:ext cx="1821092" cy="1875560"/>
            <a:chOff x="5350134" y="2704515"/>
            <a:chExt cx="1821092" cy="1875560"/>
          </a:xfrm>
        </p:grpSpPr>
        <p:grpSp>
          <p:nvGrpSpPr>
            <p:cNvPr id="20" name="Group 19">
              <a:extLst>
                <a:ext uri="{FF2B5EF4-FFF2-40B4-BE49-F238E27FC236}">
                  <a16:creationId xmlns:a16="http://schemas.microsoft.com/office/drawing/2014/main" id="{56F70528-816D-BF05-FFE8-F8012EFE01DC}"/>
                </a:ext>
              </a:extLst>
            </p:cNvPr>
            <p:cNvGrpSpPr/>
            <p:nvPr/>
          </p:nvGrpSpPr>
          <p:grpSpPr>
            <a:xfrm>
              <a:off x="5350134" y="2704515"/>
              <a:ext cx="1488141" cy="1511213"/>
              <a:chOff x="877639" y="2615750"/>
              <a:chExt cx="1700141" cy="1726501"/>
            </a:xfrm>
          </p:grpSpPr>
          <p:sp>
            <p:nvSpPr>
              <p:cNvPr id="21" name="Oval 20">
                <a:extLst>
                  <a:ext uri="{FF2B5EF4-FFF2-40B4-BE49-F238E27FC236}">
                    <a16:creationId xmlns:a16="http://schemas.microsoft.com/office/drawing/2014/main" id="{36F4CDF9-EE2D-8196-B4D5-6CD3FBB4741B}"/>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c 21">
                <a:extLst>
                  <a:ext uri="{FF2B5EF4-FFF2-40B4-BE49-F238E27FC236}">
                    <a16:creationId xmlns:a16="http://schemas.microsoft.com/office/drawing/2014/main" id="{F7A1446D-5ED9-8CD7-E79C-D11B837169E3}"/>
                  </a:ext>
                </a:extLst>
              </p:cNvPr>
              <p:cNvSpPr/>
              <p:nvPr/>
            </p:nvSpPr>
            <p:spPr>
              <a:xfrm flipV="1">
                <a:off x="877639" y="2615750"/>
                <a:ext cx="1700141" cy="1726501"/>
              </a:xfrm>
              <a:prstGeom prst="arc">
                <a:avLst>
                  <a:gd name="adj1" fmla="val 10785620"/>
                  <a:gd name="adj2" fmla="val 0"/>
                </a:avLst>
              </a:prstGeom>
              <a:solidFill>
                <a:schemeClr val="accent5"/>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Top Corners Rounded 22">
              <a:extLst>
                <a:ext uri="{FF2B5EF4-FFF2-40B4-BE49-F238E27FC236}">
                  <a16:creationId xmlns:a16="http://schemas.microsoft.com/office/drawing/2014/main" id="{775982FF-2665-AC15-F346-8FD4808B7A45}"/>
                </a:ext>
              </a:extLst>
            </p:cNvPr>
            <p:cNvSpPr/>
            <p:nvPr/>
          </p:nvSpPr>
          <p:spPr>
            <a:xfrm rot="8100000">
              <a:off x="5918816" y="3245563"/>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Oval 23">
            <a:extLst>
              <a:ext uri="{FF2B5EF4-FFF2-40B4-BE49-F238E27FC236}">
                <a16:creationId xmlns:a16="http://schemas.microsoft.com/office/drawing/2014/main" id="{1C13B236-2D60-53E8-2FEC-7E5BF46A1F5A}"/>
              </a:ext>
            </a:extLst>
          </p:cNvPr>
          <p:cNvSpPr/>
          <p:nvPr/>
        </p:nvSpPr>
        <p:spPr>
          <a:xfrm>
            <a:off x="5456503" y="301729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D46653FF-82F1-2938-ED62-04F6C688489D}"/>
              </a:ext>
            </a:extLst>
          </p:cNvPr>
          <p:cNvSpPr txBox="1"/>
          <p:nvPr/>
        </p:nvSpPr>
        <p:spPr>
          <a:xfrm>
            <a:off x="1070702" y="4434285"/>
            <a:ext cx="2400850" cy="400110"/>
          </a:xfrm>
          <a:prstGeom prst="rect">
            <a:avLst/>
          </a:prstGeom>
          <a:noFill/>
        </p:spPr>
        <p:txBody>
          <a:bodyPr wrap="none" rtlCol="0">
            <a:spAutoFit/>
          </a:bodyPr>
          <a:lstStyle/>
          <a:p>
            <a:pPr algn="ctr"/>
            <a:r>
              <a:rPr lang="en-US" sz="2000" b="1" dirty="0" err="1">
                <a:solidFill>
                  <a:schemeClr val="tx2"/>
                </a:solidFill>
              </a:rPr>
              <a:t>Cliënt</a:t>
            </a:r>
            <a:r>
              <a:rPr lang="en-US" sz="2000" b="1" dirty="0">
                <a:solidFill>
                  <a:schemeClr val="tx2"/>
                </a:solidFill>
              </a:rPr>
              <a:t> </a:t>
            </a:r>
            <a:r>
              <a:rPr lang="en-US" sz="2000" b="1" dirty="0" err="1">
                <a:solidFill>
                  <a:schemeClr val="tx2"/>
                </a:solidFill>
              </a:rPr>
              <a:t>meldt</a:t>
            </a:r>
            <a:r>
              <a:rPr lang="en-US" sz="2000" b="1" dirty="0">
                <a:solidFill>
                  <a:schemeClr val="tx2"/>
                </a:solidFill>
              </a:rPr>
              <a:t> </a:t>
            </a:r>
            <a:r>
              <a:rPr lang="en-US" sz="2000" b="1" dirty="0" err="1">
                <a:solidFill>
                  <a:schemeClr val="tx2"/>
                </a:solidFill>
              </a:rPr>
              <a:t>zich</a:t>
            </a:r>
            <a:r>
              <a:rPr lang="en-US" sz="2000" b="1" dirty="0">
                <a:solidFill>
                  <a:schemeClr val="tx2"/>
                </a:solidFill>
              </a:rPr>
              <a:t> </a:t>
            </a:r>
            <a:r>
              <a:rPr lang="en-US" sz="2000" b="1" dirty="0" err="1">
                <a:solidFill>
                  <a:schemeClr val="tx2"/>
                </a:solidFill>
              </a:rPr>
              <a:t>aan</a:t>
            </a:r>
            <a:endParaRPr lang="en-US" sz="2000" b="1" dirty="0">
              <a:solidFill>
                <a:schemeClr val="tx2"/>
              </a:solidFill>
            </a:endParaRPr>
          </a:p>
        </p:txBody>
      </p:sp>
      <p:sp>
        <p:nvSpPr>
          <p:cNvPr id="4" name="Oval 3">
            <a:extLst>
              <a:ext uri="{FF2B5EF4-FFF2-40B4-BE49-F238E27FC236}">
                <a16:creationId xmlns:a16="http://schemas.microsoft.com/office/drawing/2014/main" id="{29D58448-88DB-D027-6598-4A33E52A3FB5}"/>
              </a:ext>
            </a:extLst>
          </p:cNvPr>
          <p:cNvSpPr/>
          <p:nvPr/>
        </p:nvSpPr>
        <p:spPr>
          <a:xfrm>
            <a:off x="1527774" y="2893834"/>
            <a:ext cx="1488141" cy="1511213"/>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c 5">
            <a:extLst>
              <a:ext uri="{FF2B5EF4-FFF2-40B4-BE49-F238E27FC236}">
                <a16:creationId xmlns:a16="http://schemas.microsoft.com/office/drawing/2014/main" id="{44E47C34-1F58-055E-623C-68B3EEC39388}"/>
              </a:ext>
            </a:extLst>
          </p:cNvPr>
          <p:cNvSpPr/>
          <p:nvPr/>
        </p:nvSpPr>
        <p:spPr>
          <a:xfrm>
            <a:off x="1527774" y="2893834"/>
            <a:ext cx="1488141" cy="1511213"/>
          </a:xfrm>
          <a:prstGeom prst="arc">
            <a:avLst>
              <a:gd name="adj1" fmla="val 10785620"/>
              <a:gd name="adj2" fmla="val 0"/>
            </a:avLst>
          </a:prstGeom>
          <a:solidFill>
            <a:schemeClr val="tx2"/>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Top Corners Rounded 8">
            <a:extLst>
              <a:ext uri="{FF2B5EF4-FFF2-40B4-BE49-F238E27FC236}">
                <a16:creationId xmlns:a16="http://schemas.microsoft.com/office/drawing/2014/main" id="{4394FE5A-6A63-21E0-FA42-0A5C6BE1461E}"/>
              </a:ext>
            </a:extLst>
          </p:cNvPr>
          <p:cNvSpPr/>
          <p:nvPr/>
        </p:nvSpPr>
        <p:spPr>
          <a:xfrm rot="8100000">
            <a:off x="2086620" y="3429537"/>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E07E0E-3EF4-BCE8-B656-667A99982E8D}"/>
              </a:ext>
            </a:extLst>
          </p:cNvPr>
          <p:cNvSpPr/>
          <p:nvPr/>
        </p:nvSpPr>
        <p:spPr>
          <a:xfrm>
            <a:off x="1651988" y="3019974"/>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8B80F82-CF1B-2525-3E9F-1C44C68DE19A}"/>
              </a:ext>
            </a:extLst>
          </p:cNvPr>
          <p:cNvSpPr/>
          <p:nvPr/>
        </p:nvSpPr>
        <p:spPr>
          <a:xfrm>
            <a:off x="2150821" y="3528417"/>
            <a:ext cx="242047" cy="24204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E92D7A-C43E-01C3-06DE-CE5B9E2FD546}"/>
              </a:ext>
            </a:extLst>
          </p:cNvPr>
          <p:cNvSpPr/>
          <p:nvPr/>
        </p:nvSpPr>
        <p:spPr>
          <a:xfrm>
            <a:off x="5955336" y="3525742"/>
            <a:ext cx="242047" cy="2420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F63F4DF5-5700-E8F7-7556-A37E76DC8EFE}"/>
              </a:ext>
            </a:extLst>
          </p:cNvPr>
          <p:cNvGrpSpPr/>
          <p:nvPr/>
        </p:nvGrpSpPr>
        <p:grpSpPr>
          <a:xfrm>
            <a:off x="7212710" y="2891160"/>
            <a:ext cx="1824261" cy="1872888"/>
            <a:chOff x="6847331" y="2704515"/>
            <a:chExt cx="1824261" cy="1872888"/>
          </a:xfrm>
        </p:grpSpPr>
        <p:grpSp>
          <p:nvGrpSpPr>
            <p:cNvPr id="25" name="Group 24">
              <a:extLst>
                <a:ext uri="{FF2B5EF4-FFF2-40B4-BE49-F238E27FC236}">
                  <a16:creationId xmlns:a16="http://schemas.microsoft.com/office/drawing/2014/main" id="{0A2548D4-DCF7-20E9-12F6-644310309481}"/>
                </a:ext>
              </a:extLst>
            </p:cNvPr>
            <p:cNvGrpSpPr/>
            <p:nvPr/>
          </p:nvGrpSpPr>
          <p:grpSpPr>
            <a:xfrm>
              <a:off x="6847331" y="2704515"/>
              <a:ext cx="1488141" cy="1511213"/>
              <a:chOff x="877639" y="2615750"/>
              <a:chExt cx="1700141" cy="1726501"/>
            </a:xfrm>
          </p:grpSpPr>
          <p:sp>
            <p:nvSpPr>
              <p:cNvPr id="26" name="Oval 25">
                <a:extLst>
                  <a:ext uri="{FF2B5EF4-FFF2-40B4-BE49-F238E27FC236}">
                    <a16:creationId xmlns:a16="http://schemas.microsoft.com/office/drawing/2014/main" id="{631CAD34-674A-011D-98F0-911EC6D87CF3}"/>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03A21D30-0F55-43C8-5B6B-D3FE628A2905}"/>
                  </a:ext>
                </a:extLst>
              </p:cNvPr>
              <p:cNvSpPr/>
              <p:nvPr/>
            </p:nvSpPr>
            <p:spPr>
              <a:xfrm>
                <a:off x="877639" y="2615750"/>
                <a:ext cx="1700141" cy="1726501"/>
              </a:xfrm>
              <a:prstGeom prst="arc">
                <a:avLst>
                  <a:gd name="adj1" fmla="val 10785620"/>
                  <a:gd name="adj2" fmla="val 0"/>
                </a:avLst>
              </a:prstGeom>
              <a:solidFill>
                <a:schemeClr val="accent4"/>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Top Corners Rounded 27">
              <a:extLst>
                <a:ext uri="{FF2B5EF4-FFF2-40B4-BE49-F238E27FC236}">
                  <a16:creationId xmlns:a16="http://schemas.microsoft.com/office/drawing/2014/main" id="{44FBC4D2-D1CD-81C3-D470-76EF04247D36}"/>
                </a:ext>
              </a:extLst>
            </p:cNvPr>
            <p:cNvSpPr/>
            <p:nvPr/>
          </p:nvSpPr>
          <p:spPr>
            <a:xfrm rot="8100000">
              <a:off x="7419182" y="3242891"/>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a:extLst>
              <a:ext uri="{FF2B5EF4-FFF2-40B4-BE49-F238E27FC236}">
                <a16:creationId xmlns:a16="http://schemas.microsoft.com/office/drawing/2014/main" id="{0A2BE6AA-8AAD-0C45-4D5F-83D18E383CB6}"/>
              </a:ext>
            </a:extLst>
          </p:cNvPr>
          <p:cNvSpPr/>
          <p:nvPr/>
        </p:nvSpPr>
        <p:spPr>
          <a:xfrm>
            <a:off x="7336924" y="301729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97C00F7E-2FC8-3777-1C42-4982A819EBBE}"/>
              </a:ext>
            </a:extLst>
          </p:cNvPr>
          <p:cNvSpPr/>
          <p:nvPr/>
        </p:nvSpPr>
        <p:spPr>
          <a:xfrm>
            <a:off x="7835757" y="3525742"/>
            <a:ext cx="242047" cy="2420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9696EB08-C4D1-ECD4-1A93-EB6413181C1A}"/>
              </a:ext>
            </a:extLst>
          </p:cNvPr>
          <p:cNvSpPr txBox="1"/>
          <p:nvPr/>
        </p:nvSpPr>
        <p:spPr>
          <a:xfrm>
            <a:off x="7086951" y="4434285"/>
            <a:ext cx="1738874" cy="400110"/>
          </a:xfrm>
          <a:prstGeom prst="rect">
            <a:avLst/>
          </a:prstGeom>
          <a:noFill/>
        </p:spPr>
        <p:txBody>
          <a:bodyPr wrap="none" rtlCol="0">
            <a:spAutoFit/>
          </a:bodyPr>
          <a:lstStyle/>
          <a:p>
            <a:pPr algn="ctr"/>
            <a:r>
              <a:rPr lang="en-US" sz="2000" b="1" dirty="0" err="1">
                <a:solidFill>
                  <a:schemeClr val="accent4"/>
                </a:solidFill>
              </a:rPr>
              <a:t>Sociaal</a:t>
            </a:r>
            <a:r>
              <a:rPr lang="en-US" sz="2000" b="1" dirty="0">
                <a:solidFill>
                  <a:schemeClr val="accent4"/>
                </a:solidFill>
              </a:rPr>
              <a:t> </a:t>
            </a:r>
            <a:r>
              <a:rPr lang="en-US" sz="2000" b="1" dirty="0" err="1">
                <a:solidFill>
                  <a:schemeClr val="accent4"/>
                </a:solidFill>
              </a:rPr>
              <a:t>verslag</a:t>
            </a:r>
            <a:endParaRPr lang="en-US" sz="2000" b="1" dirty="0">
              <a:solidFill>
                <a:schemeClr val="accent4"/>
              </a:solidFill>
            </a:endParaRPr>
          </a:p>
        </p:txBody>
      </p:sp>
      <p:sp>
        <p:nvSpPr>
          <p:cNvPr id="111" name="TextBox 110">
            <a:extLst>
              <a:ext uri="{FF2B5EF4-FFF2-40B4-BE49-F238E27FC236}">
                <a16:creationId xmlns:a16="http://schemas.microsoft.com/office/drawing/2014/main" id="{34ABF73A-B9BF-0FB1-82A7-53E30E3CF606}"/>
              </a:ext>
            </a:extLst>
          </p:cNvPr>
          <p:cNvSpPr txBox="1"/>
          <p:nvPr/>
        </p:nvSpPr>
        <p:spPr>
          <a:xfrm>
            <a:off x="9741887" y="2451616"/>
            <a:ext cx="1835760" cy="400110"/>
          </a:xfrm>
          <a:prstGeom prst="rect">
            <a:avLst/>
          </a:prstGeom>
          <a:noFill/>
        </p:spPr>
        <p:txBody>
          <a:bodyPr wrap="none" rtlCol="0">
            <a:spAutoFit/>
          </a:bodyPr>
          <a:lstStyle/>
          <a:p>
            <a:pPr algn="ctr"/>
            <a:r>
              <a:rPr lang="en-US" sz="2000" b="1" dirty="0" err="1">
                <a:solidFill>
                  <a:schemeClr val="accent3"/>
                </a:solidFill>
              </a:rPr>
              <a:t>Beslissing</a:t>
            </a:r>
            <a:r>
              <a:rPr lang="en-US" sz="2000" b="1" dirty="0">
                <a:solidFill>
                  <a:schemeClr val="accent3"/>
                </a:solidFill>
              </a:rPr>
              <a:t> BCSD</a:t>
            </a:r>
          </a:p>
        </p:txBody>
      </p:sp>
      <p:sp>
        <p:nvSpPr>
          <p:cNvPr id="113" name="Oval 112">
            <a:extLst>
              <a:ext uri="{FF2B5EF4-FFF2-40B4-BE49-F238E27FC236}">
                <a16:creationId xmlns:a16="http://schemas.microsoft.com/office/drawing/2014/main" id="{2A1CF947-CF04-AFF2-F617-93919B482997}"/>
              </a:ext>
            </a:extLst>
          </p:cNvPr>
          <p:cNvSpPr/>
          <p:nvPr/>
        </p:nvSpPr>
        <p:spPr>
          <a:xfrm>
            <a:off x="10528086" y="3539501"/>
            <a:ext cx="242047" cy="2420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Rating outline">
            <a:extLst>
              <a:ext uri="{FF2B5EF4-FFF2-40B4-BE49-F238E27FC236}">
                <a16:creationId xmlns:a16="http://schemas.microsoft.com/office/drawing/2014/main" id="{6C6DC495-E5C4-8BCB-5939-2D9103ED8D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895870" y="3325601"/>
            <a:ext cx="731008" cy="731008"/>
          </a:xfrm>
          <a:prstGeom prst="rect">
            <a:avLst/>
          </a:prstGeom>
        </p:spPr>
      </p:pic>
      <p:pic>
        <p:nvPicPr>
          <p:cNvPr id="32" name="Graphic 31" descr="Clipboard Checked outline">
            <a:extLst>
              <a:ext uri="{FF2B5EF4-FFF2-40B4-BE49-F238E27FC236}">
                <a16:creationId xmlns:a16="http://schemas.microsoft.com/office/drawing/2014/main" id="{B39F9F86-810E-5EE5-A23E-603FF177E7E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735329" y="3198261"/>
            <a:ext cx="731008" cy="731008"/>
          </a:xfrm>
          <a:prstGeom prst="rect">
            <a:avLst/>
          </a:prstGeom>
        </p:spPr>
      </p:pic>
      <p:pic>
        <p:nvPicPr>
          <p:cNvPr id="33" name="Graphic 32" descr="Document outline">
            <a:extLst>
              <a:ext uri="{FF2B5EF4-FFF2-40B4-BE49-F238E27FC236}">
                <a16:creationId xmlns:a16="http://schemas.microsoft.com/office/drawing/2014/main" id="{CC9CB8AC-DB7C-9C11-A74D-4C32948771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597851" y="3281261"/>
            <a:ext cx="731008" cy="731008"/>
          </a:xfrm>
          <a:prstGeom prst="rect">
            <a:avLst/>
          </a:prstGeom>
        </p:spPr>
      </p:pic>
      <p:grpSp>
        <p:nvGrpSpPr>
          <p:cNvPr id="35" name="Graphic 33" descr="Inbox Check outline">
            <a:extLst>
              <a:ext uri="{FF2B5EF4-FFF2-40B4-BE49-F238E27FC236}">
                <a16:creationId xmlns:a16="http://schemas.microsoft.com/office/drawing/2014/main" id="{9E0B4682-BE86-B2AB-334A-B4155AE28D2E}"/>
              </a:ext>
            </a:extLst>
          </p:cNvPr>
          <p:cNvGrpSpPr/>
          <p:nvPr/>
        </p:nvGrpSpPr>
        <p:grpSpPr>
          <a:xfrm>
            <a:off x="10323019" y="3416976"/>
            <a:ext cx="517972" cy="547989"/>
            <a:chOff x="10323019" y="3283626"/>
            <a:chExt cx="517972" cy="547989"/>
          </a:xfrm>
          <a:solidFill>
            <a:schemeClr val="bg1"/>
          </a:solidFill>
        </p:grpSpPr>
        <p:sp>
          <p:nvSpPr>
            <p:cNvPr id="36" name="Freeform: Shape 35">
              <a:extLst>
                <a:ext uri="{FF2B5EF4-FFF2-40B4-BE49-F238E27FC236}">
                  <a16:creationId xmlns:a16="http://schemas.microsoft.com/office/drawing/2014/main" id="{29399204-8115-A371-9BE2-E8FCBDD8EECC}"/>
                </a:ext>
              </a:extLst>
            </p:cNvPr>
            <p:cNvSpPr/>
            <p:nvPr/>
          </p:nvSpPr>
          <p:spPr>
            <a:xfrm>
              <a:off x="10323019" y="3458665"/>
              <a:ext cx="517972" cy="372951"/>
            </a:xfrm>
            <a:custGeom>
              <a:avLst/>
              <a:gdLst>
                <a:gd name="connsiteX0" fmla="*/ 476313 w 517972"/>
                <a:gd name="connsiteY0" fmla="*/ 101458 h 372951"/>
                <a:gd name="connsiteX1" fmla="*/ 463573 w 517972"/>
                <a:gd name="connsiteY1" fmla="*/ 110504 h 372951"/>
                <a:gd name="connsiteX2" fmla="*/ 500124 w 517972"/>
                <a:gd name="connsiteY2" fmla="*/ 198507 h 372951"/>
                <a:gd name="connsiteX3" fmla="*/ 319656 w 517972"/>
                <a:gd name="connsiteY3" fmla="*/ 198507 h 372951"/>
                <a:gd name="connsiteX4" fmla="*/ 319542 w 517972"/>
                <a:gd name="connsiteY4" fmla="*/ 206015 h 372951"/>
                <a:gd name="connsiteX5" fmla="*/ 258022 w 517972"/>
                <a:gd name="connsiteY5" fmla="*/ 265614 h 372951"/>
                <a:gd name="connsiteX6" fmla="*/ 198423 w 517972"/>
                <a:gd name="connsiteY6" fmla="*/ 206015 h 372951"/>
                <a:gd name="connsiteX7" fmla="*/ 198332 w 517972"/>
                <a:gd name="connsiteY7" fmla="*/ 198499 h 372951"/>
                <a:gd name="connsiteX8" fmla="*/ 17742 w 517972"/>
                <a:gd name="connsiteY8" fmla="*/ 198499 h 372951"/>
                <a:gd name="connsiteX9" fmla="*/ 93668 w 517972"/>
                <a:gd name="connsiteY9" fmla="*/ 15229 h 372951"/>
                <a:gd name="connsiteX10" fmla="*/ 212061 w 517972"/>
                <a:gd name="connsiteY10" fmla="*/ 15229 h 372951"/>
                <a:gd name="connsiteX11" fmla="*/ 208497 w 517972"/>
                <a:gd name="connsiteY11" fmla="*/ 0 h 372951"/>
                <a:gd name="connsiteX12" fmla="*/ 83495 w 517972"/>
                <a:gd name="connsiteY12" fmla="*/ 0 h 372951"/>
                <a:gd name="connsiteX13" fmla="*/ 0 w 517972"/>
                <a:gd name="connsiteY13" fmla="*/ 201560 h 372951"/>
                <a:gd name="connsiteX14" fmla="*/ 0 w 517972"/>
                <a:gd name="connsiteY14" fmla="*/ 372951 h 372951"/>
                <a:gd name="connsiteX15" fmla="*/ 517972 w 517972"/>
                <a:gd name="connsiteY15" fmla="*/ 372951 h 372951"/>
                <a:gd name="connsiteX16" fmla="*/ 517972 w 517972"/>
                <a:gd name="connsiteY16" fmla="*/ 201888 h 372951"/>
                <a:gd name="connsiteX17" fmla="*/ 15229 w 517972"/>
                <a:gd name="connsiteY17" fmla="*/ 357722 h 372951"/>
                <a:gd name="connsiteX18" fmla="*/ 15229 w 517972"/>
                <a:gd name="connsiteY18" fmla="*/ 213736 h 372951"/>
                <a:gd name="connsiteX19" fmla="*/ 183689 w 517972"/>
                <a:gd name="connsiteY19" fmla="*/ 213736 h 372951"/>
                <a:gd name="connsiteX20" fmla="*/ 267550 w 517972"/>
                <a:gd name="connsiteY20" fmla="*/ 280501 h 372951"/>
                <a:gd name="connsiteX21" fmla="*/ 334314 w 517972"/>
                <a:gd name="connsiteY21" fmla="*/ 213736 h 372951"/>
                <a:gd name="connsiteX22" fmla="*/ 502743 w 517972"/>
                <a:gd name="connsiteY22" fmla="*/ 213736 h 372951"/>
                <a:gd name="connsiteX23" fmla="*/ 502743 w 517972"/>
                <a:gd name="connsiteY23" fmla="*/ 357722 h 37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17972" h="372951">
                  <a:moveTo>
                    <a:pt x="476313" y="101458"/>
                  </a:moveTo>
                  <a:cubicBezTo>
                    <a:pt x="472206" y="104661"/>
                    <a:pt x="467959" y="107677"/>
                    <a:pt x="463573" y="110504"/>
                  </a:cubicBezTo>
                  <a:lnTo>
                    <a:pt x="500124" y="198507"/>
                  </a:lnTo>
                  <a:lnTo>
                    <a:pt x="319656" y="198507"/>
                  </a:lnTo>
                  <a:lnTo>
                    <a:pt x="319542" y="206015"/>
                  </a:lnTo>
                  <a:cubicBezTo>
                    <a:pt x="319011" y="239461"/>
                    <a:pt x="291468" y="266144"/>
                    <a:pt x="258022" y="265614"/>
                  </a:cubicBezTo>
                  <a:cubicBezTo>
                    <a:pt x="225323" y="265095"/>
                    <a:pt x="198942" y="238713"/>
                    <a:pt x="198423" y="206015"/>
                  </a:cubicBezTo>
                  <a:lnTo>
                    <a:pt x="198332" y="198499"/>
                  </a:lnTo>
                  <a:lnTo>
                    <a:pt x="17742" y="198499"/>
                  </a:lnTo>
                  <a:lnTo>
                    <a:pt x="93668" y="15229"/>
                  </a:lnTo>
                  <a:lnTo>
                    <a:pt x="212061" y="15229"/>
                  </a:lnTo>
                  <a:cubicBezTo>
                    <a:pt x="210645" y="10239"/>
                    <a:pt x="209457" y="5163"/>
                    <a:pt x="208497" y="0"/>
                  </a:cubicBezTo>
                  <a:lnTo>
                    <a:pt x="83495" y="0"/>
                  </a:lnTo>
                  <a:lnTo>
                    <a:pt x="0" y="201560"/>
                  </a:lnTo>
                  <a:lnTo>
                    <a:pt x="0" y="372951"/>
                  </a:lnTo>
                  <a:lnTo>
                    <a:pt x="517972" y="372951"/>
                  </a:lnTo>
                  <a:lnTo>
                    <a:pt x="517972" y="201888"/>
                  </a:lnTo>
                  <a:close/>
                  <a:moveTo>
                    <a:pt x="15229" y="357722"/>
                  </a:moveTo>
                  <a:lnTo>
                    <a:pt x="15229" y="213736"/>
                  </a:lnTo>
                  <a:lnTo>
                    <a:pt x="183689" y="213736"/>
                  </a:lnTo>
                  <a:cubicBezTo>
                    <a:pt x="188410" y="255330"/>
                    <a:pt x="225955" y="285222"/>
                    <a:pt x="267550" y="280501"/>
                  </a:cubicBezTo>
                  <a:cubicBezTo>
                    <a:pt x="302641" y="276518"/>
                    <a:pt x="330332" y="248828"/>
                    <a:pt x="334314" y="213736"/>
                  </a:cubicBezTo>
                  <a:lnTo>
                    <a:pt x="502743" y="213736"/>
                  </a:lnTo>
                  <a:lnTo>
                    <a:pt x="502743" y="357722"/>
                  </a:lnTo>
                  <a:close/>
                </a:path>
              </a:pathLst>
            </a:custGeom>
            <a:solidFill>
              <a:schemeClr val="bg1"/>
            </a:solidFill>
            <a:ln w="7541" cap="flat">
              <a:solidFill>
                <a:schemeClr val="tx1"/>
              </a:solidFill>
              <a:prstDash val="solid"/>
              <a:miter/>
            </a:ln>
          </p:spPr>
          <p:txBody>
            <a:bodyPr rtlCol="0" anchor="ctr"/>
            <a:lstStyle/>
            <a:p>
              <a:endParaRPr lang="nl-BE"/>
            </a:p>
          </p:txBody>
        </p:sp>
        <p:sp>
          <p:nvSpPr>
            <p:cNvPr id="38" name="Freeform: Shape 37">
              <a:extLst>
                <a:ext uri="{FF2B5EF4-FFF2-40B4-BE49-F238E27FC236}">
                  <a16:creationId xmlns:a16="http://schemas.microsoft.com/office/drawing/2014/main" id="{00261FE9-2D2E-D8BA-0896-7D5E753DE654}"/>
                </a:ext>
              </a:extLst>
            </p:cNvPr>
            <p:cNvSpPr/>
            <p:nvPr/>
          </p:nvSpPr>
          <p:spPr>
            <a:xfrm>
              <a:off x="10551535" y="3283626"/>
              <a:ext cx="289220" cy="289220"/>
            </a:xfrm>
            <a:custGeom>
              <a:avLst/>
              <a:gdLst>
                <a:gd name="connsiteX0" fmla="*/ 144724 w 289220"/>
                <a:gd name="connsiteY0" fmla="*/ 289220 h 289220"/>
                <a:gd name="connsiteX1" fmla="*/ 289220 w 289220"/>
                <a:gd name="connsiteY1" fmla="*/ 144496 h 289220"/>
                <a:gd name="connsiteX2" fmla="*/ 144496 w 289220"/>
                <a:gd name="connsiteY2" fmla="*/ 0 h 289220"/>
                <a:gd name="connsiteX3" fmla="*/ 0 w 289220"/>
                <a:gd name="connsiteY3" fmla="*/ 144610 h 289220"/>
                <a:gd name="connsiteX4" fmla="*/ 144610 w 289220"/>
                <a:gd name="connsiteY4" fmla="*/ 289220 h 289220"/>
                <a:gd name="connsiteX5" fmla="*/ 144724 w 289220"/>
                <a:gd name="connsiteY5" fmla="*/ 289220 h 289220"/>
                <a:gd name="connsiteX6" fmla="*/ 144724 w 289220"/>
                <a:gd name="connsiteY6" fmla="*/ 15229 h 289220"/>
                <a:gd name="connsiteX7" fmla="*/ 273991 w 289220"/>
                <a:gd name="connsiteY7" fmla="*/ 144724 h 289220"/>
                <a:gd name="connsiteX8" fmla="*/ 144496 w 289220"/>
                <a:gd name="connsiteY8" fmla="*/ 273991 h 289220"/>
                <a:gd name="connsiteX9" fmla="*/ 15229 w 289220"/>
                <a:gd name="connsiteY9" fmla="*/ 144610 h 289220"/>
                <a:gd name="connsiteX10" fmla="*/ 144724 w 289220"/>
                <a:gd name="connsiteY10" fmla="*/ 15229 h 28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220" h="289220">
                  <a:moveTo>
                    <a:pt x="144724" y="289220"/>
                  </a:moveTo>
                  <a:cubicBezTo>
                    <a:pt x="224590" y="289157"/>
                    <a:pt x="289284" y="224362"/>
                    <a:pt x="289220" y="144496"/>
                  </a:cubicBezTo>
                  <a:cubicBezTo>
                    <a:pt x="289157" y="64630"/>
                    <a:pt x="224362" y="-63"/>
                    <a:pt x="144496" y="0"/>
                  </a:cubicBezTo>
                  <a:cubicBezTo>
                    <a:pt x="64674" y="63"/>
                    <a:pt x="0" y="64789"/>
                    <a:pt x="0" y="144610"/>
                  </a:cubicBezTo>
                  <a:cubicBezTo>
                    <a:pt x="0" y="224476"/>
                    <a:pt x="64744" y="289220"/>
                    <a:pt x="144610" y="289220"/>
                  </a:cubicBezTo>
                  <a:cubicBezTo>
                    <a:pt x="144648" y="289220"/>
                    <a:pt x="144686" y="289220"/>
                    <a:pt x="144724" y="289220"/>
                  </a:cubicBezTo>
                  <a:close/>
                  <a:moveTo>
                    <a:pt x="144724" y="15229"/>
                  </a:moveTo>
                  <a:cubicBezTo>
                    <a:pt x="216180" y="15293"/>
                    <a:pt x="274054" y="73269"/>
                    <a:pt x="273991" y="144724"/>
                  </a:cubicBezTo>
                  <a:cubicBezTo>
                    <a:pt x="273928" y="216180"/>
                    <a:pt x="215951" y="274054"/>
                    <a:pt x="144496" y="273991"/>
                  </a:cubicBezTo>
                  <a:cubicBezTo>
                    <a:pt x="73086" y="273928"/>
                    <a:pt x="15229" y="216021"/>
                    <a:pt x="15229" y="144610"/>
                  </a:cubicBezTo>
                  <a:cubicBezTo>
                    <a:pt x="15343" y="73157"/>
                    <a:pt x="73271" y="15280"/>
                    <a:pt x="144724" y="15229"/>
                  </a:cubicBezTo>
                  <a:close/>
                </a:path>
              </a:pathLst>
            </a:custGeom>
            <a:solidFill>
              <a:schemeClr val="bg1"/>
            </a:solidFill>
            <a:ln w="7541" cap="flat">
              <a:solidFill>
                <a:schemeClr val="tx1"/>
              </a:solidFill>
              <a:prstDash val="solid"/>
              <a:miter/>
            </a:ln>
          </p:spPr>
          <p:txBody>
            <a:bodyPr rtlCol="0" anchor="ctr"/>
            <a:lstStyle/>
            <a:p>
              <a:endParaRPr lang="nl-BE"/>
            </a:p>
          </p:txBody>
        </p:sp>
        <p:sp>
          <p:nvSpPr>
            <p:cNvPr id="39" name="Freeform: Shape 38">
              <a:extLst>
                <a:ext uri="{FF2B5EF4-FFF2-40B4-BE49-F238E27FC236}">
                  <a16:creationId xmlns:a16="http://schemas.microsoft.com/office/drawing/2014/main" id="{3175A4EF-4EFA-CB38-D7DF-74FADABE505F}"/>
                </a:ext>
              </a:extLst>
            </p:cNvPr>
            <p:cNvSpPr/>
            <p:nvPr/>
          </p:nvSpPr>
          <p:spPr>
            <a:xfrm>
              <a:off x="10618414" y="3365812"/>
              <a:ext cx="159253" cy="118948"/>
            </a:xfrm>
            <a:custGeom>
              <a:avLst/>
              <a:gdLst>
                <a:gd name="connsiteX0" fmla="*/ 159253 w 159253"/>
                <a:gd name="connsiteY0" fmla="*/ 10767 h 118948"/>
                <a:gd name="connsiteX1" fmla="*/ 148486 w 159253"/>
                <a:gd name="connsiteY1" fmla="*/ 0 h 118948"/>
                <a:gd name="connsiteX2" fmla="*/ 51072 w 159253"/>
                <a:gd name="connsiteY2" fmla="*/ 97414 h 118948"/>
                <a:gd name="connsiteX3" fmla="*/ 10767 w 159253"/>
                <a:gd name="connsiteY3" fmla="*/ 57110 h 118948"/>
                <a:gd name="connsiteX4" fmla="*/ 0 w 159253"/>
                <a:gd name="connsiteY4" fmla="*/ 67877 h 118948"/>
                <a:gd name="connsiteX5" fmla="*/ 51072 w 159253"/>
                <a:gd name="connsiteY5" fmla="*/ 118949 h 118948"/>
                <a:gd name="connsiteX6" fmla="*/ 159253 w 159253"/>
                <a:gd name="connsiteY6" fmla="*/ 10767 h 118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253" h="118948">
                  <a:moveTo>
                    <a:pt x="159253" y="10767"/>
                  </a:moveTo>
                  <a:lnTo>
                    <a:pt x="148486" y="0"/>
                  </a:lnTo>
                  <a:lnTo>
                    <a:pt x="51072" y="97414"/>
                  </a:lnTo>
                  <a:lnTo>
                    <a:pt x="10767" y="57110"/>
                  </a:lnTo>
                  <a:lnTo>
                    <a:pt x="0" y="67877"/>
                  </a:lnTo>
                  <a:lnTo>
                    <a:pt x="51072" y="118949"/>
                  </a:lnTo>
                  <a:lnTo>
                    <a:pt x="159253" y="10767"/>
                  </a:lnTo>
                  <a:close/>
                </a:path>
              </a:pathLst>
            </a:custGeom>
            <a:solidFill>
              <a:schemeClr val="bg1"/>
            </a:solidFill>
            <a:ln w="7541" cap="flat">
              <a:solidFill>
                <a:schemeClr val="tx1"/>
              </a:solidFill>
              <a:prstDash val="solid"/>
              <a:miter/>
            </a:ln>
          </p:spPr>
          <p:txBody>
            <a:bodyPr rtlCol="0" anchor="ctr"/>
            <a:lstStyle/>
            <a:p>
              <a:endParaRPr lang="nl-BE"/>
            </a:p>
          </p:txBody>
        </p:sp>
      </p:grpSp>
    </p:spTree>
    <p:extLst>
      <p:ext uri="{BB962C8B-B14F-4D97-AF65-F5344CB8AC3E}">
        <p14:creationId xmlns:p14="http://schemas.microsoft.com/office/powerpoint/2010/main" val="183315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44">
            <a:extLst>
              <a:ext uri="{FF2B5EF4-FFF2-40B4-BE49-F238E27FC236}">
                <a16:creationId xmlns:a16="http://schemas.microsoft.com/office/drawing/2014/main" id="{1762408E-A63C-C054-CA11-AF86962CCB2A}"/>
              </a:ext>
            </a:extLst>
          </p:cNvPr>
          <p:cNvSpPr txBox="1">
            <a:spLocks noChangeArrowheads="1"/>
          </p:cNvSpPr>
          <p:nvPr/>
        </p:nvSpPr>
        <p:spPr bwMode="auto">
          <a:xfrm>
            <a:off x="728662" y="52292"/>
            <a:ext cx="10734675" cy="707886"/>
          </a:xfrm>
          <a:prstGeom prst="rect">
            <a:avLst/>
          </a:prstGeom>
          <a:noFill/>
          <a:ln w="9525">
            <a:noFill/>
            <a:miter lim="800000"/>
            <a:headEnd/>
            <a:tailEnd/>
          </a:ln>
        </p:spPr>
        <p:txBody>
          <a:bodyPr wrap="square">
            <a:spAutoFit/>
          </a:bodyPr>
          <a:lstStyle/>
          <a:p>
            <a:pPr marL="228600" indent="-228600" algn="ctr"/>
            <a:r>
              <a:rPr lang="en-US" sz="4000" dirty="0" err="1">
                <a:solidFill>
                  <a:srgbClr val="828282"/>
                </a:solidFill>
                <a:latin typeface="+mj-lt"/>
                <a:cs typeface="Arial" pitchFamily="34" charset="0"/>
              </a:rPr>
              <a:t>Automatisch</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advies</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leefloon</a:t>
            </a:r>
            <a:endParaRPr lang="ru-RU" sz="4000" dirty="0">
              <a:solidFill>
                <a:srgbClr val="828282"/>
              </a:solidFill>
              <a:latin typeface="+mj-lt"/>
              <a:cs typeface="Arial" pitchFamily="34" charset="0"/>
            </a:endParaRPr>
          </a:p>
        </p:txBody>
      </p:sp>
      <p:grpSp>
        <p:nvGrpSpPr>
          <p:cNvPr id="2" name="Group 1">
            <a:extLst>
              <a:ext uri="{FF2B5EF4-FFF2-40B4-BE49-F238E27FC236}">
                <a16:creationId xmlns:a16="http://schemas.microsoft.com/office/drawing/2014/main" id="{3B4D528C-E947-E038-A2E7-6AFF8F4CF21C}"/>
              </a:ext>
            </a:extLst>
          </p:cNvPr>
          <p:cNvGrpSpPr/>
          <p:nvPr/>
        </p:nvGrpSpPr>
        <p:grpSpPr>
          <a:xfrm>
            <a:off x="9915698" y="2935500"/>
            <a:ext cx="1821092" cy="1875560"/>
            <a:chOff x="8338640" y="2701842"/>
            <a:chExt cx="1821092" cy="1875560"/>
          </a:xfrm>
        </p:grpSpPr>
        <p:grpSp>
          <p:nvGrpSpPr>
            <p:cNvPr id="10" name="Group 9">
              <a:extLst>
                <a:ext uri="{FF2B5EF4-FFF2-40B4-BE49-F238E27FC236}">
                  <a16:creationId xmlns:a16="http://schemas.microsoft.com/office/drawing/2014/main" id="{153ECA01-A8FA-65E4-EEAC-41667BCF8C95}"/>
                </a:ext>
              </a:extLst>
            </p:cNvPr>
            <p:cNvGrpSpPr/>
            <p:nvPr/>
          </p:nvGrpSpPr>
          <p:grpSpPr>
            <a:xfrm>
              <a:off x="8338640" y="2701842"/>
              <a:ext cx="1488141" cy="1511213"/>
              <a:chOff x="877639" y="2615750"/>
              <a:chExt cx="1700141" cy="1726501"/>
            </a:xfrm>
          </p:grpSpPr>
          <p:sp>
            <p:nvSpPr>
              <p:cNvPr id="12" name="Oval 11">
                <a:extLst>
                  <a:ext uri="{FF2B5EF4-FFF2-40B4-BE49-F238E27FC236}">
                    <a16:creationId xmlns:a16="http://schemas.microsoft.com/office/drawing/2014/main" id="{86E1187E-8744-2001-C613-56CBC57C4FE4}"/>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C15AC153-FE4E-21A2-BA75-9E4E0C6A7BBD}"/>
                  </a:ext>
                </a:extLst>
              </p:cNvPr>
              <p:cNvSpPr/>
              <p:nvPr/>
            </p:nvSpPr>
            <p:spPr>
              <a:xfrm flipV="1">
                <a:off x="877639" y="2615750"/>
                <a:ext cx="1700141" cy="1726501"/>
              </a:xfrm>
              <a:prstGeom prst="arc">
                <a:avLst>
                  <a:gd name="adj1" fmla="val 10785620"/>
                  <a:gd name="adj2" fmla="val 0"/>
                </a:avLst>
              </a:prstGeom>
              <a:solidFill>
                <a:schemeClr val="accent3"/>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Top Corners Rounded 10">
              <a:extLst>
                <a:ext uri="{FF2B5EF4-FFF2-40B4-BE49-F238E27FC236}">
                  <a16:creationId xmlns:a16="http://schemas.microsoft.com/office/drawing/2014/main" id="{47D6A32D-4539-9E0F-DE80-F1D4828CF784}"/>
                </a:ext>
              </a:extLst>
            </p:cNvPr>
            <p:cNvSpPr/>
            <p:nvPr/>
          </p:nvSpPr>
          <p:spPr>
            <a:xfrm rot="8100000">
              <a:off x="8907322" y="3242890"/>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Oval 13">
            <a:extLst>
              <a:ext uri="{FF2B5EF4-FFF2-40B4-BE49-F238E27FC236}">
                <a16:creationId xmlns:a16="http://schemas.microsoft.com/office/drawing/2014/main" id="{E5D57F9B-3DF6-2E72-3FC1-EC5E687DD1EC}"/>
              </a:ext>
            </a:extLst>
          </p:cNvPr>
          <p:cNvSpPr/>
          <p:nvPr/>
        </p:nvSpPr>
        <p:spPr>
          <a:xfrm>
            <a:off x="10039911" y="306163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73DD8CA-B597-7513-1954-D9D5E1A3314F}"/>
              </a:ext>
            </a:extLst>
          </p:cNvPr>
          <p:cNvGrpSpPr/>
          <p:nvPr/>
        </p:nvGrpSpPr>
        <p:grpSpPr>
          <a:xfrm>
            <a:off x="4832634" y="1112603"/>
            <a:ext cx="2392394" cy="1652033"/>
            <a:chOff x="4765959" y="760178"/>
            <a:chExt cx="2392394" cy="1652033"/>
          </a:xfrm>
        </p:grpSpPr>
        <p:sp>
          <p:nvSpPr>
            <p:cNvPr id="97" name="TextBox 96">
              <a:extLst>
                <a:ext uri="{FF2B5EF4-FFF2-40B4-BE49-F238E27FC236}">
                  <a16:creationId xmlns:a16="http://schemas.microsoft.com/office/drawing/2014/main" id="{8839A794-8539-C100-96EF-F44A8BEA73E6}"/>
                </a:ext>
              </a:extLst>
            </p:cNvPr>
            <p:cNvSpPr txBox="1"/>
            <p:nvPr/>
          </p:nvSpPr>
          <p:spPr>
            <a:xfrm>
              <a:off x="4881815" y="760178"/>
              <a:ext cx="2111925" cy="400110"/>
            </a:xfrm>
            <a:prstGeom prst="rect">
              <a:avLst/>
            </a:prstGeom>
            <a:noFill/>
          </p:spPr>
          <p:txBody>
            <a:bodyPr wrap="none" rtlCol="0">
              <a:spAutoFit/>
            </a:bodyPr>
            <a:lstStyle/>
            <a:p>
              <a:pPr algn="ctr"/>
              <a:r>
                <a:rPr lang="en-US" sz="2000" b="1" dirty="0" err="1">
                  <a:solidFill>
                    <a:schemeClr val="accent5"/>
                  </a:solidFill>
                </a:rPr>
                <a:t>Sociaal</a:t>
              </a:r>
              <a:r>
                <a:rPr lang="en-US" sz="2000" b="1" dirty="0">
                  <a:solidFill>
                    <a:schemeClr val="accent5"/>
                  </a:solidFill>
                </a:rPr>
                <a:t> </a:t>
              </a:r>
              <a:r>
                <a:rPr lang="en-US" sz="2000" b="1" dirty="0" err="1">
                  <a:solidFill>
                    <a:schemeClr val="accent5"/>
                  </a:solidFill>
                </a:rPr>
                <a:t>onderzoek</a:t>
              </a:r>
              <a:endParaRPr lang="en-US" sz="2000" b="1" dirty="0">
                <a:solidFill>
                  <a:schemeClr val="accent5"/>
                </a:solidFill>
              </a:endParaRPr>
            </a:p>
          </p:txBody>
        </p:sp>
        <p:sp>
          <p:nvSpPr>
            <p:cNvPr id="98" name="TextBox 97">
              <a:extLst>
                <a:ext uri="{FF2B5EF4-FFF2-40B4-BE49-F238E27FC236}">
                  <a16:creationId xmlns:a16="http://schemas.microsoft.com/office/drawing/2014/main" id="{87CC06FD-91AD-BEB9-D9B6-8A8D00E86BC2}"/>
                </a:ext>
              </a:extLst>
            </p:cNvPr>
            <p:cNvSpPr txBox="1"/>
            <p:nvPr/>
          </p:nvSpPr>
          <p:spPr>
            <a:xfrm>
              <a:off x="4765959" y="1211882"/>
              <a:ext cx="2392394" cy="1200329"/>
            </a:xfrm>
            <a:prstGeom prst="rect">
              <a:avLst/>
            </a:prstGeom>
            <a:noFill/>
          </p:spPr>
          <p:txBody>
            <a:bodyPr wrap="square" rtlCol="0">
              <a:spAutoFit/>
            </a:bodyPr>
            <a:lstStyle/>
            <a:p>
              <a:pPr marL="285750" indent="-285750">
                <a:buFontTx/>
                <a:buChar char="-"/>
              </a:pPr>
              <a:r>
                <a:rPr lang="en-US" sz="1600" dirty="0">
                  <a:solidFill>
                    <a:schemeClr val="bg1">
                      <a:lumMod val="50000"/>
                    </a:schemeClr>
                  </a:solidFill>
                </a:rPr>
                <a:t>KSZ</a:t>
              </a:r>
            </a:p>
            <a:p>
              <a:pPr marL="285750" indent="-285750">
                <a:buFontTx/>
                <a:buChar char="-"/>
              </a:pPr>
              <a:r>
                <a:rPr lang="en-US" sz="1600" dirty="0" err="1">
                  <a:solidFill>
                    <a:schemeClr val="bg1">
                      <a:lumMod val="50000"/>
                    </a:schemeClr>
                  </a:solidFill>
                </a:rPr>
                <a:t>Gesprek</a:t>
              </a:r>
              <a:endParaRPr lang="en-US" sz="1600" dirty="0">
                <a:solidFill>
                  <a:schemeClr val="bg1">
                    <a:lumMod val="50000"/>
                  </a:schemeClr>
                </a:solidFill>
              </a:endParaRPr>
            </a:p>
            <a:p>
              <a:pPr marL="285750" indent="-285750">
                <a:buFontTx/>
                <a:buChar char="-"/>
              </a:pPr>
              <a:r>
                <a:rPr lang="en-US" sz="1600" dirty="0" err="1">
                  <a:solidFill>
                    <a:schemeClr val="bg1">
                      <a:lumMod val="50000"/>
                    </a:schemeClr>
                  </a:solidFill>
                </a:rPr>
                <a:t>Documenten</a:t>
              </a:r>
              <a:r>
                <a:rPr lang="en-US" sz="1600" dirty="0">
                  <a:solidFill>
                    <a:schemeClr val="bg1">
                      <a:lumMod val="50000"/>
                    </a:schemeClr>
                  </a:solidFill>
                </a:rPr>
                <a:t> </a:t>
              </a:r>
              <a:r>
                <a:rPr lang="en-US" sz="1600" dirty="0" err="1">
                  <a:solidFill>
                    <a:schemeClr val="bg1">
                      <a:lumMod val="50000"/>
                    </a:schemeClr>
                  </a:solidFill>
                </a:rPr>
                <a:t>opvragen</a:t>
              </a:r>
              <a:endParaRPr lang="en-US" sz="1600" dirty="0">
                <a:solidFill>
                  <a:schemeClr val="bg1">
                    <a:lumMod val="50000"/>
                  </a:schemeClr>
                </a:solidFill>
              </a:endParaRPr>
            </a:p>
            <a:p>
              <a:pPr marL="285750" indent="-285750">
                <a:buFontTx/>
                <a:buChar char="-"/>
              </a:pPr>
              <a:r>
                <a:rPr lang="en-US" sz="1600" dirty="0" err="1">
                  <a:solidFill>
                    <a:schemeClr val="bg1">
                      <a:lumMod val="50000"/>
                    </a:schemeClr>
                  </a:solidFill>
                </a:rPr>
                <a:t>Huisbezoek</a:t>
              </a:r>
              <a:endParaRPr lang="en-US" sz="1600" dirty="0">
                <a:solidFill>
                  <a:schemeClr val="bg1">
                    <a:lumMod val="50000"/>
                  </a:schemeClr>
                </a:solidFill>
              </a:endParaRPr>
            </a:p>
            <a:p>
              <a:pPr algn="ctr"/>
              <a:endParaRPr lang="en-US" sz="800" dirty="0">
                <a:solidFill>
                  <a:schemeClr val="bg1">
                    <a:lumMod val="50000"/>
                  </a:schemeClr>
                </a:solidFill>
              </a:endParaRPr>
            </a:p>
          </p:txBody>
        </p:sp>
      </p:grpSp>
      <p:grpSp>
        <p:nvGrpSpPr>
          <p:cNvPr id="55" name="Group 54">
            <a:extLst>
              <a:ext uri="{FF2B5EF4-FFF2-40B4-BE49-F238E27FC236}">
                <a16:creationId xmlns:a16="http://schemas.microsoft.com/office/drawing/2014/main" id="{2907B8DC-5A5A-1675-2EAE-7BC9B4450A44}"/>
              </a:ext>
            </a:extLst>
          </p:cNvPr>
          <p:cNvGrpSpPr/>
          <p:nvPr/>
        </p:nvGrpSpPr>
        <p:grpSpPr>
          <a:xfrm>
            <a:off x="5332290" y="2891160"/>
            <a:ext cx="1821092" cy="1875560"/>
            <a:chOff x="5350134" y="2704515"/>
            <a:chExt cx="1821092" cy="1875560"/>
          </a:xfrm>
        </p:grpSpPr>
        <p:grpSp>
          <p:nvGrpSpPr>
            <p:cNvPr id="20" name="Group 19">
              <a:extLst>
                <a:ext uri="{FF2B5EF4-FFF2-40B4-BE49-F238E27FC236}">
                  <a16:creationId xmlns:a16="http://schemas.microsoft.com/office/drawing/2014/main" id="{56F70528-816D-BF05-FFE8-F8012EFE01DC}"/>
                </a:ext>
              </a:extLst>
            </p:cNvPr>
            <p:cNvGrpSpPr/>
            <p:nvPr/>
          </p:nvGrpSpPr>
          <p:grpSpPr>
            <a:xfrm>
              <a:off x="5350134" y="2704515"/>
              <a:ext cx="1488141" cy="1511213"/>
              <a:chOff x="877639" y="2615750"/>
              <a:chExt cx="1700141" cy="1726501"/>
            </a:xfrm>
          </p:grpSpPr>
          <p:sp>
            <p:nvSpPr>
              <p:cNvPr id="21" name="Oval 20">
                <a:extLst>
                  <a:ext uri="{FF2B5EF4-FFF2-40B4-BE49-F238E27FC236}">
                    <a16:creationId xmlns:a16="http://schemas.microsoft.com/office/drawing/2014/main" id="{36F4CDF9-EE2D-8196-B4D5-6CD3FBB4741B}"/>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c 21">
                <a:extLst>
                  <a:ext uri="{FF2B5EF4-FFF2-40B4-BE49-F238E27FC236}">
                    <a16:creationId xmlns:a16="http://schemas.microsoft.com/office/drawing/2014/main" id="{F7A1446D-5ED9-8CD7-E79C-D11B837169E3}"/>
                  </a:ext>
                </a:extLst>
              </p:cNvPr>
              <p:cNvSpPr/>
              <p:nvPr/>
            </p:nvSpPr>
            <p:spPr>
              <a:xfrm flipV="1">
                <a:off x="877639" y="2615750"/>
                <a:ext cx="1700141" cy="1726501"/>
              </a:xfrm>
              <a:prstGeom prst="arc">
                <a:avLst>
                  <a:gd name="adj1" fmla="val 10785620"/>
                  <a:gd name="adj2" fmla="val 0"/>
                </a:avLst>
              </a:prstGeom>
              <a:solidFill>
                <a:schemeClr val="accent5"/>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Top Corners Rounded 22">
              <a:extLst>
                <a:ext uri="{FF2B5EF4-FFF2-40B4-BE49-F238E27FC236}">
                  <a16:creationId xmlns:a16="http://schemas.microsoft.com/office/drawing/2014/main" id="{775982FF-2665-AC15-F346-8FD4808B7A45}"/>
                </a:ext>
              </a:extLst>
            </p:cNvPr>
            <p:cNvSpPr/>
            <p:nvPr/>
          </p:nvSpPr>
          <p:spPr>
            <a:xfrm rot="8100000">
              <a:off x="5918816" y="3245563"/>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Oval 23">
            <a:extLst>
              <a:ext uri="{FF2B5EF4-FFF2-40B4-BE49-F238E27FC236}">
                <a16:creationId xmlns:a16="http://schemas.microsoft.com/office/drawing/2014/main" id="{1C13B236-2D60-53E8-2FEC-7E5BF46A1F5A}"/>
              </a:ext>
            </a:extLst>
          </p:cNvPr>
          <p:cNvSpPr/>
          <p:nvPr/>
        </p:nvSpPr>
        <p:spPr>
          <a:xfrm>
            <a:off x="5456503" y="301729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D46653FF-82F1-2938-ED62-04F6C688489D}"/>
              </a:ext>
            </a:extLst>
          </p:cNvPr>
          <p:cNvSpPr txBox="1"/>
          <p:nvPr/>
        </p:nvSpPr>
        <p:spPr>
          <a:xfrm>
            <a:off x="1070702" y="4434285"/>
            <a:ext cx="2400850" cy="400110"/>
          </a:xfrm>
          <a:prstGeom prst="rect">
            <a:avLst/>
          </a:prstGeom>
          <a:noFill/>
        </p:spPr>
        <p:txBody>
          <a:bodyPr wrap="none" rtlCol="0">
            <a:spAutoFit/>
          </a:bodyPr>
          <a:lstStyle/>
          <a:p>
            <a:pPr algn="ctr"/>
            <a:r>
              <a:rPr lang="en-US" sz="2000" b="1" dirty="0" err="1">
                <a:solidFill>
                  <a:schemeClr val="tx2"/>
                </a:solidFill>
              </a:rPr>
              <a:t>Cliënt</a:t>
            </a:r>
            <a:r>
              <a:rPr lang="en-US" sz="2000" b="1" dirty="0">
                <a:solidFill>
                  <a:schemeClr val="tx2"/>
                </a:solidFill>
              </a:rPr>
              <a:t> </a:t>
            </a:r>
            <a:r>
              <a:rPr lang="en-US" sz="2000" b="1" dirty="0" err="1">
                <a:solidFill>
                  <a:schemeClr val="tx2"/>
                </a:solidFill>
              </a:rPr>
              <a:t>meldt</a:t>
            </a:r>
            <a:r>
              <a:rPr lang="en-US" sz="2000" b="1" dirty="0">
                <a:solidFill>
                  <a:schemeClr val="tx2"/>
                </a:solidFill>
              </a:rPr>
              <a:t> </a:t>
            </a:r>
            <a:r>
              <a:rPr lang="en-US" sz="2000" b="1" dirty="0" err="1">
                <a:solidFill>
                  <a:schemeClr val="tx2"/>
                </a:solidFill>
              </a:rPr>
              <a:t>zich</a:t>
            </a:r>
            <a:r>
              <a:rPr lang="en-US" sz="2000" b="1" dirty="0">
                <a:solidFill>
                  <a:schemeClr val="tx2"/>
                </a:solidFill>
              </a:rPr>
              <a:t> </a:t>
            </a:r>
            <a:r>
              <a:rPr lang="en-US" sz="2000" b="1" dirty="0" err="1">
                <a:solidFill>
                  <a:schemeClr val="tx2"/>
                </a:solidFill>
              </a:rPr>
              <a:t>aan</a:t>
            </a:r>
            <a:endParaRPr lang="en-US" sz="2000" b="1" dirty="0">
              <a:solidFill>
                <a:schemeClr val="tx2"/>
              </a:solidFill>
            </a:endParaRPr>
          </a:p>
        </p:txBody>
      </p:sp>
      <p:sp>
        <p:nvSpPr>
          <p:cNvPr id="4" name="Oval 3">
            <a:extLst>
              <a:ext uri="{FF2B5EF4-FFF2-40B4-BE49-F238E27FC236}">
                <a16:creationId xmlns:a16="http://schemas.microsoft.com/office/drawing/2014/main" id="{29D58448-88DB-D027-6598-4A33E52A3FB5}"/>
              </a:ext>
            </a:extLst>
          </p:cNvPr>
          <p:cNvSpPr/>
          <p:nvPr/>
        </p:nvSpPr>
        <p:spPr>
          <a:xfrm>
            <a:off x="1527774" y="2893834"/>
            <a:ext cx="1488141" cy="1511213"/>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c 5">
            <a:extLst>
              <a:ext uri="{FF2B5EF4-FFF2-40B4-BE49-F238E27FC236}">
                <a16:creationId xmlns:a16="http://schemas.microsoft.com/office/drawing/2014/main" id="{44E47C34-1F58-055E-623C-68B3EEC39388}"/>
              </a:ext>
            </a:extLst>
          </p:cNvPr>
          <p:cNvSpPr/>
          <p:nvPr/>
        </p:nvSpPr>
        <p:spPr>
          <a:xfrm>
            <a:off x="1527774" y="2893834"/>
            <a:ext cx="1488141" cy="1511213"/>
          </a:xfrm>
          <a:prstGeom prst="arc">
            <a:avLst>
              <a:gd name="adj1" fmla="val 10785620"/>
              <a:gd name="adj2" fmla="val 0"/>
            </a:avLst>
          </a:prstGeom>
          <a:solidFill>
            <a:schemeClr val="tx2"/>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Top Corners Rounded 8">
            <a:extLst>
              <a:ext uri="{FF2B5EF4-FFF2-40B4-BE49-F238E27FC236}">
                <a16:creationId xmlns:a16="http://schemas.microsoft.com/office/drawing/2014/main" id="{4394FE5A-6A63-21E0-FA42-0A5C6BE1461E}"/>
              </a:ext>
            </a:extLst>
          </p:cNvPr>
          <p:cNvSpPr/>
          <p:nvPr/>
        </p:nvSpPr>
        <p:spPr>
          <a:xfrm rot="8100000">
            <a:off x="2099625" y="3432210"/>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E07E0E-3EF4-BCE8-B656-667A99982E8D}"/>
              </a:ext>
            </a:extLst>
          </p:cNvPr>
          <p:cNvSpPr/>
          <p:nvPr/>
        </p:nvSpPr>
        <p:spPr>
          <a:xfrm>
            <a:off x="1651988" y="3019974"/>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8B80F82-CF1B-2525-3E9F-1C44C68DE19A}"/>
              </a:ext>
            </a:extLst>
          </p:cNvPr>
          <p:cNvSpPr/>
          <p:nvPr/>
        </p:nvSpPr>
        <p:spPr>
          <a:xfrm>
            <a:off x="2150821" y="3528417"/>
            <a:ext cx="242047" cy="24204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E92D7A-C43E-01C3-06DE-CE5B9E2FD546}"/>
              </a:ext>
            </a:extLst>
          </p:cNvPr>
          <p:cNvSpPr/>
          <p:nvPr/>
        </p:nvSpPr>
        <p:spPr>
          <a:xfrm>
            <a:off x="5955336" y="3525742"/>
            <a:ext cx="242047" cy="2420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F63F4DF5-5700-E8F7-7556-A37E76DC8EFE}"/>
              </a:ext>
            </a:extLst>
          </p:cNvPr>
          <p:cNvGrpSpPr/>
          <p:nvPr/>
        </p:nvGrpSpPr>
        <p:grpSpPr>
          <a:xfrm>
            <a:off x="7212710" y="2891160"/>
            <a:ext cx="1824261" cy="1872888"/>
            <a:chOff x="6847331" y="2704515"/>
            <a:chExt cx="1824261" cy="1872888"/>
          </a:xfrm>
        </p:grpSpPr>
        <p:grpSp>
          <p:nvGrpSpPr>
            <p:cNvPr id="25" name="Group 24">
              <a:extLst>
                <a:ext uri="{FF2B5EF4-FFF2-40B4-BE49-F238E27FC236}">
                  <a16:creationId xmlns:a16="http://schemas.microsoft.com/office/drawing/2014/main" id="{0A2548D4-DCF7-20E9-12F6-644310309481}"/>
                </a:ext>
              </a:extLst>
            </p:cNvPr>
            <p:cNvGrpSpPr/>
            <p:nvPr/>
          </p:nvGrpSpPr>
          <p:grpSpPr>
            <a:xfrm>
              <a:off x="6847331" y="2704515"/>
              <a:ext cx="1488141" cy="1511213"/>
              <a:chOff x="877639" y="2615750"/>
              <a:chExt cx="1700141" cy="1726501"/>
            </a:xfrm>
          </p:grpSpPr>
          <p:sp>
            <p:nvSpPr>
              <p:cNvPr id="26" name="Oval 25">
                <a:extLst>
                  <a:ext uri="{FF2B5EF4-FFF2-40B4-BE49-F238E27FC236}">
                    <a16:creationId xmlns:a16="http://schemas.microsoft.com/office/drawing/2014/main" id="{631CAD34-674A-011D-98F0-911EC6D87CF3}"/>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03A21D30-0F55-43C8-5B6B-D3FE628A2905}"/>
                  </a:ext>
                </a:extLst>
              </p:cNvPr>
              <p:cNvSpPr/>
              <p:nvPr/>
            </p:nvSpPr>
            <p:spPr>
              <a:xfrm>
                <a:off x="877639" y="2615750"/>
                <a:ext cx="1700141" cy="1726501"/>
              </a:xfrm>
              <a:prstGeom prst="arc">
                <a:avLst>
                  <a:gd name="adj1" fmla="val 10785620"/>
                  <a:gd name="adj2" fmla="val 0"/>
                </a:avLst>
              </a:prstGeom>
              <a:solidFill>
                <a:schemeClr val="accent4"/>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Top Corners Rounded 27">
              <a:extLst>
                <a:ext uri="{FF2B5EF4-FFF2-40B4-BE49-F238E27FC236}">
                  <a16:creationId xmlns:a16="http://schemas.microsoft.com/office/drawing/2014/main" id="{44FBC4D2-D1CD-81C3-D470-76EF04247D36}"/>
                </a:ext>
              </a:extLst>
            </p:cNvPr>
            <p:cNvSpPr/>
            <p:nvPr/>
          </p:nvSpPr>
          <p:spPr>
            <a:xfrm rot="8100000">
              <a:off x="7419182" y="3242891"/>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a:extLst>
              <a:ext uri="{FF2B5EF4-FFF2-40B4-BE49-F238E27FC236}">
                <a16:creationId xmlns:a16="http://schemas.microsoft.com/office/drawing/2014/main" id="{0A2BE6AA-8AAD-0C45-4D5F-83D18E383CB6}"/>
              </a:ext>
            </a:extLst>
          </p:cNvPr>
          <p:cNvSpPr/>
          <p:nvPr/>
        </p:nvSpPr>
        <p:spPr>
          <a:xfrm>
            <a:off x="7336924" y="301729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97C00F7E-2FC8-3777-1C42-4982A819EBBE}"/>
              </a:ext>
            </a:extLst>
          </p:cNvPr>
          <p:cNvSpPr/>
          <p:nvPr/>
        </p:nvSpPr>
        <p:spPr>
          <a:xfrm>
            <a:off x="7835757" y="3525742"/>
            <a:ext cx="242047" cy="2420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9696EB08-C4D1-ECD4-1A93-EB6413181C1A}"/>
              </a:ext>
            </a:extLst>
          </p:cNvPr>
          <p:cNvSpPr txBox="1"/>
          <p:nvPr/>
        </p:nvSpPr>
        <p:spPr>
          <a:xfrm>
            <a:off x="7086951" y="4434285"/>
            <a:ext cx="1738874" cy="400110"/>
          </a:xfrm>
          <a:prstGeom prst="rect">
            <a:avLst/>
          </a:prstGeom>
          <a:noFill/>
        </p:spPr>
        <p:txBody>
          <a:bodyPr wrap="none" rtlCol="0">
            <a:spAutoFit/>
          </a:bodyPr>
          <a:lstStyle/>
          <a:p>
            <a:pPr algn="ctr"/>
            <a:r>
              <a:rPr lang="en-US" sz="2000" b="1" dirty="0" err="1">
                <a:solidFill>
                  <a:schemeClr val="accent4"/>
                </a:solidFill>
              </a:rPr>
              <a:t>Sociaal</a:t>
            </a:r>
            <a:r>
              <a:rPr lang="en-US" sz="2000" b="1" dirty="0">
                <a:solidFill>
                  <a:schemeClr val="accent4"/>
                </a:solidFill>
              </a:rPr>
              <a:t> </a:t>
            </a:r>
            <a:r>
              <a:rPr lang="en-US" sz="2000" b="1" dirty="0" err="1">
                <a:solidFill>
                  <a:schemeClr val="accent4"/>
                </a:solidFill>
              </a:rPr>
              <a:t>verslag</a:t>
            </a:r>
            <a:endParaRPr lang="en-US" sz="2000" b="1" dirty="0">
              <a:solidFill>
                <a:schemeClr val="accent4"/>
              </a:solidFill>
            </a:endParaRPr>
          </a:p>
        </p:txBody>
      </p:sp>
      <p:sp>
        <p:nvSpPr>
          <p:cNvPr id="111" name="TextBox 110">
            <a:extLst>
              <a:ext uri="{FF2B5EF4-FFF2-40B4-BE49-F238E27FC236}">
                <a16:creationId xmlns:a16="http://schemas.microsoft.com/office/drawing/2014/main" id="{34ABF73A-B9BF-0FB1-82A7-53E30E3CF606}"/>
              </a:ext>
            </a:extLst>
          </p:cNvPr>
          <p:cNvSpPr txBox="1"/>
          <p:nvPr/>
        </p:nvSpPr>
        <p:spPr>
          <a:xfrm>
            <a:off x="9741887" y="2451616"/>
            <a:ext cx="1835760" cy="400110"/>
          </a:xfrm>
          <a:prstGeom prst="rect">
            <a:avLst/>
          </a:prstGeom>
          <a:noFill/>
        </p:spPr>
        <p:txBody>
          <a:bodyPr wrap="none" rtlCol="0">
            <a:spAutoFit/>
          </a:bodyPr>
          <a:lstStyle/>
          <a:p>
            <a:pPr algn="ctr"/>
            <a:r>
              <a:rPr lang="en-US" sz="2000" b="1" dirty="0" err="1">
                <a:solidFill>
                  <a:schemeClr val="accent3"/>
                </a:solidFill>
              </a:rPr>
              <a:t>Beslissing</a:t>
            </a:r>
            <a:r>
              <a:rPr lang="en-US" sz="2000" b="1" dirty="0">
                <a:solidFill>
                  <a:schemeClr val="accent3"/>
                </a:solidFill>
              </a:rPr>
              <a:t> BCSD</a:t>
            </a:r>
          </a:p>
        </p:txBody>
      </p:sp>
      <p:sp>
        <p:nvSpPr>
          <p:cNvPr id="113" name="Oval 112">
            <a:extLst>
              <a:ext uri="{FF2B5EF4-FFF2-40B4-BE49-F238E27FC236}">
                <a16:creationId xmlns:a16="http://schemas.microsoft.com/office/drawing/2014/main" id="{2A1CF947-CF04-AFF2-F617-93919B482997}"/>
              </a:ext>
            </a:extLst>
          </p:cNvPr>
          <p:cNvSpPr/>
          <p:nvPr/>
        </p:nvSpPr>
        <p:spPr>
          <a:xfrm>
            <a:off x="10528086" y="3539501"/>
            <a:ext cx="242047" cy="2420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Rating outline">
            <a:extLst>
              <a:ext uri="{FF2B5EF4-FFF2-40B4-BE49-F238E27FC236}">
                <a16:creationId xmlns:a16="http://schemas.microsoft.com/office/drawing/2014/main" id="{6C6DC495-E5C4-8BCB-5939-2D9103ED8D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895870" y="3325601"/>
            <a:ext cx="731008" cy="731008"/>
          </a:xfrm>
          <a:prstGeom prst="rect">
            <a:avLst/>
          </a:prstGeom>
        </p:spPr>
      </p:pic>
      <p:pic>
        <p:nvPicPr>
          <p:cNvPr id="32" name="Graphic 31" descr="Clipboard Checked outline">
            <a:extLst>
              <a:ext uri="{FF2B5EF4-FFF2-40B4-BE49-F238E27FC236}">
                <a16:creationId xmlns:a16="http://schemas.microsoft.com/office/drawing/2014/main" id="{B39F9F86-810E-5EE5-A23E-603FF177E7E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735329" y="3198261"/>
            <a:ext cx="731008" cy="731008"/>
          </a:xfrm>
          <a:prstGeom prst="rect">
            <a:avLst/>
          </a:prstGeom>
        </p:spPr>
      </p:pic>
      <p:pic>
        <p:nvPicPr>
          <p:cNvPr id="33" name="Graphic 32" descr="Document outline">
            <a:extLst>
              <a:ext uri="{FF2B5EF4-FFF2-40B4-BE49-F238E27FC236}">
                <a16:creationId xmlns:a16="http://schemas.microsoft.com/office/drawing/2014/main" id="{CC9CB8AC-DB7C-9C11-A74D-4C32948771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597851" y="3281261"/>
            <a:ext cx="731008" cy="731008"/>
          </a:xfrm>
          <a:prstGeom prst="rect">
            <a:avLst/>
          </a:prstGeom>
        </p:spPr>
      </p:pic>
      <p:grpSp>
        <p:nvGrpSpPr>
          <p:cNvPr id="35" name="Graphic 33" descr="Inbox Check outline">
            <a:extLst>
              <a:ext uri="{FF2B5EF4-FFF2-40B4-BE49-F238E27FC236}">
                <a16:creationId xmlns:a16="http://schemas.microsoft.com/office/drawing/2014/main" id="{9E0B4682-BE86-B2AB-334A-B4155AE28D2E}"/>
              </a:ext>
            </a:extLst>
          </p:cNvPr>
          <p:cNvGrpSpPr/>
          <p:nvPr/>
        </p:nvGrpSpPr>
        <p:grpSpPr>
          <a:xfrm>
            <a:off x="10323019" y="3416976"/>
            <a:ext cx="517972" cy="547989"/>
            <a:chOff x="10323019" y="3283626"/>
            <a:chExt cx="517972" cy="547989"/>
          </a:xfrm>
          <a:solidFill>
            <a:schemeClr val="bg1"/>
          </a:solidFill>
        </p:grpSpPr>
        <p:sp>
          <p:nvSpPr>
            <p:cNvPr id="36" name="Freeform: Shape 35">
              <a:extLst>
                <a:ext uri="{FF2B5EF4-FFF2-40B4-BE49-F238E27FC236}">
                  <a16:creationId xmlns:a16="http://schemas.microsoft.com/office/drawing/2014/main" id="{29399204-8115-A371-9BE2-E8FCBDD8EECC}"/>
                </a:ext>
              </a:extLst>
            </p:cNvPr>
            <p:cNvSpPr/>
            <p:nvPr/>
          </p:nvSpPr>
          <p:spPr>
            <a:xfrm>
              <a:off x="10323019" y="3458665"/>
              <a:ext cx="517972" cy="372951"/>
            </a:xfrm>
            <a:custGeom>
              <a:avLst/>
              <a:gdLst>
                <a:gd name="connsiteX0" fmla="*/ 476313 w 517972"/>
                <a:gd name="connsiteY0" fmla="*/ 101458 h 372951"/>
                <a:gd name="connsiteX1" fmla="*/ 463573 w 517972"/>
                <a:gd name="connsiteY1" fmla="*/ 110504 h 372951"/>
                <a:gd name="connsiteX2" fmla="*/ 500124 w 517972"/>
                <a:gd name="connsiteY2" fmla="*/ 198507 h 372951"/>
                <a:gd name="connsiteX3" fmla="*/ 319656 w 517972"/>
                <a:gd name="connsiteY3" fmla="*/ 198507 h 372951"/>
                <a:gd name="connsiteX4" fmla="*/ 319542 w 517972"/>
                <a:gd name="connsiteY4" fmla="*/ 206015 h 372951"/>
                <a:gd name="connsiteX5" fmla="*/ 258022 w 517972"/>
                <a:gd name="connsiteY5" fmla="*/ 265614 h 372951"/>
                <a:gd name="connsiteX6" fmla="*/ 198423 w 517972"/>
                <a:gd name="connsiteY6" fmla="*/ 206015 h 372951"/>
                <a:gd name="connsiteX7" fmla="*/ 198332 w 517972"/>
                <a:gd name="connsiteY7" fmla="*/ 198499 h 372951"/>
                <a:gd name="connsiteX8" fmla="*/ 17742 w 517972"/>
                <a:gd name="connsiteY8" fmla="*/ 198499 h 372951"/>
                <a:gd name="connsiteX9" fmla="*/ 93668 w 517972"/>
                <a:gd name="connsiteY9" fmla="*/ 15229 h 372951"/>
                <a:gd name="connsiteX10" fmla="*/ 212061 w 517972"/>
                <a:gd name="connsiteY10" fmla="*/ 15229 h 372951"/>
                <a:gd name="connsiteX11" fmla="*/ 208497 w 517972"/>
                <a:gd name="connsiteY11" fmla="*/ 0 h 372951"/>
                <a:gd name="connsiteX12" fmla="*/ 83495 w 517972"/>
                <a:gd name="connsiteY12" fmla="*/ 0 h 372951"/>
                <a:gd name="connsiteX13" fmla="*/ 0 w 517972"/>
                <a:gd name="connsiteY13" fmla="*/ 201560 h 372951"/>
                <a:gd name="connsiteX14" fmla="*/ 0 w 517972"/>
                <a:gd name="connsiteY14" fmla="*/ 372951 h 372951"/>
                <a:gd name="connsiteX15" fmla="*/ 517972 w 517972"/>
                <a:gd name="connsiteY15" fmla="*/ 372951 h 372951"/>
                <a:gd name="connsiteX16" fmla="*/ 517972 w 517972"/>
                <a:gd name="connsiteY16" fmla="*/ 201888 h 372951"/>
                <a:gd name="connsiteX17" fmla="*/ 15229 w 517972"/>
                <a:gd name="connsiteY17" fmla="*/ 357722 h 372951"/>
                <a:gd name="connsiteX18" fmla="*/ 15229 w 517972"/>
                <a:gd name="connsiteY18" fmla="*/ 213736 h 372951"/>
                <a:gd name="connsiteX19" fmla="*/ 183689 w 517972"/>
                <a:gd name="connsiteY19" fmla="*/ 213736 h 372951"/>
                <a:gd name="connsiteX20" fmla="*/ 267550 w 517972"/>
                <a:gd name="connsiteY20" fmla="*/ 280501 h 372951"/>
                <a:gd name="connsiteX21" fmla="*/ 334314 w 517972"/>
                <a:gd name="connsiteY21" fmla="*/ 213736 h 372951"/>
                <a:gd name="connsiteX22" fmla="*/ 502743 w 517972"/>
                <a:gd name="connsiteY22" fmla="*/ 213736 h 372951"/>
                <a:gd name="connsiteX23" fmla="*/ 502743 w 517972"/>
                <a:gd name="connsiteY23" fmla="*/ 357722 h 37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17972" h="372951">
                  <a:moveTo>
                    <a:pt x="476313" y="101458"/>
                  </a:moveTo>
                  <a:cubicBezTo>
                    <a:pt x="472206" y="104661"/>
                    <a:pt x="467959" y="107677"/>
                    <a:pt x="463573" y="110504"/>
                  </a:cubicBezTo>
                  <a:lnTo>
                    <a:pt x="500124" y="198507"/>
                  </a:lnTo>
                  <a:lnTo>
                    <a:pt x="319656" y="198507"/>
                  </a:lnTo>
                  <a:lnTo>
                    <a:pt x="319542" y="206015"/>
                  </a:lnTo>
                  <a:cubicBezTo>
                    <a:pt x="319011" y="239461"/>
                    <a:pt x="291468" y="266144"/>
                    <a:pt x="258022" y="265614"/>
                  </a:cubicBezTo>
                  <a:cubicBezTo>
                    <a:pt x="225323" y="265095"/>
                    <a:pt x="198942" y="238713"/>
                    <a:pt x="198423" y="206015"/>
                  </a:cubicBezTo>
                  <a:lnTo>
                    <a:pt x="198332" y="198499"/>
                  </a:lnTo>
                  <a:lnTo>
                    <a:pt x="17742" y="198499"/>
                  </a:lnTo>
                  <a:lnTo>
                    <a:pt x="93668" y="15229"/>
                  </a:lnTo>
                  <a:lnTo>
                    <a:pt x="212061" y="15229"/>
                  </a:lnTo>
                  <a:cubicBezTo>
                    <a:pt x="210645" y="10239"/>
                    <a:pt x="209457" y="5163"/>
                    <a:pt x="208497" y="0"/>
                  </a:cubicBezTo>
                  <a:lnTo>
                    <a:pt x="83495" y="0"/>
                  </a:lnTo>
                  <a:lnTo>
                    <a:pt x="0" y="201560"/>
                  </a:lnTo>
                  <a:lnTo>
                    <a:pt x="0" y="372951"/>
                  </a:lnTo>
                  <a:lnTo>
                    <a:pt x="517972" y="372951"/>
                  </a:lnTo>
                  <a:lnTo>
                    <a:pt x="517972" y="201888"/>
                  </a:lnTo>
                  <a:close/>
                  <a:moveTo>
                    <a:pt x="15229" y="357722"/>
                  </a:moveTo>
                  <a:lnTo>
                    <a:pt x="15229" y="213736"/>
                  </a:lnTo>
                  <a:lnTo>
                    <a:pt x="183689" y="213736"/>
                  </a:lnTo>
                  <a:cubicBezTo>
                    <a:pt x="188410" y="255330"/>
                    <a:pt x="225955" y="285222"/>
                    <a:pt x="267550" y="280501"/>
                  </a:cubicBezTo>
                  <a:cubicBezTo>
                    <a:pt x="302641" y="276518"/>
                    <a:pt x="330332" y="248828"/>
                    <a:pt x="334314" y="213736"/>
                  </a:cubicBezTo>
                  <a:lnTo>
                    <a:pt x="502743" y="213736"/>
                  </a:lnTo>
                  <a:lnTo>
                    <a:pt x="502743" y="357722"/>
                  </a:lnTo>
                  <a:close/>
                </a:path>
              </a:pathLst>
            </a:custGeom>
            <a:solidFill>
              <a:schemeClr val="bg1"/>
            </a:solidFill>
            <a:ln w="7541" cap="flat">
              <a:solidFill>
                <a:schemeClr val="tx1"/>
              </a:solidFill>
              <a:prstDash val="solid"/>
              <a:miter/>
            </a:ln>
          </p:spPr>
          <p:txBody>
            <a:bodyPr rtlCol="0" anchor="ctr"/>
            <a:lstStyle/>
            <a:p>
              <a:endParaRPr lang="nl-BE"/>
            </a:p>
          </p:txBody>
        </p:sp>
        <p:sp>
          <p:nvSpPr>
            <p:cNvPr id="38" name="Freeform: Shape 37">
              <a:extLst>
                <a:ext uri="{FF2B5EF4-FFF2-40B4-BE49-F238E27FC236}">
                  <a16:creationId xmlns:a16="http://schemas.microsoft.com/office/drawing/2014/main" id="{00261FE9-2D2E-D8BA-0896-7D5E753DE654}"/>
                </a:ext>
              </a:extLst>
            </p:cNvPr>
            <p:cNvSpPr/>
            <p:nvPr/>
          </p:nvSpPr>
          <p:spPr>
            <a:xfrm>
              <a:off x="10551535" y="3283626"/>
              <a:ext cx="289220" cy="289220"/>
            </a:xfrm>
            <a:custGeom>
              <a:avLst/>
              <a:gdLst>
                <a:gd name="connsiteX0" fmla="*/ 144724 w 289220"/>
                <a:gd name="connsiteY0" fmla="*/ 289220 h 289220"/>
                <a:gd name="connsiteX1" fmla="*/ 289220 w 289220"/>
                <a:gd name="connsiteY1" fmla="*/ 144496 h 289220"/>
                <a:gd name="connsiteX2" fmla="*/ 144496 w 289220"/>
                <a:gd name="connsiteY2" fmla="*/ 0 h 289220"/>
                <a:gd name="connsiteX3" fmla="*/ 0 w 289220"/>
                <a:gd name="connsiteY3" fmla="*/ 144610 h 289220"/>
                <a:gd name="connsiteX4" fmla="*/ 144610 w 289220"/>
                <a:gd name="connsiteY4" fmla="*/ 289220 h 289220"/>
                <a:gd name="connsiteX5" fmla="*/ 144724 w 289220"/>
                <a:gd name="connsiteY5" fmla="*/ 289220 h 289220"/>
                <a:gd name="connsiteX6" fmla="*/ 144724 w 289220"/>
                <a:gd name="connsiteY6" fmla="*/ 15229 h 289220"/>
                <a:gd name="connsiteX7" fmla="*/ 273991 w 289220"/>
                <a:gd name="connsiteY7" fmla="*/ 144724 h 289220"/>
                <a:gd name="connsiteX8" fmla="*/ 144496 w 289220"/>
                <a:gd name="connsiteY8" fmla="*/ 273991 h 289220"/>
                <a:gd name="connsiteX9" fmla="*/ 15229 w 289220"/>
                <a:gd name="connsiteY9" fmla="*/ 144610 h 289220"/>
                <a:gd name="connsiteX10" fmla="*/ 144724 w 289220"/>
                <a:gd name="connsiteY10" fmla="*/ 15229 h 28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220" h="289220">
                  <a:moveTo>
                    <a:pt x="144724" y="289220"/>
                  </a:moveTo>
                  <a:cubicBezTo>
                    <a:pt x="224590" y="289157"/>
                    <a:pt x="289284" y="224362"/>
                    <a:pt x="289220" y="144496"/>
                  </a:cubicBezTo>
                  <a:cubicBezTo>
                    <a:pt x="289157" y="64630"/>
                    <a:pt x="224362" y="-63"/>
                    <a:pt x="144496" y="0"/>
                  </a:cubicBezTo>
                  <a:cubicBezTo>
                    <a:pt x="64674" y="63"/>
                    <a:pt x="0" y="64789"/>
                    <a:pt x="0" y="144610"/>
                  </a:cubicBezTo>
                  <a:cubicBezTo>
                    <a:pt x="0" y="224476"/>
                    <a:pt x="64744" y="289220"/>
                    <a:pt x="144610" y="289220"/>
                  </a:cubicBezTo>
                  <a:cubicBezTo>
                    <a:pt x="144648" y="289220"/>
                    <a:pt x="144686" y="289220"/>
                    <a:pt x="144724" y="289220"/>
                  </a:cubicBezTo>
                  <a:close/>
                  <a:moveTo>
                    <a:pt x="144724" y="15229"/>
                  </a:moveTo>
                  <a:cubicBezTo>
                    <a:pt x="216180" y="15293"/>
                    <a:pt x="274054" y="73269"/>
                    <a:pt x="273991" y="144724"/>
                  </a:cubicBezTo>
                  <a:cubicBezTo>
                    <a:pt x="273928" y="216180"/>
                    <a:pt x="215951" y="274054"/>
                    <a:pt x="144496" y="273991"/>
                  </a:cubicBezTo>
                  <a:cubicBezTo>
                    <a:pt x="73086" y="273928"/>
                    <a:pt x="15229" y="216021"/>
                    <a:pt x="15229" y="144610"/>
                  </a:cubicBezTo>
                  <a:cubicBezTo>
                    <a:pt x="15343" y="73157"/>
                    <a:pt x="73271" y="15280"/>
                    <a:pt x="144724" y="15229"/>
                  </a:cubicBezTo>
                  <a:close/>
                </a:path>
              </a:pathLst>
            </a:custGeom>
            <a:solidFill>
              <a:schemeClr val="bg1"/>
            </a:solidFill>
            <a:ln w="7541" cap="flat">
              <a:solidFill>
                <a:schemeClr val="tx1"/>
              </a:solidFill>
              <a:prstDash val="solid"/>
              <a:miter/>
            </a:ln>
          </p:spPr>
          <p:txBody>
            <a:bodyPr rtlCol="0" anchor="ctr"/>
            <a:lstStyle/>
            <a:p>
              <a:endParaRPr lang="nl-BE"/>
            </a:p>
          </p:txBody>
        </p:sp>
        <p:sp>
          <p:nvSpPr>
            <p:cNvPr id="39" name="Freeform: Shape 38">
              <a:extLst>
                <a:ext uri="{FF2B5EF4-FFF2-40B4-BE49-F238E27FC236}">
                  <a16:creationId xmlns:a16="http://schemas.microsoft.com/office/drawing/2014/main" id="{3175A4EF-4EFA-CB38-D7DF-74FADABE505F}"/>
                </a:ext>
              </a:extLst>
            </p:cNvPr>
            <p:cNvSpPr/>
            <p:nvPr/>
          </p:nvSpPr>
          <p:spPr>
            <a:xfrm>
              <a:off x="10618414" y="3365812"/>
              <a:ext cx="159253" cy="118948"/>
            </a:xfrm>
            <a:custGeom>
              <a:avLst/>
              <a:gdLst>
                <a:gd name="connsiteX0" fmla="*/ 159253 w 159253"/>
                <a:gd name="connsiteY0" fmla="*/ 10767 h 118948"/>
                <a:gd name="connsiteX1" fmla="*/ 148486 w 159253"/>
                <a:gd name="connsiteY1" fmla="*/ 0 h 118948"/>
                <a:gd name="connsiteX2" fmla="*/ 51072 w 159253"/>
                <a:gd name="connsiteY2" fmla="*/ 97414 h 118948"/>
                <a:gd name="connsiteX3" fmla="*/ 10767 w 159253"/>
                <a:gd name="connsiteY3" fmla="*/ 57110 h 118948"/>
                <a:gd name="connsiteX4" fmla="*/ 0 w 159253"/>
                <a:gd name="connsiteY4" fmla="*/ 67877 h 118948"/>
                <a:gd name="connsiteX5" fmla="*/ 51072 w 159253"/>
                <a:gd name="connsiteY5" fmla="*/ 118949 h 118948"/>
                <a:gd name="connsiteX6" fmla="*/ 159253 w 159253"/>
                <a:gd name="connsiteY6" fmla="*/ 10767 h 118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253" h="118948">
                  <a:moveTo>
                    <a:pt x="159253" y="10767"/>
                  </a:moveTo>
                  <a:lnTo>
                    <a:pt x="148486" y="0"/>
                  </a:lnTo>
                  <a:lnTo>
                    <a:pt x="51072" y="97414"/>
                  </a:lnTo>
                  <a:lnTo>
                    <a:pt x="10767" y="57110"/>
                  </a:lnTo>
                  <a:lnTo>
                    <a:pt x="0" y="67877"/>
                  </a:lnTo>
                  <a:lnTo>
                    <a:pt x="51072" y="118949"/>
                  </a:lnTo>
                  <a:lnTo>
                    <a:pt x="159253" y="10767"/>
                  </a:lnTo>
                  <a:close/>
                </a:path>
              </a:pathLst>
            </a:custGeom>
            <a:solidFill>
              <a:schemeClr val="bg1"/>
            </a:solidFill>
            <a:ln w="7541" cap="flat">
              <a:solidFill>
                <a:schemeClr val="tx1"/>
              </a:solidFill>
              <a:prstDash val="solid"/>
              <a:miter/>
            </a:ln>
          </p:spPr>
          <p:txBody>
            <a:bodyPr rtlCol="0" anchor="ctr"/>
            <a:lstStyle/>
            <a:p>
              <a:endParaRPr lang="nl-BE"/>
            </a:p>
          </p:txBody>
        </p:sp>
      </p:grpSp>
    </p:spTree>
    <p:extLst>
      <p:ext uri="{BB962C8B-B14F-4D97-AF65-F5344CB8AC3E}">
        <p14:creationId xmlns:p14="http://schemas.microsoft.com/office/powerpoint/2010/main" val="402504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44">
            <a:extLst>
              <a:ext uri="{FF2B5EF4-FFF2-40B4-BE49-F238E27FC236}">
                <a16:creationId xmlns:a16="http://schemas.microsoft.com/office/drawing/2014/main" id="{1762408E-A63C-C054-CA11-AF86962CCB2A}"/>
              </a:ext>
            </a:extLst>
          </p:cNvPr>
          <p:cNvSpPr txBox="1">
            <a:spLocks noChangeArrowheads="1"/>
          </p:cNvSpPr>
          <p:nvPr/>
        </p:nvSpPr>
        <p:spPr bwMode="auto">
          <a:xfrm>
            <a:off x="728662" y="52292"/>
            <a:ext cx="10734675" cy="707886"/>
          </a:xfrm>
          <a:prstGeom prst="rect">
            <a:avLst/>
          </a:prstGeom>
          <a:noFill/>
          <a:ln w="9525">
            <a:noFill/>
            <a:miter lim="800000"/>
            <a:headEnd/>
            <a:tailEnd/>
          </a:ln>
        </p:spPr>
        <p:txBody>
          <a:bodyPr wrap="square">
            <a:spAutoFit/>
          </a:bodyPr>
          <a:lstStyle/>
          <a:p>
            <a:pPr marL="228600" indent="-228600" algn="ctr"/>
            <a:r>
              <a:rPr lang="en-US" sz="4000" dirty="0" err="1">
                <a:solidFill>
                  <a:srgbClr val="828282"/>
                </a:solidFill>
                <a:latin typeface="+mj-lt"/>
                <a:cs typeface="Arial" pitchFamily="34" charset="0"/>
              </a:rPr>
              <a:t>Automatisch</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advies</a:t>
            </a:r>
            <a:r>
              <a:rPr lang="en-US" sz="4000" dirty="0">
                <a:solidFill>
                  <a:srgbClr val="828282"/>
                </a:solidFill>
                <a:latin typeface="+mj-lt"/>
                <a:cs typeface="Arial" pitchFamily="34" charset="0"/>
              </a:rPr>
              <a:t> </a:t>
            </a:r>
            <a:r>
              <a:rPr lang="en-US" sz="4000" dirty="0" err="1">
                <a:solidFill>
                  <a:srgbClr val="828282"/>
                </a:solidFill>
                <a:latin typeface="+mj-lt"/>
                <a:cs typeface="Arial" pitchFamily="34" charset="0"/>
              </a:rPr>
              <a:t>leefloon</a:t>
            </a:r>
            <a:endParaRPr lang="ru-RU" sz="4000" dirty="0">
              <a:solidFill>
                <a:srgbClr val="828282"/>
              </a:solidFill>
              <a:latin typeface="+mj-lt"/>
              <a:cs typeface="Arial" pitchFamily="34" charset="0"/>
            </a:endParaRPr>
          </a:p>
        </p:txBody>
      </p:sp>
      <p:grpSp>
        <p:nvGrpSpPr>
          <p:cNvPr id="34" name="Group 33">
            <a:extLst>
              <a:ext uri="{FF2B5EF4-FFF2-40B4-BE49-F238E27FC236}">
                <a16:creationId xmlns:a16="http://schemas.microsoft.com/office/drawing/2014/main" id="{9DCFC194-573D-F1B5-52CD-7A9A55188617}"/>
              </a:ext>
            </a:extLst>
          </p:cNvPr>
          <p:cNvGrpSpPr/>
          <p:nvPr/>
        </p:nvGrpSpPr>
        <p:grpSpPr>
          <a:xfrm>
            <a:off x="1070702" y="1112603"/>
            <a:ext cx="10666088" cy="5416971"/>
            <a:chOff x="1070702" y="979253"/>
            <a:chExt cx="10666088" cy="5416971"/>
          </a:xfrm>
        </p:grpSpPr>
        <p:grpSp>
          <p:nvGrpSpPr>
            <p:cNvPr id="2" name="Group 1">
              <a:extLst>
                <a:ext uri="{FF2B5EF4-FFF2-40B4-BE49-F238E27FC236}">
                  <a16:creationId xmlns:a16="http://schemas.microsoft.com/office/drawing/2014/main" id="{3B4D528C-E947-E038-A2E7-6AFF8F4CF21C}"/>
                </a:ext>
              </a:extLst>
            </p:cNvPr>
            <p:cNvGrpSpPr/>
            <p:nvPr/>
          </p:nvGrpSpPr>
          <p:grpSpPr>
            <a:xfrm>
              <a:off x="9915698" y="2802150"/>
              <a:ext cx="1821092" cy="1875560"/>
              <a:chOff x="8338640" y="2701842"/>
              <a:chExt cx="1821092" cy="1875560"/>
            </a:xfrm>
          </p:grpSpPr>
          <p:grpSp>
            <p:nvGrpSpPr>
              <p:cNvPr id="10" name="Group 9">
                <a:extLst>
                  <a:ext uri="{FF2B5EF4-FFF2-40B4-BE49-F238E27FC236}">
                    <a16:creationId xmlns:a16="http://schemas.microsoft.com/office/drawing/2014/main" id="{153ECA01-A8FA-65E4-EEAC-41667BCF8C95}"/>
                  </a:ext>
                </a:extLst>
              </p:cNvPr>
              <p:cNvGrpSpPr/>
              <p:nvPr/>
            </p:nvGrpSpPr>
            <p:grpSpPr>
              <a:xfrm>
                <a:off x="8338640" y="2701842"/>
                <a:ext cx="1488141" cy="1511213"/>
                <a:chOff x="877639" y="2615750"/>
                <a:chExt cx="1700141" cy="1726501"/>
              </a:xfrm>
            </p:grpSpPr>
            <p:sp>
              <p:nvSpPr>
                <p:cNvPr id="12" name="Oval 11">
                  <a:extLst>
                    <a:ext uri="{FF2B5EF4-FFF2-40B4-BE49-F238E27FC236}">
                      <a16:creationId xmlns:a16="http://schemas.microsoft.com/office/drawing/2014/main" id="{86E1187E-8744-2001-C613-56CBC57C4FE4}"/>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C15AC153-FE4E-21A2-BA75-9E4E0C6A7BBD}"/>
                    </a:ext>
                  </a:extLst>
                </p:cNvPr>
                <p:cNvSpPr/>
                <p:nvPr/>
              </p:nvSpPr>
              <p:spPr>
                <a:xfrm flipV="1">
                  <a:off x="877639" y="2615750"/>
                  <a:ext cx="1700141" cy="1726501"/>
                </a:xfrm>
                <a:prstGeom prst="arc">
                  <a:avLst>
                    <a:gd name="adj1" fmla="val 10785620"/>
                    <a:gd name="adj2" fmla="val 0"/>
                  </a:avLst>
                </a:prstGeom>
                <a:solidFill>
                  <a:schemeClr val="accent3"/>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Top Corners Rounded 10">
                <a:extLst>
                  <a:ext uri="{FF2B5EF4-FFF2-40B4-BE49-F238E27FC236}">
                    <a16:creationId xmlns:a16="http://schemas.microsoft.com/office/drawing/2014/main" id="{47D6A32D-4539-9E0F-DE80-F1D4828CF784}"/>
                  </a:ext>
                </a:extLst>
              </p:cNvPr>
              <p:cNvSpPr/>
              <p:nvPr/>
            </p:nvSpPr>
            <p:spPr>
              <a:xfrm rot="8100000">
                <a:off x="8907322" y="3242890"/>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Oval 13">
              <a:extLst>
                <a:ext uri="{FF2B5EF4-FFF2-40B4-BE49-F238E27FC236}">
                  <a16:creationId xmlns:a16="http://schemas.microsoft.com/office/drawing/2014/main" id="{E5D57F9B-3DF6-2E72-3FC1-EC5E687DD1EC}"/>
                </a:ext>
              </a:extLst>
            </p:cNvPr>
            <p:cNvSpPr/>
            <p:nvPr/>
          </p:nvSpPr>
          <p:spPr>
            <a:xfrm>
              <a:off x="10039911" y="292828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73DD8CA-B597-7513-1954-D9D5E1A3314F}"/>
                </a:ext>
              </a:extLst>
            </p:cNvPr>
            <p:cNvGrpSpPr/>
            <p:nvPr/>
          </p:nvGrpSpPr>
          <p:grpSpPr>
            <a:xfrm>
              <a:off x="4832634" y="979253"/>
              <a:ext cx="2392394" cy="1652033"/>
              <a:chOff x="4765959" y="855428"/>
              <a:chExt cx="2392394" cy="1652033"/>
            </a:xfrm>
          </p:grpSpPr>
          <p:sp>
            <p:nvSpPr>
              <p:cNvPr id="97" name="TextBox 96">
                <a:extLst>
                  <a:ext uri="{FF2B5EF4-FFF2-40B4-BE49-F238E27FC236}">
                    <a16:creationId xmlns:a16="http://schemas.microsoft.com/office/drawing/2014/main" id="{8839A794-8539-C100-96EF-F44A8BEA73E6}"/>
                  </a:ext>
                </a:extLst>
              </p:cNvPr>
              <p:cNvSpPr txBox="1"/>
              <p:nvPr/>
            </p:nvSpPr>
            <p:spPr>
              <a:xfrm>
                <a:off x="4881815" y="855428"/>
                <a:ext cx="2111925" cy="400110"/>
              </a:xfrm>
              <a:prstGeom prst="rect">
                <a:avLst/>
              </a:prstGeom>
              <a:noFill/>
            </p:spPr>
            <p:txBody>
              <a:bodyPr wrap="none" rtlCol="0">
                <a:spAutoFit/>
              </a:bodyPr>
              <a:lstStyle/>
              <a:p>
                <a:pPr algn="ctr"/>
                <a:r>
                  <a:rPr lang="en-US" sz="2000" b="1" dirty="0" err="1">
                    <a:solidFill>
                      <a:schemeClr val="accent5"/>
                    </a:solidFill>
                  </a:rPr>
                  <a:t>Sociaal</a:t>
                </a:r>
                <a:r>
                  <a:rPr lang="en-US" sz="2000" b="1" dirty="0">
                    <a:solidFill>
                      <a:schemeClr val="accent5"/>
                    </a:solidFill>
                  </a:rPr>
                  <a:t> </a:t>
                </a:r>
                <a:r>
                  <a:rPr lang="en-US" sz="2000" b="1" dirty="0" err="1">
                    <a:solidFill>
                      <a:schemeClr val="accent5"/>
                    </a:solidFill>
                  </a:rPr>
                  <a:t>onderzoek</a:t>
                </a:r>
                <a:endParaRPr lang="en-US" sz="2000" b="1" dirty="0">
                  <a:solidFill>
                    <a:schemeClr val="accent5"/>
                  </a:solidFill>
                </a:endParaRPr>
              </a:p>
            </p:txBody>
          </p:sp>
          <p:sp>
            <p:nvSpPr>
              <p:cNvPr id="98" name="TextBox 97">
                <a:extLst>
                  <a:ext uri="{FF2B5EF4-FFF2-40B4-BE49-F238E27FC236}">
                    <a16:creationId xmlns:a16="http://schemas.microsoft.com/office/drawing/2014/main" id="{87CC06FD-91AD-BEB9-D9B6-8A8D00E86BC2}"/>
                  </a:ext>
                </a:extLst>
              </p:cNvPr>
              <p:cNvSpPr txBox="1"/>
              <p:nvPr/>
            </p:nvSpPr>
            <p:spPr>
              <a:xfrm>
                <a:off x="4765959" y="1307132"/>
                <a:ext cx="2392394" cy="1200329"/>
              </a:xfrm>
              <a:prstGeom prst="rect">
                <a:avLst/>
              </a:prstGeom>
              <a:noFill/>
            </p:spPr>
            <p:txBody>
              <a:bodyPr wrap="square" rtlCol="0">
                <a:spAutoFit/>
              </a:bodyPr>
              <a:lstStyle/>
              <a:p>
                <a:pPr marL="285750" indent="-285750">
                  <a:buFontTx/>
                  <a:buChar char="-"/>
                </a:pPr>
                <a:r>
                  <a:rPr lang="en-US" sz="1600" dirty="0">
                    <a:solidFill>
                      <a:schemeClr val="bg1">
                        <a:lumMod val="50000"/>
                      </a:schemeClr>
                    </a:solidFill>
                  </a:rPr>
                  <a:t>KSZ</a:t>
                </a:r>
              </a:p>
              <a:p>
                <a:pPr marL="285750" indent="-285750">
                  <a:buFontTx/>
                  <a:buChar char="-"/>
                </a:pPr>
                <a:r>
                  <a:rPr lang="en-US" sz="1600" dirty="0" err="1">
                    <a:solidFill>
                      <a:schemeClr val="bg1">
                        <a:lumMod val="50000"/>
                      </a:schemeClr>
                    </a:solidFill>
                  </a:rPr>
                  <a:t>Gesprek</a:t>
                </a:r>
                <a:endParaRPr lang="en-US" sz="1600" dirty="0">
                  <a:solidFill>
                    <a:schemeClr val="bg1">
                      <a:lumMod val="50000"/>
                    </a:schemeClr>
                  </a:solidFill>
                </a:endParaRPr>
              </a:p>
              <a:p>
                <a:pPr marL="285750" indent="-285750">
                  <a:buFontTx/>
                  <a:buChar char="-"/>
                </a:pPr>
                <a:r>
                  <a:rPr lang="en-US" sz="1600" dirty="0" err="1">
                    <a:solidFill>
                      <a:schemeClr val="bg1">
                        <a:lumMod val="50000"/>
                      </a:schemeClr>
                    </a:solidFill>
                  </a:rPr>
                  <a:t>Documenten</a:t>
                </a:r>
                <a:r>
                  <a:rPr lang="en-US" sz="1600" dirty="0">
                    <a:solidFill>
                      <a:schemeClr val="bg1">
                        <a:lumMod val="50000"/>
                      </a:schemeClr>
                    </a:solidFill>
                  </a:rPr>
                  <a:t> </a:t>
                </a:r>
                <a:r>
                  <a:rPr lang="en-US" sz="1600" dirty="0" err="1">
                    <a:solidFill>
                      <a:schemeClr val="bg1">
                        <a:lumMod val="50000"/>
                      </a:schemeClr>
                    </a:solidFill>
                  </a:rPr>
                  <a:t>opvragen</a:t>
                </a:r>
                <a:endParaRPr lang="en-US" sz="1600" dirty="0">
                  <a:solidFill>
                    <a:schemeClr val="bg1">
                      <a:lumMod val="50000"/>
                    </a:schemeClr>
                  </a:solidFill>
                </a:endParaRPr>
              </a:p>
              <a:p>
                <a:pPr marL="285750" indent="-285750">
                  <a:buFontTx/>
                  <a:buChar char="-"/>
                </a:pPr>
                <a:r>
                  <a:rPr lang="en-US" sz="1600" dirty="0" err="1">
                    <a:solidFill>
                      <a:schemeClr val="bg1">
                        <a:lumMod val="50000"/>
                      </a:schemeClr>
                    </a:solidFill>
                  </a:rPr>
                  <a:t>Huisbezoek</a:t>
                </a:r>
                <a:endParaRPr lang="en-US" sz="1600" dirty="0">
                  <a:solidFill>
                    <a:schemeClr val="bg1">
                      <a:lumMod val="50000"/>
                    </a:schemeClr>
                  </a:solidFill>
                </a:endParaRPr>
              </a:p>
              <a:p>
                <a:pPr algn="ctr"/>
                <a:endParaRPr lang="en-US" sz="800" dirty="0">
                  <a:solidFill>
                    <a:schemeClr val="bg1">
                      <a:lumMod val="50000"/>
                    </a:schemeClr>
                  </a:solidFill>
                </a:endParaRPr>
              </a:p>
            </p:txBody>
          </p:sp>
        </p:grpSp>
        <p:grpSp>
          <p:nvGrpSpPr>
            <p:cNvPr id="40" name="Group 39">
              <a:extLst>
                <a:ext uri="{FF2B5EF4-FFF2-40B4-BE49-F238E27FC236}">
                  <a16:creationId xmlns:a16="http://schemas.microsoft.com/office/drawing/2014/main" id="{E8353EC9-372A-7EF9-966F-3225722F538C}"/>
                </a:ext>
              </a:extLst>
            </p:cNvPr>
            <p:cNvGrpSpPr/>
            <p:nvPr/>
          </p:nvGrpSpPr>
          <p:grpSpPr>
            <a:xfrm>
              <a:off x="2981931" y="3696182"/>
              <a:ext cx="3207609" cy="1940562"/>
              <a:chOff x="3808805" y="2956021"/>
              <a:chExt cx="3207609" cy="1940562"/>
            </a:xfrm>
          </p:grpSpPr>
          <p:grpSp>
            <p:nvGrpSpPr>
              <p:cNvPr id="56" name="Group 55">
                <a:extLst>
                  <a:ext uri="{FF2B5EF4-FFF2-40B4-BE49-F238E27FC236}">
                    <a16:creationId xmlns:a16="http://schemas.microsoft.com/office/drawing/2014/main" id="{90A34358-6519-8B37-9DE3-F1DC9E7074BB}"/>
                  </a:ext>
                </a:extLst>
              </p:cNvPr>
              <p:cNvGrpSpPr/>
              <p:nvPr/>
            </p:nvGrpSpPr>
            <p:grpSpPr>
              <a:xfrm>
                <a:off x="4658790" y="2956021"/>
                <a:ext cx="1824260" cy="1872888"/>
                <a:chOff x="3858826" y="2707188"/>
                <a:chExt cx="1824260" cy="1872888"/>
              </a:xfrm>
            </p:grpSpPr>
            <p:grpSp>
              <p:nvGrpSpPr>
                <p:cNvPr id="15" name="Group 14">
                  <a:extLst>
                    <a:ext uri="{FF2B5EF4-FFF2-40B4-BE49-F238E27FC236}">
                      <a16:creationId xmlns:a16="http://schemas.microsoft.com/office/drawing/2014/main" id="{20CCD72E-A8D9-F13B-2CD1-2F57CAC124C1}"/>
                    </a:ext>
                  </a:extLst>
                </p:cNvPr>
                <p:cNvGrpSpPr/>
                <p:nvPr/>
              </p:nvGrpSpPr>
              <p:grpSpPr>
                <a:xfrm>
                  <a:off x="3858826" y="2707188"/>
                  <a:ext cx="1488141" cy="1511213"/>
                  <a:chOff x="877639" y="2615750"/>
                  <a:chExt cx="1700141" cy="1726501"/>
                </a:xfrm>
              </p:grpSpPr>
              <p:sp>
                <p:nvSpPr>
                  <p:cNvPr id="16" name="Oval 15">
                    <a:extLst>
                      <a:ext uri="{FF2B5EF4-FFF2-40B4-BE49-F238E27FC236}">
                        <a16:creationId xmlns:a16="http://schemas.microsoft.com/office/drawing/2014/main" id="{33F9F613-A32B-F454-6E29-2BCD9293DB29}"/>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9283C28A-98D6-A2EA-851D-571261E2498B}"/>
                      </a:ext>
                    </a:extLst>
                  </p:cNvPr>
                  <p:cNvSpPr/>
                  <p:nvPr/>
                </p:nvSpPr>
                <p:spPr>
                  <a:xfrm>
                    <a:off x="877639" y="2615750"/>
                    <a:ext cx="1700141" cy="1726501"/>
                  </a:xfrm>
                  <a:prstGeom prst="arc">
                    <a:avLst>
                      <a:gd name="adj1" fmla="val 10785620"/>
                      <a:gd name="adj2" fmla="val 0"/>
                    </a:avLst>
                  </a:prstGeom>
                  <a:solidFill>
                    <a:schemeClr val="accent6"/>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Top Corners Rounded 17">
                  <a:extLst>
                    <a:ext uri="{FF2B5EF4-FFF2-40B4-BE49-F238E27FC236}">
                      <a16:creationId xmlns:a16="http://schemas.microsoft.com/office/drawing/2014/main" id="{1EF7D94B-2355-F0C1-66E5-B4C98576007D}"/>
                    </a:ext>
                  </a:extLst>
                </p:cNvPr>
                <p:cNvSpPr/>
                <p:nvPr/>
              </p:nvSpPr>
              <p:spPr>
                <a:xfrm rot="8100000">
                  <a:off x="4430676" y="3245564"/>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9184B728-74BB-2C92-E8B1-1A0BEFBB0D4F}"/>
                  </a:ext>
                </a:extLst>
              </p:cNvPr>
              <p:cNvGrpSpPr/>
              <p:nvPr/>
            </p:nvGrpSpPr>
            <p:grpSpPr>
              <a:xfrm>
                <a:off x="3808805" y="3082161"/>
                <a:ext cx="3207609" cy="1814422"/>
                <a:chOff x="3809638" y="3082161"/>
                <a:chExt cx="3207609" cy="1814422"/>
              </a:xfrm>
            </p:grpSpPr>
            <p:sp>
              <p:nvSpPr>
                <p:cNvPr id="19" name="Oval 18">
                  <a:extLst>
                    <a:ext uri="{FF2B5EF4-FFF2-40B4-BE49-F238E27FC236}">
                      <a16:creationId xmlns:a16="http://schemas.microsoft.com/office/drawing/2014/main" id="{8FE686AF-25B3-26BC-AFFC-D3BF93BCB64B}"/>
                    </a:ext>
                  </a:extLst>
                </p:cNvPr>
                <p:cNvSpPr/>
                <p:nvPr/>
              </p:nvSpPr>
              <p:spPr>
                <a:xfrm>
                  <a:off x="4783836" y="3082161"/>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7192BE32-5E97-5857-22A1-CD9D5F7300AB}"/>
                    </a:ext>
                  </a:extLst>
                </p:cNvPr>
                <p:cNvSpPr txBox="1"/>
                <p:nvPr/>
              </p:nvSpPr>
              <p:spPr>
                <a:xfrm>
                  <a:off x="3809638" y="4496473"/>
                  <a:ext cx="3207609" cy="400110"/>
                </a:xfrm>
                <a:prstGeom prst="rect">
                  <a:avLst/>
                </a:prstGeom>
                <a:noFill/>
              </p:spPr>
              <p:txBody>
                <a:bodyPr wrap="none" rtlCol="0">
                  <a:spAutoFit/>
                </a:bodyPr>
                <a:lstStyle/>
                <a:p>
                  <a:pPr algn="ctr"/>
                  <a:r>
                    <a:rPr lang="en-US" sz="2000" b="1" dirty="0" err="1">
                      <a:solidFill>
                        <a:schemeClr val="accent6"/>
                      </a:solidFill>
                    </a:rPr>
                    <a:t>Automatisch</a:t>
                  </a:r>
                  <a:r>
                    <a:rPr lang="en-US" sz="2000" b="1" dirty="0">
                      <a:solidFill>
                        <a:schemeClr val="accent6"/>
                      </a:solidFill>
                    </a:rPr>
                    <a:t> </a:t>
                  </a:r>
                  <a:r>
                    <a:rPr lang="en-US" sz="2000" b="1" dirty="0" err="1">
                      <a:solidFill>
                        <a:schemeClr val="accent6"/>
                      </a:solidFill>
                    </a:rPr>
                    <a:t>advies</a:t>
                  </a:r>
                  <a:r>
                    <a:rPr lang="en-US" sz="2000" b="1" dirty="0">
                      <a:solidFill>
                        <a:schemeClr val="accent6"/>
                      </a:solidFill>
                    </a:rPr>
                    <a:t> </a:t>
                  </a:r>
                  <a:r>
                    <a:rPr lang="en-US" sz="2000" b="1" dirty="0" err="1">
                      <a:solidFill>
                        <a:schemeClr val="accent6"/>
                      </a:solidFill>
                    </a:rPr>
                    <a:t>leefloon</a:t>
                  </a:r>
                  <a:endParaRPr lang="en-US" sz="2000" b="1" dirty="0">
                    <a:solidFill>
                      <a:schemeClr val="accent6"/>
                    </a:solidFill>
                  </a:endParaRPr>
                </a:p>
              </p:txBody>
            </p:sp>
          </p:grpSp>
        </p:grpSp>
        <p:grpSp>
          <p:nvGrpSpPr>
            <p:cNvPr id="55" name="Group 54">
              <a:extLst>
                <a:ext uri="{FF2B5EF4-FFF2-40B4-BE49-F238E27FC236}">
                  <a16:creationId xmlns:a16="http://schemas.microsoft.com/office/drawing/2014/main" id="{2907B8DC-5A5A-1675-2EAE-7BC9B4450A44}"/>
                </a:ext>
              </a:extLst>
            </p:cNvPr>
            <p:cNvGrpSpPr/>
            <p:nvPr/>
          </p:nvGrpSpPr>
          <p:grpSpPr>
            <a:xfrm>
              <a:off x="5332290" y="2757810"/>
              <a:ext cx="1821092" cy="1875560"/>
              <a:chOff x="5350134" y="2704515"/>
              <a:chExt cx="1821092" cy="1875560"/>
            </a:xfrm>
          </p:grpSpPr>
          <p:grpSp>
            <p:nvGrpSpPr>
              <p:cNvPr id="20" name="Group 19">
                <a:extLst>
                  <a:ext uri="{FF2B5EF4-FFF2-40B4-BE49-F238E27FC236}">
                    <a16:creationId xmlns:a16="http://schemas.microsoft.com/office/drawing/2014/main" id="{56F70528-816D-BF05-FFE8-F8012EFE01DC}"/>
                  </a:ext>
                </a:extLst>
              </p:cNvPr>
              <p:cNvGrpSpPr/>
              <p:nvPr/>
            </p:nvGrpSpPr>
            <p:grpSpPr>
              <a:xfrm>
                <a:off x="5350134" y="2704515"/>
                <a:ext cx="1488141" cy="1511213"/>
                <a:chOff x="877639" y="2615750"/>
                <a:chExt cx="1700141" cy="1726501"/>
              </a:xfrm>
            </p:grpSpPr>
            <p:sp>
              <p:nvSpPr>
                <p:cNvPr id="21" name="Oval 20">
                  <a:extLst>
                    <a:ext uri="{FF2B5EF4-FFF2-40B4-BE49-F238E27FC236}">
                      <a16:creationId xmlns:a16="http://schemas.microsoft.com/office/drawing/2014/main" id="{36F4CDF9-EE2D-8196-B4D5-6CD3FBB4741B}"/>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c 21">
                  <a:extLst>
                    <a:ext uri="{FF2B5EF4-FFF2-40B4-BE49-F238E27FC236}">
                      <a16:creationId xmlns:a16="http://schemas.microsoft.com/office/drawing/2014/main" id="{F7A1446D-5ED9-8CD7-E79C-D11B837169E3}"/>
                    </a:ext>
                  </a:extLst>
                </p:cNvPr>
                <p:cNvSpPr/>
                <p:nvPr/>
              </p:nvSpPr>
              <p:spPr>
                <a:xfrm flipV="1">
                  <a:off x="877639" y="2615750"/>
                  <a:ext cx="1700141" cy="1726501"/>
                </a:xfrm>
                <a:prstGeom prst="arc">
                  <a:avLst>
                    <a:gd name="adj1" fmla="val 10785620"/>
                    <a:gd name="adj2" fmla="val 0"/>
                  </a:avLst>
                </a:prstGeom>
                <a:solidFill>
                  <a:schemeClr val="accent5"/>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Top Corners Rounded 22">
                <a:extLst>
                  <a:ext uri="{FF2B5EF4-FFF2-40B4-BE49-F238E27FC236}">
                    <a16:creationId xmlns:a16="http://schemas.microsoft.com/office/drawing/2014/main" id="{775982FF-2665-AC15-F346-8FD4808B7A45}"/>
                  </a:ext>
                </a:extLst>
              </p:cNvPr>
              <p:cNvSpPr/>
              <p:nvPr/>
            </p:nvSpPr>
            <p:spPr>
              <a:xfrm rot="8100000">
                <a:off x="5918816" y="3245563"/>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Oval 23">
              <a:extLst>
                <a:ext uri="{FF2B5EF4-FFF2-40B4-BE49-F238E27FC236}">
                  <a16:creationId xmlns:a16="http://schemas.microsoft.com/office/drawing/2014/main" id="{1C13B236-2D60-53E8-2FEC-7E5BF46A1F5A}"/>
                </a:ext>
              </a:extLst>
            </p:cNvPr>
            <p:cNvSpPr/>
            <p:nvPr/>
          </p:nvSpPr>
          <p:spPr>
            <a:xfrm>
              <a:off x="5456503" y="288394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D46653FF-82F1-2938-ED62-04F6C688489D}"/>
                </a:ext>
              </a:extLst>
            </p:cNvPr>
            <p:cNvSpPr txBox="1"/>
            <p:nvPr/>
          </p:nvSpPr>
          <p:spPr>
            <a:xfrm>
              <a:off x="1070702" y="4300935"/>
              <a:ext cx="2400850" cy="400110"/>
            </a:xfrm>
            <a:prstGeom prst="rect">
              <a:avLst/>
            </a:prstGeom>
            <a:noFill/>
          </p:spPr>
          <p:txBody>
            <a:bodyPr wrap="none" rtlCol="0">
              <a:spAutoFit/>
            </a:bodyPr>
            <a:lstStyle/>
            <a:p>
              <a:pPr algn="ctr"/>
              <a:r>
                <a:rPr lang="en-US" sz="2000" b="1" dirty="0" err="1">
                  <a:solidFill>
                    <a:schemeClr val="tx2"/>
                  </a:solidFill>
                </a:rPr>
                <a:t>Cliënt</a:t>
              </a:r>
              <a:r>
                <a:rPr lang="en-US" sz="2000" b="1" dirty="0">
                  <a:solidFill>
                    <a:schemeClr val="tx2"/>
                  </a:solidFill>
                </a:rPr>
                <a:t> </a:t>
              </a:r>
              <a:r>
                <a:rPr lang="en-US" sz="2000" b="1" dirty="0" err="1">
                  <a:solidFill>
                    <a:schemeClr val="tx2"/>
                  </a:solidFill>
                </a:rPr>
                <a:t>meldt</a:t>
              </a:r>
              <a:r>
                <a:rPr lang="en-US" sz="2000" b="1" dirty="0">
                  <a:solidFill>
                    <a:schemeClr val="tx2"/>
                  </a:solidFill>
                </a:rPr>
                <a:t> </a:t>
              </a:r>
              <a:r>
                <a:rPr lang="en-US" sz="2000" b="1" dirty="0" err="1">
                  <a:solidFill>
                    <a:schemeClr val="tx2"/>
                  </a:solidFill>
                </a:rPr>
                <a:t>zich</a:t>
              </a:r>
              <a:r>
                <a:rPr lang="en-US" sz="2000" b="1" dirty="0">
                  <a:solidFill>
                    <a:schemeClr val="tx2"/>
                  </a:solidFill>
                </a:rPr>
                <a:t> </a:t>
              </a:r>
              <a:r>
                <a:rPr lang="en-US" sz="2000" b="1" dirty="0" err="1">
                  <a:solidFill>
                    <a:schemeClr val="tx2"/>
                  </a:solidFill>
                </a:rPr>
                <a:t>aan</a:t>
              </a:r>
              <a:endParaRPr lang="en-US" sz="2000" b="1" dirty="0">
                <a:solidFill>
                  <a:schemeClr val="tx2"/>
                </a:solidFill>
              </a:endParaRPr>
            </a:p>
          </p:txBody>
        </p:sp>
        <p:sp>
          <p:nvSpPr>
            <p:cNvPr id="4" name="Oval 3">
              <a:extLst>
                <a:ext uri="{FF2B5EF4-FFF2-40B4-BE49-F238E27FC236}">
                  <a16:creationId xmlns:a16="http://schemas.microsoft.com/office/drawing/2014/main" id="{29D58448-88DB-D027-6598-4A33E52A3FB5}"/>
                </a:ext>
              </a:extLst>
            </p:cNvPr>
            <p:cNvSpPr/>
            <p:nvPr/>
          </p:nvSpPr>
          <p:spPr>
            <a:xfrm>
              <a:off x="1527774" y="2760484"/>
              <a:ext cx="1488141" cy="1511213"/>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c 5">
              <a:extLst>
                <a:ext uri="{FF2B5EF4-FFF2-40B4-BE49-F238E27FC236}">
                  <a16:creationId xmlns:a16="http://schemas.microsoft.com/office/drawing/2014/main" id="{44E47C34-1F58-055E-623C-68B3EEC39388}"/>
                </a:ext>
              </a:extLst>
            </p:cNvPr>
            <p:cNvSpPr/>
            <p:nvPr/>
          </p:nvSpPr>
          <p:spPr>
            <a:xfrm>
              <a:off x="1527774" y="2760484"/>
              <a:ext cx="1488141" cy="1511213"/>
            </a:xfrm>
            <a:prstGeom prst="arc">
              <a:avLst>
                <a:gd name="adj1" fmla="val 10785620"/>
                <a:gd name="adj2" fmla="val 0"/>
              </a:avLst>
            </a:prstGeom>
            <a:solidFill>
              <a:schemeClr val="tx2"/>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Top Corners Rounded 8">
              <a:extLst>
                <a:ext uri="{FF2B5EF4-FFF2-40B4-BE49-F238E27FC236}">
                  <a16:creationId xmlns:a16="http://schemas.microsoft.com/office/drawing/2014/main" id="{4394FE5A-6A63-21E0-FA42-0A5C6BE1461E}"/>
                </a:ext>
              </a:extLst>
            </p:cNvPr>
            <p:cNvSpPr/>
            <p:nvPr/>
          </p:nvSpPr>
          <p:spPr>
            <a:xfrm rot="8100000">
              <a:off x="2099625" y="3298860"/>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E07E0E-3EF4-BCE8-B656-667A99982E8D}"/>
                </a:ext>
              </a:extLst>
            </p:cNvPr>
            <p:cNvSpPr/>
            <p:nvPr/>
          </p:nvSpPr>
          <p:spPr>
            <a:xfrm>
              <a:off x="1651988" y="2886624"/>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8B80F82-CF1B-2525-3E9F-1C44C68DE19A}"/>
                </a:ext>
              </a:extLst>
            </p:cNvPr>
            <p:cNvSpPr/>
            <p:nvPr/>
          </p:nvSpPr>
          <p:spPr>
            <a:xfrm>
              <a:off x="2150821" y="3395067"/>
              <a:ext cx="242047" cy="24204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92F7A1BA-62ED-3865-FFBC-29809EDA9EC8}"/>
                </a:ext>
              </a:extLst>
            </p:cNvPr>
            <p:cNvSpPr/>
            <p:nvPr/>
          </p:nvSpPr>
          <p:spPr>
            <a:xfrm>
              <a:off x="4469217" y="4379966"/>
              <a:ext cx="242047" cy="24204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E92D7A-C43E-01C3-06DE-CE5B9E2FD546}"/>
                </a:ext>
              </a:extLst>
            </p:cNvPr>
            <p:cNvSpPr/>
            <p:nvPr/>
          </p:nvSpPr>
          <p:spPr>
            <a:xfrm>
              <a:off x="5955336" y="3392392"/>
              <a:ext cx="242047" cy="2420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F63F4DF5-5700-E8F7-7556-A37E76DC8EFE}"/>
                </a:ext>
              </a:extLst>
            </p:cNvPr>
            <p:cNvGrpSpPr/>
            <p:nvPr/>
          </p:nvGrpSpPr>
          <p:grpSpPr>
            <a:xfrm>
              <a:off x="7212710" y="2757810"/>
              <a:ext cx="1824261" cy="1872888"/>
              <a:chOff x="6847331" y="2704515"/>
              <a:chExt cx="1824261" cy="1872888"/>
            </a:xfrm>
          </p:grpSpPr>
          <p:grpSp>
            <p:nvGrpSpPr>
              <p:cNvPr id="25" name="Group 24">
                <a:extLst>
                  <a:ext uri="{FF2B5EF4-FFF2-40B4-BE49-F238E27FC236}">
                    <a16:creationId xmlns:a16="http://schemas.microsoft.com/office/drawing/2014/main" id="{0A2548D4-DCF7-20E9-12F6-644310309481}"/>
                  </a:ext>
                </a:extLst>
              </p:cNvPr>
              <p:cNvGrpSpPr/>
              <p:nvPr/>
            </p:nvGrpSpPr>
            <p:grpSpPr>
              <a:xfrm>
                <a:off x="6847331" y="2704515"/>
                <a:ext cx="1488141" cy="1511213"/>
                <a:chOff x="877639" y="2615750"/>
                <a:chExt cx="1700141" cy="1726501"/>
              </a:xfrm>
            </p:grpSpPr>
            <p:sp>
              <p:nvSpPr>
                <p:cNvPr id="26" name="Oval 25">
                  <a:extLst>
                    <a:ext uri="{FF2B5EF4-FFF2-40B4-BE49-F238E27FC236}">
                      <a16:creationId xmlns:a16="http://schemas.microsoft.com/office/drawing/2014/main" id="{631CAD34-674A-011D-98F0-911EC6D87CF3}"/>
                    </a:ext>
                  </a:extLst>
                </p:cNvPr>
                <p:cNvSpPr/>
                <p:nvPr/>
              </p:nvSpPr>
              <p:spPr>
                <a:xfrm>
                  <a:off x="877639" y="2615750"/>
                  <a:ext cx="1700141" cy="1726501"/>
                </a:xfrm>
                <a:prstGeom prst="ellipse">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03A21D30-0F55-43C8-5B6B-D3FE628A2905}"/>
                    </a:ext>
                  </a:extLst>
                </p:cNvPr>
                <p:cNvSpPr/>
                <p:nvPr/>
              </p:nvSpPr>
              <p:spPr>
                <a:xfrm>
                  <a:off x="877639" y="2615750"/>
                  <a:ext cx="1700141" cy="1726501"/>
                </a:xfrm>
                <a:prstGeom prst="arc">
                  <a:avLst>
                    <a:gd name="adj1" fmla="val 10785620"/>
                    <a:gd name="adj2" fmla="val 0"/>
                  </a:avLst>
                </a:prstGeom>
                <a:solidFill>
                  <a:schemeClr val="accent4"/>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Top Corners Rounded 27">
                <a:extLst>
                  <a:ext uri="{FF2B5EF4-FFF2-40B4-BE49-F238E27FC236}">
                    <a16:creationId xmlns:a16="http://schemas.microsoft.com/office/drawing/2014/main" id="{44FBC4D2-D1CD-81C3-D470-76EF04247D36}"/>
                  </a:ext>
                </a:extLst>
              </p:cNvPr>
              <p:cNvSpPr/>
              <p:nvPr/>
            </p:nvSpPr>
            <p:spPr>
              <a:xfrm rot="8100000">
                <a:off x="7419182" y="3242891"/>
                <a:ext cx="1252410" cy="1334512"/>
              </a:xfrm>
              <a:prstGeom prst="round2SameRect">
                <a:avLst>
                  <a:gd name="adj1" fmla="val 50000"/>
                  <a:gd name="adj2" fmla="val 0"/>
                </a:avLst>
              </a:prstGeom>
              <a:gradFill>
                <a:gsLst>
                  <a:gs pos="0">
                    <a:schemeClr val="bg1">
                      <a:alpha val="15000"/>
                    </a:schemeClr>
                  </a:gs>
                  <a:gs pos="100000">
                    <a:schemeClr val="tx1">
                      <a:alpha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a:extLst>
                <a:ext uri="{FF2B5EF4-FFF2-40B4-BE49-F238E27FC236}">
                  <a16:creationId xmlns:a16="http://schemas.microsoft.com/office/drawing/2014/main" id="{0A2BE6AA-8AAD-0C45-4D5F-83D18E383CB6}"/>
                </a:ext>
              </a:extLst>
            </p:cNvPr>
            <p:cNvSpPr/>
            <p:nvPr/>
          </p:nvSpPr>
          <p:spPr>
            <a:xfrm>
              <a:off x="7336924" y="2883949"/>
              <a:ext cx="1239712" cy="1258933"/>
            </a:xfrm>
            <a:prstGeom prst="ellipse">
              <a:avLst/>
            </a:prstGeom>
            <a:gradFill flip="none" rotWithShape="1">
              <a:gsLst>
                <a:gs pos="0">
                  <a:schemeClr val="bg1">
                    <a:lumMod val="95000"/>
                  </a:schemeClr>
                </a:gs>
                <a:gs pos="100000">
                  <a:schemeClr val="bg1"/>
                </a:gs>
              </a:gsLst>
              <a:lin ang="2700000" scaled="1"/>
              <a:tileRect/>
            </a:gra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97C00F7E-2FC8-3777-1C42-4982A819EBBE}"/>
                </a:ext>
              </a:extLst>
            </p:cNvPr>
            <p:cNvSpPr/>
            <p:nvPr/>
          </p:nvSpPr>
          <p:spPr>
            <a:xfrm>
              <a:off x="7835757" y="3392392"/>
              <a:ext cx="242047" cy="2420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9696EB08-C4D1-ECD4-1A93-EB6413181C1A}"/>
                </a:ext>
              </a:extLst>
            </p:cNvPr>
            <p:cNvSpPr txBox="1"/>
            <p:nvPr/>
          </p:nvSpPr>
          <p:spPr>
            <a:xfrm>
              <a:off x="7086951" y="4300935"/>
              <a:ext cx="1738874" cy="400110"/>
            </a:xfrm>
            <a:prstGeom prst="rect">
              <a:avLst/>
            </a:prstGeom>
            <a:noFill/>
          </p:spPr>
          <p:txBody>
            <a:bodyPr wrap="none" rtlCol="0">
              <a:spAutoFit/>
            </a:bodyPr>
            <a:lstStyle/>
            <a:p>
              <a:pPr algn="ctr"/>
              <a:r>
                <a:rPr lang="en-US" sz="2000" b="1" dirty="0" err="1">
                  <a:solidFill>
                    <a:schemeClr val="accent4"/>
                  </a:solidFill>
                </a:rPr>
                <a:t>Sociaal</a:t>
              </a:r>
              <a:r>
                <a:rPr lang="en-US" sz="2000" b="1" dirty="0">
                  <a:solidFill>
                    <a:schemeClr val="accent4"/>
                  </a:solidFill>
                </a:rPr>
                <a:t> </a:t>
              </a:r>
              <a:r>
                <a:rPr lang="en-US" sz="2000" b="1" dirty="0" err="1">
                  <a:solidFill>
                    <a:schemeClr val="accent4"/>
                  </a:solidFill>
                </a:rPr>
                <a:t>verslag</a:t>
              </a:r>
              <a:endParaRPr lang="en-US" sz="2000" b="1" dirty="0">
                <a:solidFill>
                  <a:schemeClr val="accent4"/>
                </a:solidFill>
              </a:endParaRPr>
            </a:p>
          </p:txBody>
        </p:sp>
        <p:sp>
          <p:nvSpPr>
            <p:cNvPr id="111" name="TextBox 110">
              <a:extLst>
                <a:ext uri="{FF2B5EF4-FFF2-40B4-BE49-F238E27FC236}">
                  <a16:creationId xmlns:a16="http://schemas.microsoft.com/office/drawing/2014/main" id="{34ABF73A-B9BF-0FB1-82A7-53E30E3CF606}"/>
                </a:ext>
              </a:extLst>
            </p:cNvPr>
            <p:cNvSpPr txBox="1"/>
            <p:nvPr/>
          </p:nvSpPr>
          <p:spPr>
            <a:xfrm>
              <a:off x="9741887" y="2318266"/>
              <a:ext cx="1835760" cy="400110"/>
            </a:xfrm>
            <a:prstGeom prst="rect">
              <a:avLst/>
            </a:prstGeom>
            <a:noFill/>
          </p:spPr>
          <p:txBody>
            <a:bodyPr wrap="none" rtlCol="0">
              <a:spAutoFit/>
            </a:bodyPr>
            <a:lstStyle/>
            <a:p>
              <a:pPr algn="ctr"/>
              <a:r>
                <a:rPr lang="en-US" sz="2000" b="1" dirty="0" err="1">
                  <a:solidFill>
                    <a:schemeClr val="accent3"/>
                  </a:solidFill>
                </a:rPr>
                <a:t>Beslissing</a:t>
              </a:r>
              <a:r>
                <a:rPr lang="en-US" sz="2000" b="1" dirty="0">
                  <a:solidFill>
                    <a:schemeClr val="accent3"/>
                  </a:solidFill>
                </a:rPr>
                <a:t> BCSD</a:t>
              </a:r>
            </a:p>
          </p:txBody>
        </p:sp>
        <p:sp>
          <p:nvSpPr>
            <p:cNvPr id="113" name="Oval 112">
              <a:extLst>
                <a:ext uri="{FF2B5EF4-FFF2-40B4-BE49-F238E27FC236}">
                  <a16:creationId xmlns:a16="http://schemas.microsoft.com/office/drawing/2014/main" id="{2A1CF947-CF04-AFF2-F617-93919B482997}"/>
                </a:ext>
              </a:extLst>
            </p:cNvPr>
            <p:cNvSpPr/>
            <p:nvPr/>
          </p:nvSpPr>
          <p:spPr>
            <a:xfrm>
              <a:off x="10528086" y="3406151"/>
              <a:ext cx="242047" cy="2420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699831F-D07F-50B4-4F72-EE28D9325384}"/>
                </a:ext>
              </a:extLst>
            </p:cNvPr>
            <p:cNvSpPr txBox="1"/>
            <p:nvPr/>
          </p:nvSpPr>
          <p:spPr>
            <a:xfrm>
              <a:off x="3239511" y="5688338"/>
              <a:ext cx="2478772" cy="707886"/>
            </a:xfrm>
            <a:prstGeom prst="rect">
              <a:avLst/>
            </a:prstGeom>
            <a:noFill/>
          </p:spPr>
          <p:txBody>
            <a:bodyPr wrap="square" rtlCol="0">
              <a:spAutoFit/>
            </a:bodyPr>
            <a:lstStyle/>
            <a:p>
              <a:pPr marL="285750" indent="-285750">
                <a:buFontTx/>
                <a:buChar char="-"/>
              </a:pPr>
              <a:r>
                <a:rPr lang="en-US" sz="1600" dirty="0">
                  <a:solidFill>
                    <a:schemeClr val="bg1">
                      <a:lumMod val="50000"/>
                    </a:schemeClr>
                  </a:solidFill>
                </a:rPr>
                <a:t>Op basis van KSZ</a:t>
              </a:r>
            </a:p>
            <a:p>
              <a:pPr marL="285750" indent="-285750">
                <a:buFontTx/>
                <a:buChar char="-"/>
              </a:pPr>
              <a:r>
                <a:rPr lang="en-US" sz="1600" dirty="0" err="1">
                  <a:solidFill>
                    <a:schemeClr val="bg1">
                      <a:lumMod val="50000"/>
                    </a:schemeClr>
                  </a:solidFill>
                </a:rPr>
                <a:t>Voorlopig</a:t>
              </a:r>
              <a:r>
                <a:rPr lang="en-US" sz="1600" dirty="0">
                  <a:solidFill>
                    <a:schemeClr val="bg1">
                      <a:lumMod val="50000"/>
                    </a:schemeClr>
                  </a:solidFill>
                </a:rPr>
                <a:t> 95-99% </a:t>
              </a:r>
              <a:r>
                <a:rPr lang="en-US" sz="1600" dirty="0" err="1">
                  <a:solidFill>
                    <a:schemeClr val="bg1">
                      <a:lumMod val="50000"/>
                    </a:schemeClr>
                  </a:solidFill>
                </a:rPr>
                <a:t>valide</a:t>
              </a:r>
              <a:endParaRPr lang="en-US" sz="1600" dirty="0">
                <a:solidFill>
                  <a:schemeClr val="bg1">
                    <a:lumMod val="50000"/>
                  </a:schemeClr>
                </a:solidFill>
              </a:endParaRPr>
            </a:p>
            <a:p>
              <a:pPr algn="ctr"/>
              <a:endParaRPr lang="en-US" sz="800" dirty="0">
                <a:solidFill>
                  <a:schemeClr val="bg1">
                    <a:lumMod val="50000"/>
                  </a:schemeClr>
                </a:solidFill>
              </a:endParaRPr>
            </a:p>
          </p:txBody>
        </p:sp>
        <p:pic>
          <p:nvPicPr>
            <p:cNvPr id="31" name="Graphic 30" descr="Network outline">
              <a:extLst>
                <a:ext uri="{FF2B5EF4-FFF2-40B4-BE49-F238E27FC236}">
                  <a16:creationId xmlns:a16="http://schemas.microsoft.com/office/drawing/2014/main" id="{EECF8600-899F-0B9A-36AB-BF11C102AC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230762" y="4086284"/>
              <a:ext cx="731008" cy="731008"/>
            </a:xfrm>
            <a:prstGeom prst="rect">
              <a:avLst/>
            </a:prstGeom>
          </p:spPr>
        </p:pic>
        <p:pic>
          <p:nvPicPr>
            <p:cNvPr id="30" name="Graphic 29" descr="Rating outline">
              <a:extLst>
                <a:ext uri="{FF2B5EF4-FFF2-40B4-BE49-F238E27FC236}">
                  <a16:creationId xmlns:a16="http://schemas.microsoft.com/office/drawing/2014/main" id="{6C6DC495-E5C4-8BCB-5939-2D9103ED8D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895870" y="3192251"/>
              <a:ext cx="731008" cy="731008"/>
            </a:xfrm>
            <a:prstGeom prst="rect">
              <a:avLst/>
            </a:prstGeom>
          </p:spPr>
        </p:pic>
        <p:pic>
          <p:nvPicPr>
            <p:cNvPr id="32" name="Graphic 31" descr="Clipboard Checked outline">
              <a:extLst>
                <a:ext uri="{FF2B5EF4-FFF2-40B4-BE49-F238E27FC236}">
                  <a16:creationId xmlns:a16="http://schemas.microsoft.com/office/drawing/2014/main" id="{B39F9F86-810E-5EE5-A23E-603FF177E7E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5735329" y="3064911"/>
              <a:ext cx="731008" cy="731008"/>
            </a:xfrm>
            <a:prstGeom prst="rect">
              <a:avLst/>
            </a:prstGeom>
          </p:spPr>
        </p:pic>
        <p:pic>
          <p:nvPicPr>
            <p:cNvPr id="33" name="Graphic 32" descr="Document outline">
              <a:extLst>
                <a:ext uri="{FF2B5EF4-FFF2-40B4-BE49-F238E27FC236}">
                  <a16:creationId xmlns:a16="http://schemas.microsoft.com/office/drawing/2014/main" id="{CC9CB8AC-DB7C-9C11-A74D-4C329487715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7597851" y="3147911"/>
              <a:ext cx="731008" cy="731008"/>
            </a:xfrm>
            <a:prstGeom prst="rect">
              <a:avLst/>
            </a:prstGeom>
          </p:spPr>
        </p:pic>
        <p:grpSp>
          <p:nvGrpSpPr>
            <p:cNvPr id="35" name="Graphic 33" descr="Inbox Check outline">
              <a:extLst>
                <a:ext uri="{FF2B5EF4-FFF2-40B4-BE49-F238E27FC236}">
                  <a16:creationId xmlns:a16="http://schemas.microsoft.com/office/drawing/2014/main" id="{9E0B4682-BE86-B2AB-334A-B4155AE28D2E}"/>
                </a:ext>
              </a:extLst>
            </p:cNvPr>
            <p:cNvGrpSpPr/>
            <p:nvPr/>
          </p:nvGrpSpPr>
          <p:grpSpPr>
            <a:xfrm>
              <a:off x="10323019" y="3283626"/>
              <a:ext cx="517972" cy="547989"/>
              <a:chOff x="10323019" y="3283626"/>
              <a:chExt cx="517972" cy="547989"/>
            </a:xfrm>
            <a:solidFill>
              <a:schemeClr val="bg1"/>
            </a:solidFill>
          </p:grpSpPr>
          <p:sp>
            <p:nvSpPr>
              <p:cNvPr id="36" name="Freeform: Shape 35">
                <a:extLst>
                  <a:ext uri="{FF2B5EF4-FFF2-40B4-BE49-F238E27FC236}">
                    <a16:creationId xmlns:a16="http://schemas.microsoft.com/office/drawing/2014/main" id="{29399204-8115-A371-9BE2-E8FCBDD8EECC}"/>
                  </a:ext>
                </a:extLst>
              </p:cNvPr>
              <p:cNvSpPr/>
              <p:nvPr/>
            </p:nvSpPr>
            <p:spPr>
              <a:xfrm>
                <a:off x="10323019" y="3458665"/>
                <a:ext cx="517972" cy="372951"/>
              </a:xfrm>
              <a:custGeom>
                <a:avLst/>
                <a:gdLst>
                  <a:gd name="connsiteX0" fmla="*/ 476313 w 517972"/>
                  <a:gd name="connsiteY0" fmla="*/ 101458 h 372951"/>
                  <a:gd name="connsiteX1" fmla="*/ 463573 w 517972"/>
                  <a:gd name="connsiteY1" fmla="*/ 110504 h 372951"/>
                  <a:gd name="connsiteX2" fmla="*/ 500124 w 517972"/>
                  <a:gd name="connsiteY2" fmla="*/ 198507 h 372951"/>
                  <a:gd name="connsiteX3" fmla="*/ 319656 w 517972"/>
                  <a:gd name="connsiteY3" fmla="*/ 198507 h 372951"/>
                  <a:gd name="connsiteX4" fmla="*/ 319542 w 517972"/>
                  <a:gd name="connsiteY4" fmla="*/ 206015 h 372951"/>
                  <a:gd name="connsiteX5" fmla="*/ 258022 w 517972"/>
                  <a:gd name="connsiteY5" fmla="*/ 265614 h 372951"/>
                  <a:gd name="connsiteX6" fmla="*/ 198423 w 517972"/>
                  <a:gd name="connsiteY6" fmla="*/ 206015 h 372951"/>
                  <a:gd name="connsiteX7" fmla="*/ 198332 w 517972"/>
                  <a:gd name="connsiteY7" fmla="*/ 198499 h 372951"/>
                  <a:gd name="connsiteX8" fmla="*/ 17742 w 517972"/>
                  <a:gd name="connsiteY8" fmla="*/ 198499 h 372951"/>
                  <a:gd name="connsiteX9" fmla="*/ 93668 w 517972"/>
                  <a:gd name="connsiteY9" fmla="*/ 15229 h 372951"/>
                  <a:gd name="connsiteX10" fmla="*/ 212061 w 517972"/>
                  <a:gd name="connsiteY10" fmla="*/ 15229 h 372951"/>
                  <a:gd name="connsiteX11" fmla="*/ 208497 w 517972"/>
                  <a:gd name="connsiteY11" fmla="*/ 0 h 372951"/>
                  <a:gd name="connsiteX12" fmla="*/ 83495 w 517972"/>
                  <a:gd name="connsiteY12" fmla="*/ 0 h 372951"/>
                  <a:gd name="connsiteX13" fmla="*/ 0 w 517972"/>
                  <a:gd name="connsiteY13" fmla="*/ 201560 h 372951"/>
                  <a:gd name="connsiteX14" fmla="*/ 0 w 517972"/>
                  <a:gd name="connsiteY14" fmla="*/ 372951 h 372951"/>
                  <a:gd name="connsiteX15" fmla="*/ 517972 w 517972"/>
                  <a:gd name="connsiteY15" fmla="*/ 372951 h 372951"/>
                  <a:gd name="connsiteX16" fmla="*/ 517972 w 517972"/>
                  <a:gd name="connsiteY16" fmla="*/ 201888 h 372951"/>
                  <a:gd name="connsiteX17" fmla="*/ 15229 w 517972"/>
                  <a:gd name="connsiteY17" fmla="*/ 357722 h 372951"/>
                  <a:gd name="connsiteX18" fmla="*/ 15229 w 517972"/>
                  <a:gd name="connsiteY18" fmla="*/ 213736 h 372951"/>
                  <a:gd name="connsiteX19" fmla="*/ 183689 w 517972"/>
                  <a:gd name="connsiteY19" fmla="*/ 213736 h 372951"/>
                  <a:gd name="connsiteX20" fmla="*/ 267550 w 517972"/>
                  <a:gd name="connsiteY20" fmla="*/ 280501 h 372951"/>
                  <a:gd name="connsiteX21" fmla="*/ 334314 w 517972"/>
                  <a:gd name="connsiteY21" fmla="*/ 213736 h 372951"/>
                  <a:gd name="connsiteX22" fmla="*/ 502743 w 517972"/>
                  <a:gd name="connsiteY22" fmla="*/ 213736 h 372951"/>
                  <a:gd name="connsiteX23" fmla="*/ 502743 w 517972"/>
                  <a:gd name="connsiteY23" fmla="*/ 357722 h 37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17972" h="372951">
                    <a:moveTo>
                      <a:pt x="476313" y="101458"/>
                    </a:moveTo>
                    <a:cubicBezTo>
                      <a:pt x="472206" y="104661"/>
                      <a:pt x="467959" y="107677"/>
                      <a:pt x="463573" y="110504"/>
                    </a:cubicBezTo>
                    <a:lnTo>
                      <a:pt x="500124" y="198507"/>
                    </a:lnTo>
                    <a:lnTo>
                      <a:pt x="319656" y="198507"/>
                    </a:lnTo>
                    <a:lnTo>
                      <a:pt x="319542" y="206015"/>
                    </a:lnTo>
                    <a:cubicBezTo>
                      <a:pt x="319011" y="239461"/>
                      <a:pt x="291468" y="266144"/>
                      <a:pt x="258022" y="265614"/>
                    </a:cubicBezTo>
                    <a:cubicBezTo>
                      <a:pt x="225323" y="265095"/>
                      <a:pt x="198942" y="238713"/>
                      <a:pt x="198423" y="206015"/>
                    </a:cubicBezTo>
                    <a:lnTo>
                      <a:pt x="198332" y="198499"/>
                    </a:lnTo>
                    <a:lnTo>
                      <a:pt x="17742" y="198499"/>
                    </a:lnTo>
                    <a:lnTo>
                      <a:pt x="93668" y="15229"/>
                    </a:lnTo>
                    <a:lnTo>
                      <a:pt x="212061" y="15229"/>
                    </a:lnTo>
                    <a:cubicBezTo>
                      <a:pt x="210645" y="10239"/>
                      <a:pt x="209457" y="5163"/>
                      <a:pt x="208497" y="0"/>
                    </a:cubicBezTo>
                    <a:lnTo>
                      <a:pt x="83495" y="0"/>
                    </a:lnTo>
                    <a:lnTo>
                      <a:pt x="0" y="201560"/>
                    </a:lnTo>
                    <a:lnTo>
                      <a:pt x="0" y="372951"/>
                    </a:lnTo>
                    <a:lnTo>
                      <a:pt x="517972" y="372951"/>
                    </a:lnTo>
                    <a:lnTo>
                      <a:pt x="517972" y="201888"/>
                    </a:lnTo>
                    <a:close/>
                    <a:moveTo>
                      <a:pt x="15229" y="357722"/>
                    </a:moveTo>
                    <a:lnTo>
                      <a:pt x="15229" y="213736"/>
                    </a:lnTo>
                    <a:lnTo>
                      <a:pt x="183689" y="213736"/>
                    </a:lnTo>
                    <a:cubicBezTo>
                      <a:pt x="188410" y="255330"/>
                      <a:pt x="225955" y="285222"/>
                      <a:pt x="267550" y="280501"/>
                    </a:cubicBezTo>
                    <a:cubicBezTo>
                      <a:pt x="302641" y="276518"/>
                      <a:pt x="330332" y="248828"/>
                      <a:pt x="334314" y="213736"/>
                    </a:cubicBezTo>
                    <a:lnTo>
                      <a:pt x="502743" y="213736"/>
                    </a:lnTo>
                    <a:lnTo>
                      <a:pt x="502743" y="357722"/>
                    </a:lnTo>
                    <a:close/>
                  </a:path>
                </a:pathLst>
              </a:custGeom>
              <a:solidFill>
                <a:schemeClr val="bg1"/>
              </a:solidFill>
              <a:ln w="7541" cap="flat">
                <a:solidFill>
                  <a:schemeClr val="tx1"/>
                </a:solidFill>
                <a:prstDash val="solid"/>
                <a:miter/>
              </a:ln>
            </p:spPr>
            <p:txBody>
              <a:bodyPr rtlCol="0" anchor="ctr"/>
              <a:lstStyle/>
              <a:p>
                <a:endParaRPr lang="nl-BE"/>
              </a:p>
            </p:txBody>
          </p:sp>
          <p:sp>
            <p:nvSpPr>
              <p:cNvPr id="38" name="Freeform: Shape 37">
                <a:extLst>
                  <a:ext uri="{FF2B5EF4-FFF2-40B4-BE49-F238E27FC236}">
                    <a16:creationId xmlns:a16="http://schemas.microsoft.com/office/drawing/2014/main" id="{00261FE9-2D2E-D8BA-0896-7D5E753DE654}"/>
                  </a:ext>
                </a:extLst>
              </p:cNvPr>
              <p:cNvSpPr/>
              <p:nvPr/>
            </p:nvSpPr>
            <p:spPr>
              <a:xfrm>
                <a:off x="10551535" y="3283626"/>
                <a:ext cx="289220" cy="289220"/>
              </a:xfrm>
              <a:custGeom>
                <a:avLst/>
                <a:gdLst>
                  <a:gd name="connsiteX0" fmla="*/ 144724 w 289220"/>
                  <a:gd name="connsiteY0" fmla="*/ 289220 h 289220"/>
                  <a:gd name="connsiteX1" fmla="*/ 289220 w 289220"/>
                  <a:gd name="connsiteY1" fmla="*/ 144496 h 289220"/>
                  <a:gd name="connsiteX2" fmla="*/ 144496 w 289220"/>
                  <a:gd name="connsiteY2" fmla="*/ 0 h 289220"/>
                  <a:gd name="connsiteX3" fmla="*/ 0 w 289220"/>
                  <a:gd name="connsiteY3" fmla="*/ 144610 h 289220"/>
                  <a:gd name="connsiteX4" fmla="*/ 144610 w 289220"/>
                  <a:gd name="connsiteY4" fmla="*/ 289220 h 289220"/>
                  <a:gd name="connsiteX5" fmla="*/ 144724 w 289220"/>
                  <a:gd name="connsiteY5" fmla="*/ 289220 h 289220"/>
                  <a:gd name="connsiteX6" fmla="*/ 144724 w 289220"/>
                  <a:gd name="connsiteY6" fmla="*/ 15229 h 289220"/>
                  <a:gd name="connsiteX7" fmla="*/ 273991 w 289220"/>
                  <a:gd name="connsiteY7" fmla="*/ 144724 h 289220"/>
                  <a:gd name="connsiteX8" fmla="*/ 144496 w 289220"/>
                  <a:gd name="connsiteY8" fmla="*/ 273991 h 289220"/>
                  <a:gd name="connsiteX9" fmla="*/ 15229 w 289220"/>
                  <a:gd name="connsiteY9" fmla="*/ 144610 h 289220"/>
                  <a:gd name="connsiteX10" fmla="*/ 144724 w 289220"/>
                  <a:gd name="connsiteY10" fmla="*/ 15229 h 28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220" h="289220">
                    <a:moveTo>
                      <a:pt x="144724" y="289220"/>
                    </a:moveTo>
                    <a:cubicBezTo>
                      <a:pt x="224590" y="289157"/>
                      <a:pt x="289284" y="224362"/>
                      <a:pt x="289220" y="144496"/>
                    </a:cubicBezTo>
                    <a:cubicBezTo>
                      <a:pt x="289157" y="64630"/>
                      <a:pt x="224362" y="-63"/>
                      <a:pt x="144496" y="0"/>
                    </a:cubicBezTo>
                    <a:cubicBezTo>
                      <a:pt x="64674" y="63"/>
                      <a:pt x="0" y="64789"/>
                      <a:pt x="0" y="144610"/>
                    </a:cubicBezTo>
                    <a:cubicBezTo>
                      <a:pt x="0" y="224476"/>
                      <a:pt x="64744" y="289220"/>
                      <a:pt x="144610" y="289220"/>
                    </a:cubicBezTo>
                    <a:cubicBezTo>
                      <a:pt x="144648" y="289220"/>
                      <a:pt x="144686" y="289220"/>
                      <a:pt x="144724" y="289220"/>
                    </a:cubicBezTo>
                    <a:close/>
                    <a:moveTo>
                      <a:pt x="144724" y="15229"/>
                    </a:moveTo>
                    <a:cubicBezTo>
                      <a:pt x="216180" y="15293"/>
                      <a:pt x="274054" y="73269"/>
                      <a:pt x="273991" y="144724"/>
                    </a:cubicBezTo>
                    <a:cubicBezTo>
                      <a:pt x="273928" y="216180"/>
                      <a:pt x="215951" y="274054"/>
                      <a:pt x="144496" y="273991"/>
                    </a:cubicBezTo>
                    <a:cubicBezTo>
                      <a:pt x="73086" y="273928"/>
                      <a:pt x="15229" y="216021"/>
                      <a:pt x="15229" y="144610"/>
                    </a:cubicBezTo>
                    <a:cubicBezTo>
                      <a:pt x="15343" y="73157"/>
                      <a:pt x="73271" y="15280"/>
                      <a:pt x="144724" y="15229"/>
                    </a:cubicBezTo>
                    <a:close/>
                  </a:path>
                </a:pathLst>
              </a:custGeom>
              <a:solidFill>
                <a:schemeClr val="bg1"/>
              </a:solidFill>
              <a:ln w="7541" cap="flat">
                <a:solidFill>
                  <a:schemeClr val="tx1"/>
                </a:solidFill>
                <a:prstDash val="solid"/>
                <a:miter/>
              </a:ln>
            </p:spPr>
            <p:txBody>
              <a:bodyPr rtlCol="0" anchor="ctr"/>
              <a:lstStyle/>
              <a:p>
                <a:endParaRPr lang="nl-BE"/>
              </a:p>
            </p:txBody>
          </p:sp>
          <p:sp>
            <p:nvSpPr>
              <p:cNvPr id="39" name="Freeform: Shape 38">
                <a:extLst>
                  <a:ext uri="{FF2B5EF4-FFF2-40B4-BE49-F238E27FC236}">
                    <a16:creationId xmlns:a16="http://schemas.microsoft.com/office/drawing/2014/main" id="{3175A4EF-4EFA-CB38-D7DF-74FADABE505F}"/>
                  </a:ext>
                </a:extLst>
              </p:cNvPr>
              <p:cNvSpPr/>
              <p:nvPr/>
            </p:nvSpPr>
            <p:spPr>
              <a:xfrm>
                <a:off x="10618414" y="3365812"/>
                <a:ext cx="159253" cy="118948"/>
              </a:xfrm>
              <a:custGeom>
                <a:avLst/>
                <a:gdLst>
                  <a:gd name="connsiteX0" fmla="*/ 159253 w 159253"/>
                  <a:gd name="connsiteY0" fmla="*/ 10767 h 118948"/>
                  <a:gd name="connsiteX1" fmla="*/ 148486 w 159253"/>
                  <a:gd name="connsiteY1" fmla="*/ 0 h 118948"/>
                  <a:gd name="connsiteX2" fmla="*/ 51072 w 159253"/>
                  <a:gd name="connsiteY2" fmla="*/ 97414 h 118948"/>
                  <a:gd name="connsiteX3" fmla="*/ 10767 w 159253"/>
                  <a:gd name="connsiteY3" fmla="*/ 57110 h 118948"/>
                  <a:gd name="connsiteX4" fmla="*/ 0 w 159253"/>
                  <a:gd name="connsiteY4" fmla="*/ 67877 h 118948"/>
                  <a:gd name="connsiteX5" fmla="*/ 51072 w 159253"/>
                  <a:gd name="connsiteY5" fmla="*/ 118949 h 118948"/>
                  <a:gd name="connsiteX6" fmla="*/ 159253 w 159253"/>
                  <a:gd name="connsiteY6" fmla="*/ 10767 h 118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253" h="118948">
                    <a:moveTo>
                      <a:pt x="159253" y="10767"/>
                    </a:moveTo>
                    <a:lnTo>
                      <a:pt x="148486" y="0"/>
                    </a:lnTo>
                    <a:lnTo>
                      <a:pt x="51072" y="97414"/>
                    </a:lnTo>
                    <a:lnTo>
                      <a:pt x="10767" y="57110"/>
                    </a:lnTo>
                    <a:lnTo>
                      <a:pt x="0" y="67877"/>
                    </a:lnTo>
                    <a:lnTo>
                      <a:pt x="51072" y="118949"/>
                    </a:lnTo>
                    <a:lnTo>
                      <a:pt x="159253" y="10767"/>
                    </a:lnTo>
                    <a:close/>
                  </a:path>
                </a:pathLst>
              </a:custGeom>
              <a:solidFill>
                <a:schemeClr val="bg1"/>
              </a:solidFill>
              <a:ln w="7541" cap="flat">
                <a:solidFill>
                  <a:schemeClr val="tx1"/>
                </a:solidFill>
                <a:prstDash val="solid"/>
                <a:miter/>
              </a:ln>
            </p:spPr>
            <p:txBody>
              <a:bodyPr rtlCol="0" anchor="ctr"/>
              <a:lstStyle/>
              <a:p>
                <a:endParaRPr lang="nl-BE"/>
              </a:p>
            </p:txBody>
          </p:sp>
        </p:grpSp>
      </p:grpSp>
    </p:spTree>
    <p:extLst>
      <p:ext uri="{BB962C8B-B14F-4D97-AF65-F5344CB8AC3E}">
        <p14:creationId xmlns:p14="http://schemas.microsoft.com/office/powerpoint/2010/main" val="179874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6"/>
              </a:solidFill>
            </a:endParaRPr>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79378" y="5226485"/>
            <a:ext cx="2062854"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p:cNvCxnSpPr>
          <p:nvPr/>
        </p:nvCxnSpPr>
        <p:spPr>
          <a:xfrm>
            <a:off x="4457506" y="3836129"/>
            <a:ext cx="3322901" cy="0"/>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accent6"/>
                </a:solidFill>
                <a:latin typeface="Calibri"/>
                <a:cs typeface="Calibri"/>
                <a:sym typeface="Calibri"/>
                <a:rtl val="0"/>
              </a:rPr>
              <a:t>Primaire</a:t>
            </a:r>
            <a:r>
              <a:rPr lang="en-US" b="1" spc="0" baseline="0" dirty="0">
                <a:solidFill>
                  <a:schemeClr val="tx2"/>
                </a:solidFill>
                <a:latin typeface="Calibri"/>
                <a:cs typeface="Calibri"/>
                <a:sym typeface="Calibri"/>
                <a:rtl val="0"/>
              </a:rPr>
              <a:t> </a:t>
            </a:r>
            <a:r>
              <a:rPr lang="en-US" b="1" spc="0" baseline="0" dirty="0">
                <a:solidFill>
                  <a:schemeClr val="accent6"/>
                </a:solidFill>
                <a:latin typeface="Calibri"/>
                <a:cs typeface="Calibri"/>
                <a:sym typeface="Calibri"/>
                <a:rtl val="0"/>
              </a:rPr>
              <a:t>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grpSp>
        <p:nvGrpSpPr>
          <p:cNvPr id="54" name="Group 53">
            <a:extLst>
              <a:ext uri="{FF2B5EF4-FFF2-40B4-BE49-F238E27FC236}">
                <a16:creationId xmlns:a16="http://schemas.microsoft.com/office/drawing/2014/main" id="{091F78F2-DF62-43EA-8A2C-DD486719CDB0}"/>
              </a:ext>
            </a:extLst>
          </p:cNvPr>
          <p:cNvGrpSpPr/>
          <p:nvPr/>
        </p:nvGrpSpPr>
        <p:grpSpPr>
          <a:xfrm flipH="1">
            <a:off x="8522726" y="2012176"/>
            <a:ext cx="1751037" cy="914457"/>
            <a:chOff x="1750263" y="1542344"/>
            <a:chExt cx="1751037" cy="914457"/>
          </a:xfrm>
        </p:grpSpPr>
        <p:sp>
          <p:nvSpPr>
            <p:cNvPr id="83" name="Graphic 32">
              <a:extLst>
                <a:ext uri="{FF2B5EF4-FFF2-40B4-BE49-F238E27FC236}">
                  <a16:creationId xmlns:a16="http://schemas.microsoft.com/office/drawing/2014/main" id="{2247A390-AA9E-4AF8-AB5D-D38521C26023}"/>
                </a:ext>
              </a:extLst>
            </p:cNvPr>
            <p:cNvSpPr/>
            <p:nvPr/>
          </p:nvSpPr>
          <p:spPr>
            <a:xfrm>
              <a:off x="1750263" y="1613292"/>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a:off x="2765713" y="1542344"/>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gr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1"/>
                </a:solidFill>
                <a:latin typeface="Calibri"/>
                <a:cs typeface="Calibri"/>
                <a:sym typeface="Calibri"/>
                <a:rtl val="0"/>
              </a:rPr>
              <a:t>Administratie</a:t>
            </a:r>
          </a:p>
        </p:txBody>
      </p:sp>
      <p:grpSp>
        <p:nvGrpSpPr>
          <p:cNvPr id="60" name="Group 59">
            <a:extLst>
              <a:ext uri="{FF2B5EF4-FFF2-40B4-BE49-F238E27FC236}">
                <a16:creationId xmlns:a16="http://schemas.microsoft.com/office/drawing/2014/main" id="{27197F8F-2907-024C-8332-BBA937BDBE67}"/>
              </a:ext>
            </a:extLst>
          </p:cNvPr>
          <p:cNvGrpSpPr/>
          <p:nvPr/>
        </p:nvGrpSpPr>
        <p:grpSpPr>
          <a:xfrm>
            <a:off x="7127069" y="4655002"/>
            <a:ext cx="3233301" cy="1027053"/>
            <a:chOff x="7765244" y="4655002"/>
            <a:chExt cx="3233301" cy="1027053"/>
          </a:xfrm>
        </p:grpSpPr>
        <p:sp>
          <p:nvSpPr>
            <p:cNvPr id="123" name="Freeform: Shape 122">
              <a:extLst>
                <a:ext uri="{FF2B5EF4-FFF2-40B4-BE49-F238E27FC236}">
                  <a16:creationId xmlns:a16="http://schemas.microsoft.com/office/drawing/2014/main" id="{00F6EA25-5176-4150-9F58-8705C9998C45}"/>
                </a:ext>
              </a:extLst>
            </p:cNvPr>
            <p:cNvSpPr/>
            <p:nvPr/>
          </p:nvSpPr>
          <p:spPr>
            <a:xfrm flipH="1">
              <a:off x="7765244"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7" name="Group 56">
              <a:extLst>
                <a:ext uri="{FF2B5EF4-FFF2-40B4-BE49-F238E27FC236}">
                  <a16:creationId xmlns:a16="http://schemas.microsoft.com/office/drawing/2014/main" id="{02B84FD4-55B2-4C7B-A2F1-DA411599BE06}"/>
                </a:ext>
              </a:extLst>
            </p:cNvPr>
            <p:cNvGrpSpPr/>
            <p:nvPr/>
          </p:nvGrpSpPr>
          <p:grpSpPr>
            <a:xfrm flipH="1">
              <a:off x="9113789" y="4674678"/>
              <a:ext cx="1796433" cy="914457"/>
              <a:chOff x="1750263" y="1593496"/>
              <a:chExt cx="1796433" cy="914457"/>
            </a:xfrm>
          </p:grpSpPr>
          <p:sp>
            <p:nvSpPr>
              <p:cNvPr id="71" name="Graphic 32">
                <a:extLst>
                  <a:ext uri="{FF2B5EF4-FFF2-40B4-BE49-F238E27FC236}">
                    <a16:creationId xmlns:a16="http://schemas.microsoft.com/office/drawing/2014/main" id="{4EC34326-D324-4DB7-BE7F-45EF2A36E916}"/>
                  </a:ext>
                </a:extLst>
              </p:cNvPr>
              <p:cNvSpPr/>
              <p:nvPr/>
            </p:nvSpPr>
            <p:spPr>
              <a:xfrm>
                <a:off x="1750263" y="166444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a:off x="2765713" y="1593496"/>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grpSp>
      </p:gr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62075" y="5013270"/>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cxnSp>
        <p:nvCxnSpPr>
          <p:cNvPr id="3" name="Straight Connector 2">
            <a:extLst>
              <a:ext uri="{FF2B5EF4-FFF2-40B4-BE49-F238E27FC236}">
                <a16:creationId xmlns:a16="http://schemas.microsoft.com/office/drawing/2014/main" id="{0598E39E-4B22-6E6E-9C93-02150FDCECDB}"/>
              </a:ext>
            </a:extLst>
          </p:cNvPr>
          <p:cNvCxnSpPr>
            <a:cxnSpLocks/>
            <a:stCxn id="110" idx="7"/>
            <a:endCxn id="122" idx="6"/>
          </p:cNvCxnSpPr>
          <p:nvPr/>
        </p:nvCxnSpPr>
        <p:spPr>
          <a:xfrm>
            <a:off x="5078111" y="2562835"/>
            <a:ext cx="2702296" cy="1215911"/>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96A8E25-D46C-D303-3646-538BE40508E1}"/>
              </a:ext>
            </a:extLst>
          </p:cNvPr>
          <p:cNvCxnSpPr>
            <a:cxnSpLocks/>
            <a:stCxn id="110" idx="7"/>
            <a:endCxn id="123" idx="7"/>
          </p:cNvCxnSpPr>
          <p:nvPr/>
        </p:nvCxnSpPr>
        <p:spPr>
          <a:xfrm>
            <a:off x="5078111" y="2562835"/>
            <a:ext cx="2064121" cy="266365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970F345-D149-E1C3-6E35-28FCA043F24A}"/>
              </a:ext>
            </a:extLst>
          </p:cNvPr>
          <p:cNvCxnSpPr>
            <a:cxnSpLocks/>
            <a:stCxn id="121" idx="11"/>
            <a:endCxn id="122" idx="4"/>
          </p:cNvCxnSpPr>
          <p:nvPr/>
        </p:nvCxnSpPr>
        <p:spPr>
          <a:xfrm>
            <a:off x="7944225" y="3016430"/>
            <a:ext cx="165054" cy="306747"/>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C47BA5-5FCF-0EC5-A490-49AAC834167F}"/>
              </a:ext>
            </a:extLst>
          </p:cNvPr>
          <p:cNvCxnSpPr>
            <a:cxnSpLocks/>
            <a:stCxn id="112" idx="7"/>
            <a:endCxn id="121" idx="7"/>
          </p:cNvCxnSpPr>
          <p:nvPr/>
        </p:nvCxnSpPr>
        <p:spPr>
          <a:xfrm flipV="1">
            <a:off x="4441203" y="2562835"/>
            <a:ext cx="2700021" cy="1331825"/>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A15080-E99B-49FA-B2FF-CB26E5F48859}"/>
              </a:ext>
            </a:extLst>
          </p:cNvPr>
          <p:cNvSpPr txBox="1"/>
          <p:nvPr/>
        </p:nvSpPr>
        <p:spPr>
          <a:xfrm>
            <a:off x="2892219" y="2341237"/>
            <a:ext cx="1923518" cy="584775"/>
          </a:xfrm>
          <a:prstGeom prst="rect">
            <a:avLst/>
          </a:prstGeom>
          <a:noFill/>
        </p:spPr>
        <p:txBody>
          <a:bodyPr wrap="square" rtlCol="0">
            <a:spAutoFit/>
          </a:bodyPr>
          <a:lstStyle/>
          <a:p>
            <a:r>
              <a:rPr lang="nl-BE" sz="1600" i="0" dirty="0">
                <a:effectLst/>
                <a:cs typeface="Arial" panose="020B0604020202020204" pitchFamily="34" charset="0"/>
              </a:rPr>
              <a:t>Er komt geen aanvraag tot stand</a:t>
            </a:r>
            <a:endParaRPr lang="en-US" sz="1600" dirty="0">
              <a:cs typeface="Arial" panose="020B0604020202020204" pitchFamily="34" charset="0"/>
            </a:endParaRPr>
          </a:p>
        </p:txBody>
      </p:sp>
      <p:cxnSp>
        <p:nvCxnSpPr>
          <p:cNvPr id="23" name="Straight Connector 22">
            <a:extLst>
              <a:ext uri="{FF2B5EF4-FFF2-40B4-BE49-F238E27FC236}">
                <a16:creationId xmlns:a16="http://schemas.microsoft.com/office/drawing/2014/main" id="{49999B89-16F8-89A1-87E3-A46698A27795}"/>
              </a:ext>
            </a:extLst>
          </p:cNvPr>
          <p:cNvCxnSpPr>
            <a:cxnSpLocks/>
            <a:endCxn id="68" idx="0"/>
          </p:cNvCxnSpPr>
          <p:nvPr/>
        </p:nvCxnSpPr>
        <p:spPr>
          <a:xfrm>
            <a:off x="8581371" y="4348255"/>
            <a:ext cx="284734" cy="326423"/>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40963F9-502F-7C19-7FA5-A4C7AB4777F1}"/>
              </a:ext>
            </a:extLst>
          </p:cNvPr>
          <p:cNvCxnSpPr>
            <a:cxnSpLocks/>
            <a:stCxn id="112" idx="7"/>
            <a:endCxn id="123" idx="7"/>
          </p:cNvCxnSpPr>
          <p:nvPr/>
        </p:nvCxnSpPr>
        <p:spPr>
          <a:xfrm>
            <a:off x="4441203" y="3894660"/>
            <a:ext cx="2701029" cy="1331825"/>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0C650-B75E-8CC8-0D7D-D5E101A65C33}"/>
              </a:ext>
            </a:extLst>
          </p:cNvPr>
          <p:cNvSpPr txBox="1"/>
          <p:nvPr/>
        </p:nvSpPr>
        <p:spPr>
          <a:xfrm>
            <a:off x="2350321" y="3634208"/>
            <a:ext cx="1923518" cy="584775"/>
          </a:xfrm>
          <a:prstGeom prst="rect">
            <a:avLst/>
          </a:prstGeom>
          <a:noFill/>
        </p:spPr>
        <p:txBody>
          <a:bodyPr wrap="square" rtlCol="0">
            <a:spAutoFit/>
          </a:bodyPr>
          <a:lstStyle/>
          <a:p>
            <a:r>
              <a:rPr lang="nl-BE" sz="1600" i="0" dirty="0">
                <a:effectLst/>
                <a:cs typeface="Arial" panose="020B0604020202020204" pitchFamily="34" charset="0"/>
              </a:rPr>
              <a:t>De aanvraag wordt niet afgerond</a:t>
            </a:r>
            <a:endParaRPr lang="en-US" sz="1600" dirty="0">
              <a:cs typeface="Arial" panose="020B0604020202020204" pitchFamily="34" charset="0"/>
            </a:endParaRPr>
          </a:p>
        </p:txBody>
      </p:sp>
      <p:grpSp>
        <p:nvGrpSpPr>
          <p:cNvPr id="44" name="Group 43">
            <a:extLst>
              <a:ext uri="{FF2B5EF4-FFF2-40B4-BE49-F238E27FC236}">
                <a16:creationId xmlns:a16="http://schemas.microsoft.com/office/drawing/2014/main" id="{41539D7F-CB9F-AC0D-2C97-2AEF9BA57F74}"/>
              </a:ext>
            </a:extLst>
          </p:cNvPr>
          <p:cNvGrpSpPr/>
          <p:nvPr/>
        </p:nvGrpSpPr>
        <p:grpSpPr>
          <a:xfrm>
            <a:off x="1861240"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4"/>
                  </a:solidFill>
                  <a:latin typeface="Calibri"/>
                  <a:cs typeface="Calibri"/>
                  <a:sym typeface="Calibri"/>
                  <a:rtl val="0"/>
                </a:rPr>
                <a:t>Tertiaire</a:t>
              </a:r>
              <a:r>
                <a:rPr lang="en-US" b="1" spc="0" baseline="0" dirty="0">
                  <a:solidFill>
                    <a:schemeClr val="accent4"/>
                  </a:solidFill>
                  <a:latin typeface="Calibri"/>
                  <a:cs typeface="Calibri"/>
                  <a:sym typeface="Calibri"/>
                  <a:rtl val="0"/>
                </a:rPr>
                <a:t> 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9" name="TextBox 38">
              <a:extLst>
                <a:ext uri="{FF2B5EF4-FFF2-40B4-BE49-F238E27FC236}">
                  <a16:creationId xmlns:a16="http://schemas.microsoft.com/office/drawing/2014/main" id="{79F143A4-00F7-2460-2844-F0D789DA4C1E}"/>
                </a:ext>
              </a:extLst>
            </p:cNvPr>
            <p:cNvSpPr txBox="1"/>
            <p:nvPr/>
          </p:nvSpPr>
          <p:spPr>
            <a:xfrm>
              <a:off x="2362200" y="5001424"/>
              <a:ext cx="1982245" cy="584775"/>
            </a:xfrm>
            <a:prstGeom prst="rect">
              <a:avLst/>
            </a:prstGeom>
            <a:noFill/>
          </p:spPr>
          <p:txBody>
            <a:bodyPr wrap="square" rtlCol="0">
              <a:spAutoFit/>
            </a:bodyPr>
            <a:lstStyle/>
            <a:p>
              <a:r>
                <a:rPr lang="en-US" sz="1600" dirty="0">
                  <a:cs typeface="Arial" panose="020B0604020202020204" pitchFamily="34" charset="0"/>
                </a:rPr>
                <a:t>Er </a:t>
              </a:r>
              <a:r>
                <a:rPr lang="en-US" sz="1600" dirty="0" err="1">
                  <a:cs typeface="Arial" panose="020B0604020202020204" pitchFamily="34" charset="0"/>
                </a:rPr>
                <a:t>kan</a:t>
              </a:r>
              <a:r>
                <a:rPr lang="en-US" sz="1600" dirty="0">
                  <a:cs typeface="Arial" panose="020B0604020202020204" pitchFamily="34" charset="0"/>
                </a:rPr>
                <a:t> </a:t>
              </a:r>
              <a:r>
                <a:rPr lang="en-US" sz="1600" dirty="0" err="1">
                  <a:cs typeface="Arial" panose="020B0604020202020204" pitchFamily="34" charset="0"/>
                </a:rPr>
                <a:t>geen</a:t>
              </a:r>
              <a:r>
                <a:rPr lang="en-US" sz="1600" dirty="0">
                  <a:cs typeface="Arial" panose="020B0604020202020204" pitchFamily="34" charset="0"/>
                </a:rPr>
                <a:t> </a:t>
              </a:r>
              <a:r>
                <a:rPr lang="en-US" sz="1600" dirty="0" err="1">
                  <a:cs typeface="Arial" panose="020B0604020202020204" pitchFamily="34" charset="0"/>
                </a:rPr>
                <a:t>aanvraag</a:t>
              </a:r>
              <a:r>
                <a:rPr lang="en-US" sz="1600" dirty="0">
                  <a:cs typeface="Arial" panose="020B0604020202020204" pitchFamily="34" charset="0"/>
                </a:rPr>
                <a:t> </a:t>
              </a:r>
              <a:r>
                <a:rPr lang="en-US" sz="1600" dirty="0" err="1">
                  <a:cs typeface="Arial" panose="020B0604020202020204" pitchFamily="34" charset="0"/>
                </a:rPr>
                <a:t>plaatsvinden</a:t>
              </a:r>
              <a:endParaRPr lang="en-US" sz="1600" dirty="0">
                <a:cs typeface="Arial" panose="020B0604020202020204" pitchFamily="34" charset="0"/>
              </a:endParaRPr>
            </a:p>
          </p:txBody>
        </p:sp>
      </p:grpSp>
      <p:sp>
        <p:nvSpPr>
          <p:cNvPr id="4" name="Rectangle: Rounded Corners 3">
            <a:extLst>
              <a:ext uri="{FF2B5EF4-FFF2-40B4-BE49-F238E27FC236}">
                <a16:creationId xmlns:a16="http://schemas.microsoft.com/office/drawing/2014/main" id="{331A5CFB-EDED-2E66-BFAD-209628961C29}"/>
              </a:ext>
            </a:extLst>
          </p:cNvPr>
          <p:cNvSpPr/>
          <p:nvPr/>
        </p:nvSpPr>
        <p:spPr>
          <a:xfrm>
            <a:off x="5173361" y="1636753"/>
            <a:ext cx="1753454" cy="756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Datagestuurde</a:t>
            </a:r>
            <a:r>
              <a:rPr lang="en-US" dirty="0">
                <a:solidFill>
                  <a:schemeClr val="tx1"/>
                </a:solidFill>
              </a:rPr>
              <a:t> </a:t>
            </a:r>
            <a:r>
              <a:rPr lang="en-US" dirty="0" err="1">
                <a:solidFill>
                  <a:schemeClr val="tx1"/>
                </a:solidFill>
              </a:rPr>
              <a:t>outrech</a:t>
            </a:r>
            <a:endParaRPr lang="en-US" dirty="0">
              <a:solidFill>
                <a:schemeClr val="tx1"/>
              </a:solidFill>
            </a:endParaRPr>
          </a:p>
        </p:txBody>
      </p:sp>
    </p:spTree>
    <p:extLst>
      <p:ext uri="{BB962C8B-B14F-4D97-AF65-F5344CB8AC3E}">
        <p14:creationId xmlns:p14="http://schemas.microsoft.com/office/powerpoint/2010/main" val="3877173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6"/>
              </a:solidFill>
            </a:endParaRPr>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79378" y="5226485"/>
            <a:ext cx="2062854"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p:cNvCxnSpPr>
          <p:nvPr/>
        </p:nvCxnSpPr>
        <p:spPr>
          <a:xfrm>
            <a:off x="4457506" y="3836129"/>
            <a:ext cx="3322901" cy="0"/>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accent6"/>
                </a:solidFill>
                <a:latin typeface="Calibri"/>
                <a:cs typeface="Calibri"/>
                <a:sym typeface="Calibri"/>
                <a:rtl val="0"/>
              </a:rPr>
              <a:t>Primaire</a:t>
            </a:r>
            <a:r>
              <a:rPr lang="en-US" b="1" spc="0" baseline="0" dirty="0">
                <a:solidFill>
                  <a:schemeClr val="tx2"/>
                </a:solidFill>
                <a:latin typeface="Calibri"/>
                <a:cs typeface="Calibri"/>
                <a:sym typeface="Calibri"/>
                <a:rtl val="0"/>
              </a:rPr>
              <a:t> </a:t>
            </a:r>
            <a:r>
              <a:rPr lang="en-US" b="1" spc="0" baseline="0" dirty="0">
                <a:solidFill>
                  <a:schemeClr val="accent6"/>
                </a:solidFill>
                <a:latin typeface="Calibri"/>
                <a:cs typeface="Calibri"/>
                <a:sym typeface="Calibri"/>
                <a:rtl val="0"/>
              </a:rPr>
              <a:t>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grpSp>
        <p:nvGrpSpPr>
          <p:cNvPr id="54" name="Group 53">
            <a:extLst>
              <a:ext uri="{FF2B5EF4-FFF2-40B4-BE49-F238E27FC236}">
                <a16:creationId xmlns:a16="http://schemas.microsoft.com/office/drawing/2014/main" id="{091F78F2-DF62-43EA-8A2C-DD486719CDB0}"/>
              </a:ext>
            </a:extLst>
          </p:cNvPr>
          <p:cNvGrpSpPr/>
          <p:nvPr/>
        </p:nvGrpSpPr>
        <p:grpSpPr>
          <a:xfrm flipH="1">
            <a:off x="8522726" y="2012176"/>
            <a:ext cx="1751037" cy="914457"/>
            <a:chOff x="1750263" y="1542344"/>
            <a:chExt cx="1751037" cy="914457"/>
          </a:xfrm>
        </p:grpSpPr>
        <p:sp>
          <p:nvSpPr>
            <p:cNvPr id="83" name="Graphic 32">
              <a:extLst>
                <a:ext uri="{FF2B5EF4-FFF2-40B4-BE49-F238E27FC236}">
                  <a16:creationId xmlns:a16="http://schemas.microsoft.com/office/drawing/2014/main" id="{2247A390-AA9E-4AF8-AB5D-D38521C26023}"/>
                </a:ext>
              </a:extLst>
            </p:cNvPr>
            <p:cNvSpPr/>
            <p:nvPr/>
          </p:nvSpPr>
          <p:spPr>
            <a:xfrm>
              <a:off x="1750263" y="1613292"/>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a:off x="2765713" y="1542344"/>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gr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1"/>
                </a:solidFill>
                <a:latin typeface="Calibri"/>
                <a:cs typeface="Calibri"/>
                <a:sym typeface="Calibri"/>
                <a:rtl val="0"/>
              </a:rPr>
              <a:t>Administratie</a:t>
            </a:r>
          </a:p>
        </p:txBody>
      </p:sp>
      <p:grpSp>
        <p:nvGrpSpPr>
          <p:cNvPr id="60" name="Group 59">
            <a:extLst>
              <a:ext uri="{FF2B5EF4-FFF2-40B4-BE49-F238E27FC236}">
                <a16:creationId xmlns:a16="http://schemas.microsoft.com/office/drawing/2014/main" id="{27197F8F-2907-024C-8332-BBA937BDBE67}"/>
              </a:ext>
            </a:extLst>
          </p:cNvPr>
          <p:cNvGrpSpPr/>
          <p:nvPr/>
        </p:nvGrpSpPr>
        <p:grpSpPr>
          <a:xfrm>
            <a:off x="7127069" y="4655002"/>
            <a:ext cx="3233301" cy="1027053"/>
            <a:chOff x="7765244" y="4655002"/>
            <a:chExt cx="3233301" cy="1027053"/>
          </a:xfrm>
        </p:grpSpPr>
        <p:sp>
          <p:nvSpPr>
            <p:cNvPr id="123" name="Freeform: Shape 122">
              <a:extLst>
                <a:ext uri="{FF2B5EF4-FFF2-40B4-BE49-F238E27FC236}">
                  <a16:creationId xmlns:a16="http://schemas.microsoft.com/office/drawing/2014/main" id="{00F6EA25-5176-4150-9F58-8705C9998C45}"/>
                </a:ext>
              </a:extLst>
            </p:cNvPr>
            <p:cNvSpPr/>
            <p:nvPr/>
          </p:nvSpPr>
          <p:spPr>
            <a:xfrm flipH="1">
              <a:off x="7765244"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7" name="Group 56">
              <a:extLst>
                <a:ext uri="{FF2B5EF4-FFF2-40B4-BE49-F238E27FC236}">
                  <a16:creationId xmlns:a16="http://schemas.microsoft.com/office/drawing/2014/main" id="{02B84FD4-55B2-4C7B-A2F1-DA411599BE06}"/>
                </a:ext>
              </a:extLst>
            </p:cNvPr>
            <p:cNvGrpSpPr/>
            <p:nvPr/>
          </p:nvGrpSpPr>
          <p:grpSpPr>
            <a:xfrm flipH="1">
              <a:off x="9113789" y="4674678"/>
              <a:ext cx="1796433" cy="914457"/>
              <a:chOff x="1750263" y="1593496"/>
              <a:chExt cx="1796433" cy="914457"/>
            </a:xfrm>
          </p:grpSpPr>
          <p:sp>
            <p:nvSpPr>
              <p:cNvPr id="71" name="Graphic 32">
                <a:extLst>
                  <a:ext uri="{FF2B5EF4-FFF2-40B4-BE49-F238E27FC236}">
                    <a16:creationId xmlns:a16="http://schemas.microsoft.com/office/drawing/2014/main" id="{4EC34326-D324-4DB7-BE7F-45EF2A36E916}"/>
                  </a:ext>
                </a:extLst>
              </p:cNvPr>
              <p:cNvSpPr/>
              <p:nvPr/>
            </p:nvSpPr>
            <p:spPr>
              <a:xfrm>
                <a:off x="1750263" y="166444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a:off x="2765713" y="1593496"/>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grpSp>
      </p:gr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62075" y="5013270"/>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cxnSp>
        <p:nvCxnSpPr>
          <p:cNvPr id="3" name="Straight Connector 2">
            <a:extLst>
              <a:ext uri="{FF2B5EF4-FFF2-40B4-BE49-F238E27FC236}">
                <a16:creationId xmlns:a16="http://schemas.microsoft.com/office/drawing/2014/main" id="{0598E39E-4B22-6E6E-9C93-02150FDCECDB}"/>
              </a:ext>
            </a:extLst>
          </p:cNvPr>
          <p:cNvCxnSpPr>
            <a:cxnSpLocks/>
            <a:stCxn id="110" idx="7"/>
            <a:endCxn id="122" idx="6"/>
          </p:cNvCxnSpPr>
          <p:nvPr/>
        </p:nvCxnSpPr>
        <p:spPr>
          <a:xfrm>
            <a:off x="5078111" y="2562835"/>
            <a:ext cx="2702296" cy="1215911"/>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96A8E25-D46C-D303-3646-538BE40508E1}"/>
              </a:ext>
            </a:extLst>
          </p:cNvPr>
          <p:cNvCxnSpPr>
            <a:cxnSpLocks/>
            <a:stCxn id="110" idx="7"/>
            <a:endCxn id="123" idx="7"/>
          </p:cNvCxnSpPr>
          <p:nvPr/>
        </p:nvCxnSpPr>
        <p:spPr>
          <a:xfrm>
            <a:off x="5078111" y="2562835"/>
            <a:ext cx="2064121" cy="266365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970F345-D149-E1C3-6E35-28FCA043F24A}"/>
              </a:ext>
            </a:extLst>
          </p:cNvPr>
          <p:cNvCxnSpPr>
            <a:cxnSpLocks/>
            <a:stCxn id="121" idx="11"/>
            <a:endCxn id="122" idx="4"/>
          </p:cNvCxnSpPr>
          <p:nvPr/>
        </p:nvCxnSpPr>
        <p:spPr>
          <a:xfrm>
            <a:off x="7944225" y="3016430"/>
            <a:ext cx="165054" cy="306747"/>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C47BA5-5FCF-0EC5-A490-49AAC834167F}"/>
              </a:ext>
            </a:extLst>
          </p:cNvPr>
          <p:cNvCxnSpPr>
            <a:cxnSpLocks/>
            <a:stCxn id="112" idx="7"/>
            <a:endCxn id="121" idx="7"/>
          </p:cNvCxnSpPr>
          <p:nvPr/>
        </p:nvCxnSpPr>
        <p:spPr>
          <a:xfrm flipV="1">
            <a:off x="4441203" y="2562835"/>
            <a:ext cx="2700021" cy="1331825"/>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A15080-E99B-49FA-B2FF-CB26E5F48859}"/>
              </a:ext>
            </a:extLst>
          </p:cNvPr>
          <p:cNvSpPr txBox="1"/>
          <p:nvPr/>
        </p:nvSpPr>
        <p:spPr>
          <a:xfrm>
            <a:off x="2892219" y="2341237"/>
            <a:ext cx="1923518" cy="584775"/>
          </a:xfrm>
          <a:prstGeom prst="rect">
            <a:avLst/>
          </a:prstGeom>
          <a:noFill/>
        </p:spPr>
        <p:txBody>
          <a:bodyPr wrap="square" rtlCol="0">
            <a:spAutoFit/>
          </a:bodyPr>
          <a:lstStyle/>
          <a:p>
            <a:r>
              <a:rPr lang="nl-BE" sz="1600" i="0" dirty="0">
                <a:effectLst/>
                <a:cs typeface="Arial" panose="020B0604020202020204" pitchFamily="34" charset="0"/>
              </a:rPr>
              <a:t>Er komt geen aanvraag tot stand</a:t>
            </a:r>
            <a:endParaRPr lang="en-US" sz="1600" dirty="0">
              <a:cs typeface="Arial" panose="020B0604020202020204" pitchFamily="34" charset="0"/>
            </a:endParaRPr>
          </a:p>
        </p:txBody>
      </p:sp>
      <p:cxnSp>
        <p:nvCxnSpPr>
          <p:cNvPr id="23" name="Straight Connector 22">
            <a:extLst>
              <a:ext uri="{FF2B5EF4-FFF2-40B4-BE49-F238E27FC236}">
                <a16:creationId xmlns:a16="http://schemas.microsoft.com/office/drawing/2014/main" id="{49999B89-16F8-89A1-87E3-A46698A27795}"/>
              </a:ext>
            </a:extLst>
          </p:cNvPr>
          <p:cNvCxnSpPr>
            <a:cxnSpLocks/>
            <a:endCxn id="68" idx="0"/>
          </p:cNvCxnSpPr>
          <p:nvPr/>
        </p:nvCxnSpPr>
        <p:spPr>
          <a:xfrm>
            <a:off x="8581371" y="4348255"/>
            <a:ext cx="284734" cy="326423"/>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40963F9-502F-7C19-7FA5-A4C7AB4777F1}"/>
              </a:ext>
            </a:extLst>
          </p:cNvPr>
          <p:cNvCxnSpPr>
            <a:cxnSpLocks/>
            <a:stCxn id="112" idx="7"/>
            <a:endCxn id="123" idx="7"/>
          </p:cNvCxnSpPr>
          <p:nvPr/>
        </p:nvCxnSpPr>
        <p:spPr>
          <a:xfrm>
            <a:off x="4441203" y="3894660"/>
            <a:ext cx="2701029" cy="1331825"/>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0C650-B75E-8CC8-0D7D-D5E101A65C33}"/>
              </a:ext>
            </a:extLst>
          </p:cNvPr>
          <p:cNvSpPr txBox="1"/>
          <p:nvPr/>
        </p:nvSpPr>
        <p:spPr>
          <a:xfrm>
            <a:off x="2350321" y="3634208"/>
            <a:ext cx="1923518" cy="584775"/>
          </a:xfrm>
          <a:prstGeom prst="rect">
            <a:avLst/>
          </a:prstGeom>
          <a:noFill/>
        </p:spPr>
        <p:txBody>
          <a:bodyPr wrap="square" rtlCol="0">
            <a:spAutoFit/>
          </a:bodyPr>
          <a:lstStyle/>
          <a:p>
            <a:r>
              <a:rPr lang="nl-BE" sz="1600" i="0" dirty="0">
                <a:effectLst/>
                <a:cs typeface="Arial" panose="020B0604020202020204" pitchFamily="34" charset="0"/>
              </a:rPr>
              <a:t>De aanvraag wordt niet afgerond</a:t>
            </a:r>
            <a:endParaRPr lang="en-US" sz="1600" dirty="0">
              <a:cs typeface="Arial" panose="020B0604020202020204" pitchFamily="34" charset="0"/>
            </a:endParaRPr>
          </a:p>
        </p:txBody>
      </p:sp>
      <p:grpSp>
        <p:nvGrpSpPr>
          <p:cNvPr id="44" name="Group 43">
            <a:extLst>
              <a:ext uri="{FF2B5EF4-FFF2-40B4-BE49-F238E27FC236}">
                <a16:creationId xmlns:a16="http://schemas.microsoft.com/office/drawing/2014/main" id="{41539D7F-CB9F-AC0D-2C97-2AEF9BA57F74}"/>
              </a:ext>
            </a:extLst>
          </p:cNvPr>
          <p:cNvGrpSpPr/>
          <p:nvPr/>
        </p:nvGrpSpPr>
        <p:grpSpPr>
          <a:xfrm>
            <a:off x="1861240"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4"/>
                  </a:solidFill>
                  <a:latin typeface="Calibri"/>
                  <a:cs typeface="Calibri"/>
                  <a:sym typeface="Calibri"/>
                  <a:rtl val="0"/>
                </a:rPr>
                <a:t>Tertiaire</a:t>
              </a:r>
              <a:r>
                <a:rPr lang="en-US" b="1" spc="0" baseline="0" dirty="0">
                  <a:solidFill>
                    <a:schemeClr val="accent4"/>
                  </a:solidFill>
                  <a:latin typeface="Calibri"/>
                  <a:cs typeface="Calibri"/>
                  <a:sym typeface="Calibri"/>
                  <a:rtl val="0"/>
                </a:rPr>
                <a:t> 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9" name="TextBox 38">
              <a:extLst>
                <a:ext uri="{FF2B5EF4-FFF2-40B4-BE49-F238E27FC236}">
                  <a16:creationId xmlns:a16="http://schemas.microsoft.com/office/drawing/2014/main" id="{79F143A4-00F7-2460-2844-F0D789DA4C1E}"/>
                </a:ext>
              </a:extLst>
            </p:cNvPr>
            <p:cNvSpPr txBox="1"/>
            <p:nvPr/>
          </p:nvSpPr>
          <p:spPr>
            <a:xfrm>
              <a:off x="2362200" y="5001424"/>
              <a:ext cx="1982245" cy="584775"/>
            </a:xfrm>
            <a:prstGeom prst="rect">
              <a:avLst/>
            </a:prstGeom>
            <a:noFill/>
          </p:spPr>
          <p:txBody>
            <a:bodyPr wrap="square" rtlCol="0">
              <a:spAutoFit/>
            </a:bodyPr>
            <a:lstStyle/>
            <a:p>
              <a:r>
                <a:rPr lang="en-US" sz="1600" dirty="0">
                  <a:cs typeface="Arial" panose="020B0604020202020204" pitchFamily="34" charset="0"/>
                </a:rPr>
                <a:t>Er </a:t>
              </a:r>
              <a:r>
                <a:rPr lang="en-US" sz="1600" dirty="0" err="1">
                  <a:cs typeface="Arial" panose="020B0604020202020204" pitchFamily="34" charset="0"/>
                </a:rPr>
                <a:t>kan</a:t>
              </a:r>
              <a:r>
                <a:rPr lang="en-US" sz="1600" dirty="0">
                  <a:cs typeface="Arial" panose="020B0604020202020204" pitchFamily="34" charset="0"/>
                </a:rPr>
                <a:t> </a:t>
              </a:r>
              <a:r>
                <a:rPr lang="en-US" sz="1600" dirty="0" err="1">
                  <a:cs typeface="Arial" panose="020B0604020202020204" pitchFamily="34" charset="0"/>
                </a:rPr>
                <a:t>geen</a:t>
              </a:r>
              <a:r>
                <a:rPr lang="en-US" sz="1600" dirty="0">
                  <a:cs typeface="Arial" panose="020B0604020202020204" pitchFamily="34" charset="0"/>
                </a:rPr>
                <a:t> </a:t>
              </a:r>
              <a:r>
                <a:rPr lang="en-US" sz="1600" dirty="0" err="1">
                  <a:cs typeface="Arial" panose="020B0604020202020204" pitchFamily="34" charset="0"/>
                </a:rPr>
                <a:t>aanvraag</a:t>
              </a:r>
              <a:r>
                <a:rPr lang="en-US" sz="1600" dirty="0">
                  <a:cs typeface="Arial" panose="020B0604020202020204" pitchFamily="34" charset="0"/>
                </a:rPr>
                <a:t> </a:t>
              </a:r>
              <a:r>
                <a:rPr lang="en-US" sz="1600" dirty="0" err="1">
                  <a:cs typeface="Arial" panose="020B0604020202020204" pitchFamily="34" charset="0"/>
                </a:rPr>
                <a:t>plaatsvinden</a:t>
              </a:r>
              <a:endParaRPr lang="en-US" sz="1600" dirty="0">
                <a:cs typeface="Arial" panose="020B0604020202020204" pitchFamily="34" charset="0"/>
              </a:endParaRPr>
            </a:p>
          </p:txBody>
        </p:sp>
      </p:grpSp>
      <p:sp>
        <p:nvSpPr>
          <p:cNvPr id="4" name="Rectangle: Rounded Corners 3">
            <a:extLst>
              <a:ext uri="{FF2B5EF4-FFF2-40B4-BE49-F238E27FC236}">
                <a16:creationId xmlns:a16="http://schemas.microsoft.com/office/drawing/2014/main" id="{331A5CFB-EDED-2E66-BFAD-209628961C29}"/>
              </a:ext>
            </a:extLst>
          </p:cNvPr>
          <p:cNvSpPr/>
          <p:nvPr/>
        </p:nvSpPr>
        <p:spPr>
          <a:xfrm>
            <a:off x="5173361" y="1636753"/>
            <a:ext cx="1753454" cy="756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Datagestuurde</a:t>
            </a:r>
            <a:r>
              <a:rPr lang="en-US" dirty="0">
                <a:solidFill>
                  <a:schemeClr val="tx1"/>
                </a:solidFill>
              </a:rPr>
              <a:t> </a:t>
            </a:r>
            <a:r>
              <a:rPr lang="en-US" dirty="0" err="1">
                <a:solidFill>
                  <a:schemeClr val="tx1"/>
                </a:solidFill>
              </a:rPr>
              <a:t>outrech</a:t>
            </a:r>
            <a:endParaRPr lang="en-US" dirty="0">
              <a:solidFill>
                <a:schemeClr val="tx1"/>
              </a:solidFill>
            </a:endParaRPr>
          </a:p>
        </p:txBody>
      </p:sp>
      <p:sp>
        <p:nvSpPr>
          <p:cNvPr id="5" name="Rectangle: Rounded Corners 4">
            <a:extLst>
              <a:ext uri="{FF2B5EF4-FFF2-40B4-BE49-F238E27FC236}">
                <a16:creationId xmlns:a16="http://schemas.microsoft.com/office/drawing/2014/main" id="{C30D2BD7-D0C5-2566-C252-3DFF82401AB6}"/>
              </a:ext>
            </a:extLst>
          </p:cNvPr>
          <p:cNvSpPr/>
          <p:nvPr/>
        </p:nvSpPr>
        <p:spPr>
          <a:xfrm>
            <a:off x="7187817" y="2981743"/>
            <a:ext cx="1548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Procedures</a:t>
            </a:r>
          </a:p>
        </p:txBody>
      </p:sp>
      <p:sp>
        <p:nvSpPr>
          <p:cNvPr id="7" name="Rectangle: Rounded Corners 6">
            <a:extLst>
              <a:ext uri="{FF2B5EF4-FFF2-40B4-BE49-F238E27FC236}">
                <a16:creationId xmlns:a16="http://schemas.microsoft.com/office/drawing/2014/main" id="{5C0BB196-C27E-9A0D-B718-D4BE2BC7E3CA}"/>
              </a:ext>
            </a:extLst>
          </p:cNvPr>
          <p:cNvSpPr/>
          <p:nvPr/>
        </p:nvSpPr>
        <p:spPr>
          <a:xfrm>
            <a:off x="8845486" y="2960277"/>
            <a:ext cx="1589215"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Communicatie</a:t>
            </a:r>
          </a:p>
        </p:txBody>
      </p:sp>
      <p:sp>
        <p:nvSpPr>
          <p:cNvPr id="8" name="Rectangle: Rounded Corners 7">
            <a:extLst>
              <a:ext uri="{FF2B5EF4-FFF2-40B4-BE49-F238E27FC236}">
                <a16:creationId xmlns:a16="http://schemas.microsoft.com/office/drawing/2014/main" id="{CB51BE82-7D00-31B7-A2D0-DEDD92BCFD50}"/>
              </a:ext>
            </a:extLst>
          </p:cNvPr>
          <p:cNvSpPr/>
          <p:nvPr/>
        </p:nvSpPr>
        <p:spPr>
          <a:xfrm>
            <a:off x="5400859" y="2622476"/>
            <a:ext cx="1685935" cy="756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Visie</a:t>
            </a:r>
            <a:r>
              <a:rPr lang="en-US" dirty="0">
                <a:solidFill>
                  <a:schemeClr val="tx1"/>
                </a:solidFill>
              </a:rPr>
              <a:t> over </a:t>
            </a:r>
            <a:r>
              <a:rPr lang="en-US" dirty="0" err="1">
                <a:solidFill>
                  <a:schemeClr val="tx1"/>
                </a:solidFill>
              </a:rPr>
              <a:t>cliënt</a:t>
            </a:r>
            <a:endParaRPr lang="en-US" dirty="0">
              <a:solidFill>
                <a:schemeClr val="tx1"/>
              </a:solidFill>
            </a:endParaRPr>
          </a:p>
        </p:txBody>
      </p:sp>
    </p:spTree>
    <p:extLst>
      <p:ext uri="{BB962C8B-B14F-4D97-AF65-F5344CB8AC3E}">
        <p14:creationId xmlns:p14="http://schemas.microsoft.com/office/powerpoint/2010/main" val="2879864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6"/>
              </a:solidFill>
            </a:endParaRPr>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79378" y="5226485"/>
            <a:ext cx="2062854"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p:cNvCxnSpPr>
          <p:nvPr/>
        </p:nvCxnSpPr>
        <p:spPr>
          <a:xfrm>
            <a:off x="4457506" y="3836129"/>
            <a:ext cx="3322901" cy="0"/>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accent6"/>
                </a:solidFill>
                <a:latin typeface="Calibri"/>
                <a:cs typeface="Calibri"/>
                <a:sym typeface="Calibri"/>
                <a:rtl val="0"/>
              </a:rPr>
              <a:t>Primaire</a:t>
            </a:r>
            <a:r>
              <a:rPr lang="en-US" b="1" spc="0" baseline="0" dirty="0">
                <a:solidFill>
                  <a:schemeClr val="tx2"/>
                </a:solidFill>
                <a:latin typeface="Calibri"/>
                <a:cs typeface="Calibri"/>
                <a:sym typeface="Calibri"/>
                <a:rtl val="0"/>
              </a:rPr>
              <a:t> </a:t>
            </a:r>
            <a:r>
              <a:rPr lang="en-US" b="1" spc="0" baseline="0" dirty="0">
                <a:solidFill>
                  <a:schemeClr val="accent6"/>
                </a:solidFill>
                <a:latin typeface="Calibri"/>
                <a:cs typeface="Calibri"/>
                <a:sym typeface="Calibri"/>
                <a:rtl val="0"/>
              </a:rPr>
              <a:t>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grpSp>
        <p:nvGrpSpPr>
          <p:cNvPr id="54" name="Group 53">
            <a:extLst>
              <a:ext uri="{FF2B5EF4-FFF2-40B4-BE49-F238E27FC236}">
                <a16:creationId xmlns:a16="http://schemas.microsoft.com/office/drawing/2014/main" id="{091F78F2-DF62-43EA-8A2C-DD486719CDB0}"/>
              </a:ext>
            </a:extLst>
          </p:cNvPr>
          <p:cNvGrpSpPr/>
          <p:nvPr/>
        </p:nvGrpSpPr>
        <p:grpSpPr>
          <a:xfrm flipH="1">
            <a:off x="8522726" y="2012176"/>
            <a:ext cx="1751037" cy="914457"/>
            <a:chOff x="1750263" y="1542344"/>
            <a:chExt cx="1751037" cy="914457"/>
          </a:xfrm>
        </p:grpSpPr>
        <p:sp>
          <p:nvSpPr>
            <p:cNvPr id="83" name="Graphic 32">
              <a:extLst>
                <a:ext uri="{FF2B5EF4-FFF2-40B4-BE49-F238E27FC236}">
                  <a16:creationId xmlns:a16="http://schemas.microsoft.com/office/drawing/2014/main" id="{2247A390-AA9E-4AF8-AB5D-D38521C26023}"/>
                </a:ext>
              </a:extLst>
            </p:cNvPr>
            <p:cNvSpPr/>
            <p:nvPr/>
          </p:nvSpPr>
          <p:spPr>
            <a:xfrm>
              <a:off x="1750263" y="1613292"/>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a:off x="2765713" y="1542344"/>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gr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1"/>
                </a:solidFill>
                <a:latin typeface="Calibri"/>
                <a:cs typeface="Calibri"/>
                <a:sym typeface="Calibri"/>
                <a:rtl val="0"/>
              </a:rPr>
              <a:t>Administratie</a:t>
            </a:r>
          </a:p>
        </p:txBody>
      </p:sp>
      <p:grpSp>
        <p:nvGrpSpPr>
          <p:cNvPr id="60" name="Group 59">
            <a:extLst>
              <a:ext uri="{FF2B5EF4-FFF2-40B4-BE49-F238E27FC236}">
                <a16:creationId xmlns:a16="http://schemas.microsoft.com/office/drawing/2014/main" id="{27197F8F-2907-024C-8332-BBA937BDBE67}"/>
              </a:ext>
            </a:extLst>
          </p:cNvPr>
          <p:cNvGrpSpPr/>
          <p:nvPr/>
        </p:nvGrpSpPr>
        <p:grpSpPr>
          <a:xfrm>
            <a:off x="7127069" y="4655002"/>
            <a:ext cx="3233301" cy="1027053"/>
            <a:chOff x="7765244" y="4655002"/>
            <a:chExt cx="3233301" cy="1027053"/>
          </a:xfrm>
        </p:grpSpPr>
        <p:sp>
          <p:nvSpPr>
            <p:cNvPr id="123" name="Freeform: Shape 122">
              <a:extLst>
                <a:ext uri="{FF2B5EF4-FFF2-40B4-BE49-F238E27FC236}">
                  <a16:creationId xmlns:a16="http://schemas.microsoft.com/office/drawing/2014/main" id="{00F6EA25-5176-4150-9F58-8705C9998C45}"/>
                </a:ext>
              </a:extLst>
            </p:cNvPr>
            <p:cNvSpPr/>
            <p:nvPr/>
          </p:nvSpPr>
          <p:spPr>
            <a:xfrm flipH="1">
              <a:off x="7765244"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7" name="Group 56">
              <a:extLst>
                <a:ext uri="{FF2B5EF4-FFF2-40B4-BE49-F238E27FC236}">
                  <a16:creationId xmlns:a16="http://schemas.microsoft.com/office/drawing/2014/main" id="{02B84FD4-55B2-4C7B-A2F1-DA411599BE06}"/>
                </a:ext>
              </a:extLst>
            </p:cNvPr>
            <p:cNvGrpSpPr/>
            <p:nvPr/>
          </p:nvGrpSpPr>
          <p:grpSpPr>
            <a:xfrm flipH="1">
              <a:off x="9113789" y="4674678"/>
              <a:ext cx="1796433" cy="914457"/>
              <a:chOff x="1750263" y="1593496"/>
              <a:chExt cx="1796433" cy="914457"/>
            </a:xfrm>
          </p:grpSpPr>
          <p:sp>
            <p:nvSpPr>
              <p:cNvPr id="71" name="Graphic 32">
                <a:extLst>
                  <a:ext uri="{FF2B5EF4-FFF2-40B4-BE49-F238E27FC236}">
                    <a16:creationId xmlns:a16="http://schemas.microsoft.com/office/drawing/2014/main" id="{4EC34326-D324-4DB7-BE7F-45EF2A36E916}"/>
                  </a:ext>
                </a:extLst>
              </p:cNvPr>
              <p:cNvSpPr/>
              <p:nvPr/>
            </p:nvSpPr>
            <p:spPr>
              <a:xfrm>
                <a:off x="1750263" y="166444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a:off x="2765713" y="1593496"/>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grpSp>
      </p:gr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62075" y="5013270"/>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cxnSp>
        <p:nvCxnSpPr>
          <p:cNvPr id="3" name="Straight Connector 2">
            <a:extLst>
              <a:ext uri="{FF2B5EF4-FFF2-40B4-BE49-F238E27FC236}">
                <a16:creationId xmlns:a16="http://schemas.microsoft.com/office/drawing/2014/main" id="{0598E39E-4B22-6E6E-9C93-02150FDCECDB}"/>
              </a:ext>
            </a:extLst>
          </p:cNvPr>
          <p:cNvCxnSpPr>
            <a:cxnSpLocks/>
            <a:stCxn id="110" idx="7"/>
            <a:endCxn id="122" idx="6"/>
          </p:cNvCxnSpPr>
          <p:nvPr/>
        </p:nvCxnSpPr>
        <p:spPr>
          <a:xfrm>
            <a:off x="5078111" y="2562835"/>
            <a:ext cx="2702296" cy="1215911"/>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96A8E25-D46C-D303-3646-538BE40508E1}"/>
              </a:ext>
            </a:extLst>
          </p:cNvPr>
          <p:cNvCxnSpPr>
            <a:cxnSpLocks/>
            <a:stCxn id="110" idx="7"/>
            <a:endCxn id="123" idx="7"/>
          </p:cNvCxnSpPr>
          <p:nvPr/>
        </p:nvCxnSpPr>
        <p:spPr>
          <a:xfrm>
            <a:off x="5078111" y="2562835"/>
            <a:ext cx="2064121" cy="266365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970F345-D149-E1C3-6E35-28FCA043F24A}"/>
              </a:ext>
            </a:extLst>
          </p:cNvPr>
          <p:cNvCxnSpPr>
            <a:cxnSpLocks/>
            <a:stCxn id="121" idx="11"/>
            <a:endCxn id="122" idx="4"/>
          </p:cNvCxnSpPr>
          <p:nvPr/>
        </p:nvCxnSpPr>
        <p:spPr>
          <a:xfrm>
            <a:off x="7944225" y="3016430"/>
            <a:ext cx="165054" cy="306747"/>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C47BA5-5FCF-0EC5-A490-49AAC834167F}"/>
              </a:ext>
            </a:extLst>
          </p:cNvPr>
          <p:cNvCxnSpPr>
            <a:cxnSpLocks/>
            <a:stCxn id="112" idx="7"/>
            <a:endCxn id="121" idx="7"/>
          </p:cNvCxnSpPr>
          <p:nvPr/>
        </p:nvCxnSpPr>
        <p:spPr>
          <a:xfrm flipV="1">
            <a:off x="4441203" y="2562835"/>
            <a:ext cx="2700021" cy="1331825"/>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A15080-E99B-49FA-B2FF-CB26E5F48859}"/>
              </a:ext>
            </a:extLst>
          </p:cNvPr>
          <p:cNvSpPr txBox="1"/>
          <p:nvPr/>
        </p:nvSpPr>
        <p:spPr>
          <a:xfrm>
            <a:off x="2892219" y="2341237"/>
            <a:ext cx="1923518" cy="584775"/>
          </a:xfrm>
          <a:prstGeom prst="rect">
            <a:avLst/>
          </a:prstGeom>
          <a:noFill/>
        </p:spPr>
        <p:txBody>
          <a:bodyPr wrap="square" rtlCol="0">
            <a:spAutoFit/>
          </a:bodyPr>
          <a:lstStyle/>
          <a:p>
            <a:r>
              <a:rPr lang="nl-BE" sz="1600" i="0" dirty="0">
                <a:effectLst/>
                <a:cs typeface="Arial" panose="020B0604020202020204" pitchFamily="34" charset="0"/>
              </a:rPr>
              <a:t>Er komt geen aanvraag tot stand</a:t>
            </a:r>
            <a:endParaRPr lang="en-US" sz="1600" dirty="0">
              <a:cs typeface="Arial" panose="020B0604020202020204" pitchFamily="34" charset="0"/>
            </a:endParaRPr>
          </a:p>
        </p:txBody>
      </p:sp>
      <p:cxnSp>
        <p:nvCxnSpPr>
          <p:cNvPr id="23" name="Straight Connector 22">
            <a:extLst>
              <a:ext uri="{FF2B5EF4-FFF2-40B4-BE49-F238E27FC236}">
                <a16:creationId xmlns:a16="http://schemas.microsoft.com/office/drawing/2014/main" id="{49999B89-16F8-89A1-87E3-A46698A27795}"/>
              </a:ext>
            </a:extLst>
          </p:cNvPr>
          <p:cNvCxnSpPr>
            <a:cxnSpLocks/>
            <a:endCxn id="68" idx="0"/>
          </p:cNvCxnSpPr>
          <p:nvPr/>
        </p:nvCxnSpPr>
        <p:spPr>
          <a:xfrm>
            <a:off x="8581371" y="4348255"/>
            <a:ext cx="284734" cy="326423"/>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40963F9-502F-7C19-7FA5-A4C7AB4777F1}"/>
              </a:ext>
            </a:extLst>
          </p:cNvPr>
          <p:cNvCxnSpPr>
            <a:cxnSpLocks/>
            <a:stCxn id="112" idx="7"/>
            <a:endCxn id="123" idx="7"/>
          </p:cNvCxnSpPr>
          <p:nvPr/>
        </p:nvCxnSpPr>
        <p:spPr>
          <a:xfrm>
            <a:off x="4441203" y="3894660"/>
            <a:ext cx="2701029" cy="1331825"/>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0C650-B75E-8CC8-0D7D-D5E101A65C33}"/>
              </a:ext>
            </a:extLst>
          </p:cNvPr>
          <p:cNvSpPr txBox="1"/>
          <p:nvPr/>
        </p:nvSpPr>
        <p:spPr>
          <a:xfrm>
            <a:off x="2350321" y="3634208"/>
            <a:ext cx="1923518" cy="584775"/>
          </a:xfrm>
          <a:prstGeom prst="rect">
            <a:avLst/>
          </a:prstGeom>
          <a:noFill/>
        </p:spPr>
        <p:txBody>
          <a:bodyPr wrap="square" rtlCol="0">
            <a:spAutoFit/>
          </a:bodyPr>
          <a:lstStyle/>
          <a:p>
            <a:r>
              <a:rPr lang="nl-BE" sz="1600" i="0" dirty="0">
                <a:effectLst/>
                <a:cs typeface="Arial" panose="020B0604020202020204" pitchFamily="34" charset="0"/>
              </a:rPr>
              <a:t>De aanvraag wordt niet afgerond</a:t>
            </a:r>
            <a:endParaRPr lang="en-US" sz="1600" dirty="0">
              <a:cs typeface="Arial" panose="020B0604020202020204" pitchFamily="34" charset="0"/>
            </a:endParaRPr>
          </a:p>
        </p:txBody>
      </p:sp>
      <p:grpSp>
        <p:nvGrpSpPr>
          <p:cNvPr id="44" name="Group 43">
            <a:extLst>
              <a:ext uri="{FF2B5EF4-FFF2-40B4-BE49-F238E27FC236}">
                <a16:creationId xmlns:a16="http://schemas.microsoft.com/office/drawing/2014/main" id="{41539D7F-CB9F-AC0D-2C97-2AEF9BA57F74}"/>
              </a:ext>
            </a:extLst>
          </p:cNvPr>
          <p:cNvGrpSpPr/>
          <p:nvPr/>
        </p:nvGrpSpPr>
        <p:grpSpPr>
          <a:xfrm>
            <a:off x="1861240"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4"/>
                  </a:solidFill>
                  <a:latin typeface="Calibri"/>
                  <a:cs typeface="Calibri"/>
                  <a:sym typeface="Calibri"/>
                  <a:rtl val="0"/>
                </a:rPr>
                <a:t>Tertiaire</a:t>
              </a:r>
              <a:r>
                <a:rPr lang="en-US" b="1" spc="0" baseline="0" dirty="0">
                  <a:solidFill>
                    <a:schemeClr val="accent4"/>
                  </a:solidFill>
                  <a:latin typeface="Calibri"/>
                  <a:cs typeface="Calibri"/>
                  <a:sym typeface="Calibri"/>
                  <a:rtl val="0"/>
                </a:rPr>
                <a:t> 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9" name="TextBox 38">
              <a:extLst>
                <a:ext uri="{FF2B5EF4-FFF2-40B4-BE49-F238E27FC236}">
                  <a16:creationId xmlns:a16="http://schemas.microsoft.com/office/drawing/2014/main" id="{79F143A4-00F7-2460-2844-F0D789DA4C1E}"/>
                </a:ext>
              </a:extLst>
            </p:cNvPr>
            <p:cNvSpPr txBox="1"/>
            <p:nvPr/>
          </p:nvSpPr>
          <p:spPr>
            <a:xfrm>
              <a:off x="2362200" y="5001424"/>
              <a:ext cx="1982245" cy="584775"/>
            </a:xfrm>
            <a:prstGeom prst="rect">
              <a:avLst/>
            </a:prstGeom>
            <a:noFill/>
          </p:spPr>
          <p:txBody>
            <a:bodyPr wrap="square" rtlCol="0">
              <a:spAutoFit/>
            </a:bodyPr>
            <a:lstStyle/>
            <a:p>
              <a:r>
                <a:rPr lang="en-US" sz="1600" dirty="0">
                  <a:cs typeface="Arial" panose="020B0604020202020204" pitchFamily="34" charset="0"/>
                </a:rPr>
                <a:t>Er </a:t>
              </a:r>
              <a:r>
                <a:rPr lang="en-US" sz="1600" dirty="0" err="1">
                  <a:cs typeface="Arial" panose="020B0604020202020204" pitchFamily="34" charset="0"/>
                </a:rPr>
                <a:t>kan</a:t>
              </a:r>
              <a:r>
                <a:rPr lang="en-US" sz="1600" dirty="0">
                  <a:cs typeface="Arial" panose="020B0604020202020204" pitchFamily="34" charset="0"/>
                </a:rPr>
                <a:t> </a:t>
              </a:r>
              <a:r>
                <a:rPr lang="en-US" sz="1600" dirty="0" err="1">
                  <a:cs typeface="Arial" panose="020B0604020202020204" pitchFamily="34" charset="0"/>
                </a:rPr>
                <a:t>geen</a:t>
              </a:r>
              <a:r>
                <a:rPr lang="en-US" sz="1600" dirty="0">
                  <a:cs typeface="Arial" panose="020B0604020202020204" pitchFamily="34" charset="0"/>
                </a:rPr>
                <a:t> </a:t>
              </a:r>
              <a:r>
                <a:rPr lang="en-US" sz="1600" dirty="0" err="1">
                  <a:cs typeface="Arial" panose="020B0604020202020204" pitchFamily="34" charset="0"/>
                </a:rPr>
                <a:t>aanvraag</a:t>
              </a:r>
              <a:r>
                <a:rPr lang="en-US" sz="1600" dirty="0">
                  <a:cs typeface="Arial" panose="020B0604020202020204" pitchFamily="34" charset="0"/>
                </a:rPr>
                <a:t> </a:t>
              </a:r>
              <a:r>
                <a:rPr lang="en-US" sz="1600" dirty="0" err="1">
                  <a:cs typeface="Arial" panose="020B0604020202020204" pitchFamily="34" charset="0"/>
                </a:rPr>
                <a:t>plaatsvinden</a:t>
              </a:r>
              <a:endParaRPr lang="en-US" sz="1600" dirty="0">
                <a:cs typeface="Arial" panose="020B0604020202020204" pitchFamily="34" charset="0"/>
              </a:endParaRPr>
            </a:p>
          </p:txBody>
        </p:sp>
      </p:grpSp>
      <p:sp>
        <p:nvSpPr>
          <p:cNvPr id="4" name="Rectangle: Rounded Corners 3">
            <a:extLst>
              <a:ext uri="{FF2B5EF4-FFF2-40B4-BE49-F238E27FC236}">
                <a16:creationId xmlns:a16="http://schemas.microsoft.com/office/drawing/2014/main" id="{331A5CFB-EDED-2E66-BFAD-209628961C29}"/>
              </a:ext>
            </a:extLst>
          </p:cNvPr>
          <p:cNvSpPr/>
          <p:nvPr/>
        </p:nvSpPr>
        <p:spPr>
          <a:xfrm>
            <a:off x="5173361" y="1636753"/>
            <a:ext cx="1753454" cy="756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Datagestuurde</a:t>
            </a:r>
            <a:r>
              <a:rPr lang="en-US" dirty="0">
                <a:solidFill>
                  <a:schemeClr val="tx1"/>
                </a:solidFill>
              </a:rPr>
              <a:t> </a:t>
            </a:r>
            <a:r>
              <a:rPr lang="en-US" dirty="0" err="1">
                <a:solidFill>
                  <a:schemeClr val="tx1"/>
                </a:solidFill>
              </a:rPr>
              <a:t>outrech</a:t>
            </a:r>
            <a:endParaRPr lang="en-US" dirty="0">
              <a:solidFill>
                <a:schemeClr val="tx1"/>
              </a:solidFill>
            </a:endParaRPr>
          </a:p>
        </p:txBody>
      </p:sp>
      <p:sp>
        <p:nvSpPr>
          <p:cNvPr id="5" name="Rectangle: Rounded Corners 4">
            <a:extLst>
              <a:ext uri="{FF2B5EF4-FFF2-40B4-BE49-F238E27FC236}">
                <a16:creationId xmlns:a16="http://schemas.microsoft.com/office/drawing/2014/main" id="{C30D2BD7-D0C5-2566-C252-3DFF82401AB6}"/>
              </a:ext>
            </a:extLst>
          </p:cNvPr>
          <p:cNvSpPr/>
          <p:nvPr/>
        </p:nvSpPr>
        <p:spPr>
          <a:xfrm>
            <a:off x="7187817" y="2981743"/>
            <a:ext cx="1548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Procedures</a:t>
            </a:r>
          </a:p>
        </p:txBody>
      </p:sp>
      <p:sp>
        <p:nvSpPr>
          <p:cNvPr id="7" name="Rectangle: Rounded Corners 6">
            <a:extLst>
              <a:ext uri="{FF2B5EF4-FFF2-40B4-BE49-F238E27FC236}">
                <a16:creationId xmlns:a16="http://schemas.microsoft.com/office/drawing/2014/main" id="{5C0BB196-C27E-9A0D-B718-D4BE2BC7E3CA}"/>
              </a:ext>
            </a:extLst>
          </p:cNvPr>
          <p:cNvSpPr/>
          <p:nvPr/>
        </p:nvSpPr>
        <p:spPr>
          <a:xfrm>
            <a:off x="8845486" y="2960277"/>
            <a:ext cx="1589215"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Communicatie</a:t>
            </a:r>
          </a:p>
        </p:txBody>
      </p:sp>
      <p:sp>
        <p:nvSpPr>
          <p:cNvPr id="8" name="Rectangle: Rounded Corners 7">
            <a:extLst>
              <a:ext uri="{FF2B5EF4-FFF2-40B4-BE49-F238E27FC236}">
                <a16:creationId xmlns:a16="http://schemas.microsoft.com/office/drawing/2014/main" id="{CB51BE82-7D00-31B7-A2D0-DEDD92BCFD50}"/>
              </a:ext>
            </a:extLst>
          </p:cNvPr>
          <p:cNvSpPr/>
          <p:nvPr/>
        </p:nvSpPr>
        <p:spPr>
          <a:xfrm>
            <a:off x="5400859" y="2622476"/>
            <a:ext cx="1685935" cy="756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Visie</a:t>
            </a:r>
            <a:r>
              <a:rPr lang="en-US" dirty="0">
                <a:solidFill>
                  <a:schemeClr val="tx1"/>
                </a:solidFill>
              </a:rPr>
              <a:t> over </a:t>
            </a:r>
            <a:r>
              <a:rPr lang="en-US" dirty="0" err="1">
                <a:solidFill>
                  <a:schemeClr val="tx1"/>
                </a:solidFill>
              </a:rPr>
              <a:t>cliënt</a:t>
            </a:r>
            <a:endParaRPr lang="en-US" dirty="0">
              <a:solidFill>
                <a:schemeClr val="tx1"/>
              </a:solidFill>
            </a:endParaRPr>
          </a:p>
        </p:txBody>
      </p:sp>
      <p:sp>
        <p:nvSpPr>
          <p:cNvPr id="9" name="Rectangle: Rounded Corners 8">
            <a:extLst>
              <a:ext uri="{FF2B5EF4-FFF2-40B4-BE49-F238E27FC236}">
                <a16:creationId xmlns:a16="http://schemas.microsoft.com/office/drawing/2014/main" id="{6450AE33-ADFF-F016-EDD1-A5CC2FDEF3D7}"/>
              </a:ext>
            </a:extLst>
          </p:cNvPr>
          <p:cNvSpPr/>
          <p:nvPr/>
        </p:nvSpPr>
        <p:spPr>
          <a:xfrm>
            <a:off x="5370907" y="4407612"/>
            <a:ext cx="1800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Automatisering</a:t>
            </a:r>
            <a:endParaRPr lang="en-US" dirty="0">
              <a:solidFill>
                <a:schemeClr val="tx1"/>
              </a:solidFill>
            </a:endParaRPr>
          </a:p>
        </p:txBody>
      </p:sp>
      <p:sp>
        <p:nvSpPr>
          <p:cNvPr id="11" name="Rectangle: Rounded Corners 10">
            <a:extLst>
              <a:ext uri="{FF2B5EF4-FFF2-40B4-BE49-F238E27FC236}">
                <a16:creationId xmlns:a16="http://schemas.microsoft.com/office/drawing/2014/main" id="{0C800EC1-2512-0D59-9026-F334F72080B2}"/>
              </a:ext>
            </a:extLst>
          </p:cNvPr>
          <p:cNvSpPr/>
          <p:nvPr/>
        </p:nvSpPr>
        <p:spPr>
          <a:xfrm>
            <a:off x="5419551" y="3588472"/>
            <a:ext cx="1800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Automatisering</a:t>
            </a:r>
            <a:endParaRPr lang="en-US" dirty="0">
              <a:solidFill>
                <a:schemeClr val="tx1"/>
              </a:solidFill>
            </a:endParaRPr>
          </a:p>
        </p:txBody>
      </p:sp>
      <p:sp>
        <p:nvSpPr>
          <p:cNvPr id="12" name="Rectangle: Rounded Corners 11">
            <a:extLst>
              <a:ext uri="{FF2B5EF4-FFF2-40B4-BE49-F238E27FC236}">
                <a16:creationId xmlns:a16="http://schemas.microsoft.com/office/drawing/2014/main" id="{10509A40-5294-FE40-2A1D-F8A28464CB7C}"/>
              </a:ext>
            </a:extLst>
          </p:cNvPr>
          <p:cNvSpPr/>
          <p:nvPr/>
        </p:nvSpPr>
        <p:spPr>
          <a:xfrm>
            <a:off x="10392000" y="2491115"/>
            <a:ext cx="1800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Automatisering</a:t>
            </a:r>
            <a:endParaRPr lang="en-US" dirty="0">
              <a:solidFill>
                <a:schemeClr val="tx1"/>
              </a:solidFill>
            </a:endParaRPr>
          </a:p>
        </p:txBody>
      </p:sp>
      <p:sp>
        <p:nvSpPr>
          <p:cNvPr id="13" name="Rectangle: Rounded Corners 12">
            <a:extLst>
              <a:ext uri="{FF2B5EF4-FFF2-40B4-BE49-F238E27FC236}">
                <a16:creationId xmlns:a16="http://schemas.microsoft.com/office/drawing/2014/main" id="{C2277C0E-E2D3-C887-B03E-FDFA10CC9E6A}"/>
              </a:ext>
            </a:extLst>
          </p:cNvPr>
          <p:cNvSpPr/>
          <p:nvPr/>
        </p:nvSpPr>
        <p:spPr>
          <a:xfrm>
            <a:off x="6971363" y="1388020"/>
            <a:ext cx="1800000" cy="468000"/>
          </a:xfrm>
          <a:prstGeom prst="roundRect">
            <a:avLst/>
          </a:prstGeom>
          <a:solidFill>
            <a:schemeClr val="bg1">
              <a:lumMod val="95000"/>
            </a:schemeClr>
          </a:solidFill>
          <a:ln>
            <a:solidFill>
              <a:schemeClr val="bg1">
                <a:lumMod val="95000"/>
              </a:schemeClr>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Automatisering</a:t>
            </a:r>
            <a:endParaRPr lang="en-US" dirty="0">
              <a:solidFill>
                <a:schemeClr val="tx1"/>
              </a:solidFill>
            </a:endParaRPr>
          </a:p>
        </p:txBody>
      </p:sp>
    </p:spTree>
    <p:extLst>
      <p:ext uri="{BB962C8B-B14F-4D97-AF65-F5344CB8AC3E}">
        <p14:creationId xmlns:p14="http://schemas.microsoft.com/office/powerpoint/2010/main" val="1486745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Contact?</a:t>
            </a:r>
          </a:p>
        </p:txBody>
      </p:sp>
      <p:grpSp>
        <p:nvGrpSpPr>
          <p:cNvPr id="16" name="Group 15">
            <a:extLst>
              <a:ext uri="{FF2B5EF4-FFF2-40B4-BE49-F238E27FC236}">
                <a16:creationId xmlns:a16="http://schemas.microsoft.com/office/drawing/2014/main" id="{EC432F75-24D7-2245-5078-391FA61429F8}"/>
              </a:ext>
            </a:extLst>
          </p:cNvPr>
          <p:cNvGrpSpPr/>
          <p:nvPr/>
        </p:nvGrpSpPr>
        <p:grpSpPr>
          <a:xfrm>
            <a:off x="2148525" y="1032895"/>
            <a:ext cx="6909750" cy="4792210"/>
            <a:chOff x="4845843" y="1026317"/>
            <a:chExt cx="2700001" cy="5593167"/>
          </a:xfrm>
          <a:solidFill>
            <a:schemeClr val="bg1"/>
          </a:solidFill>
        </p:grpSpPr>
        <p:sp>
          <p:nvSpPr>
            <p:cNvPr id="24" name="Round Diagonal Corner Rectangle 14">
              <a:extLst>
                <a:ext uri="{FF2B5EF4-FFF2-40B4-BE49-F238E27FC236}">
                  <a16:creationId xmlns:a16="http://schemas.microsoft.com/office/drawing/2014/main" id="{77F445A8-9855-B5E6-E543-41CE1B37F171}"/>
                </a:ext>
              </a:extLst>
            </p:cNvPr>
            <p:cNvSpPr/>
            <p:nvPr/>
          </p:nvSpPr>
          <p:spPr bwMode="auto">
            <a:xfrm>
              <a:off x="4845844" y="1026317"/>
              <a:ext cx="2700000" cy="486000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Прямоугольник 229">
              <a:extLst>
                <a:ext uri="{FF2B5EF4-FFF2-40B4-BE49-F238E27FC236}">
                  <a16:creationId xmlns:a16="http://schemas.microsoft.com/office/drawing/2014/main" id="{49F85EDE-415F-B334-D2E1-2A5067D60EA0}"/>
                </a:ext>
              </a:extLst>
            </p:cNvPr>
            <p:cNvSpPr>
              <a:spLocks noChangeArrowheads="1"/>
            </p:cNvSpPr>
            <p:nvPr/>
          </p:nvSpPr>
          <p:spPr bwMode="auto">
            <a:xfrm>
              <a:off x="4845843" y="1333637"/>
              <a:ext cx="2699999" cy="5285847"/>
            </a:xfrm>
            <a:prstGeom prst="roundRect">
              <a:avLst/>
            </a:prstGeom>
            <a:grpFill/>
            <a:ln w="9525">
              <a:noFill/>
              <a:miter lim="800000"/>
              <a:headEnd/>
              <a:tailEnd/>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nl-BE" sz="2000" dirty="0">
                <a:solidFill>
                  <a:schemeClr val="bg1"/>
                </a:solidFill>
                <a:latin typeface="+mn-lt"/>
                <a:cs typeface="Arial" pitchFamily="34" charset="0"/>
              </a:endParaRPr>
            </a:p>
            <a:p>
              <a:r>
                <a:rPr lang="nl-BE" sz="2000" dirty="0">
                  <a:latin typeface="+mn-lt"/>
                  <a:cs typeface="Arial" pitchFamily="34" charset="0"/>
                </a:rPr>
                <a:t>Marjolijn De Wilde</a:t>
              </a:r>
            </a:p>
            <a:p>
              <a:r>
                <a:rPr lang="nl-BE" sz="2000" dirty="0">
                  <a:latin typeface="+mn-lt"/>
                  <a:cs typeface="Arial" pitchFamily="34" charset="0"/>
                </a:rPr>
                <a:t>0494/94.95.36</a:t>
              </a:r>
            </a:p>
            <a:p>
              <a:r>
                <a:rPr lang="nl-BE" sz="2000" dirty="0">
                  <a:latin typeface="+mn-lt"/>
                  <a:cs typeface="Arial" pitchFamily="34" charset="0"/>
                  <a:hlinkClick r:id="rId2"/>
                </a:rPr>
                <a:t>dewildesdo@gmail.com</a:t>
              </a:r>
              <a:endParaRPr lang="nl-BE" sz="2000" dirty="0">
                <a:latin typeface="+mn-lt"/>
                <a:cs typeface="Arial" pitchFamily="34" charset="0"/>
              </a:endParaRPr>
            </a:p>
            <a:p>
              <a:r>
                <a:rPr lang="nl-BE" sz="2000" dirty="0">
                  <a:latin typeface="+mn-lt"/>
                  <a:cs typeface="Arial" pitchFamily="34" charset="0"/>
                </a:rPr>
                <a:t>https://sites.google.com/view/dewildesdo/home</a:t>
              </a:r>
              <a:r>
                <a:rPr lang="nl-BE" sz="2000" dirty="0">
                  <a:solidFill>
                    <a:schemeClr val="bg1"/>
                  </a:solidFill>
                  <a:latin typeface="+mn-lt"/>
                  <a:cs typeface="Arial" pitchFamily="34" charset="0"/>
                </a:rPr>
                <a:t>gende weken plan ik met ieder van jullie een gesprek en een huisbezoek in.</a:t>
              </a:r>
            </a:p>
            <a:p>
              <a:r>
                <a:rPr lang="nl-BE" sz="2000" dirty="0">
                  <a:solidFill>
                    <a:schemeClr val="bg1"/>
                  </a:solidFill>
                  <a:latin typeface="+mn-lt"/>
                  <a:cs typeface="Arial" pitchFamily="34" charset="0"/>
                </a:rPr>
                <a:t>Gelieve te reageren als u dit bericht hebt gelezen. </a:t>
              </a:r>
            </a:p>
            <a:p>
              <a:endParaRPr lang="nl-BE" sz="2000" dirty="0">
                <a:solidFill>
                  <a:schemeClr val="bg1"/>
                </a:solidFill>
                <a:latin typeface="+mn-lt"/>
                <a:cs typeface="Arial" pitchFamily="34" charset="0"/>
              </a:endParaRPr>
            </a:p>
            <a:p>
              <a:r>
                <a:rPr lang="nl-BE" sz="2000" dirty="0">
                  <a:solidFill>
                    <a:schemeClr val="bg1"/>
                  </a:solidFill>
                  <a:latin typeface="+mn-lt"/>
                  <a:cs typeface="Arial" pitchFamily="34" charset="0"/>
                </a:rPr>
                <a:t>Met vriendelijke groeten, [voornaam].</a:t>
              </a:r>
            </a:p>
          </p:txBody>
        </p:sp>
      </p:grpSp>
    </p:spTree>
    <p:extLst>
      <p:ext uri="{BB962C8B-B14F-4D97-AF65-F5344CB8AC3E}">
        <p14:creationId xmlns:p14="http://schemas.microsoft.com/office/powerpoint/2010/main" val="265405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6"/>
              </a:solidFill>
            </a:endParaRPr>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79378" y="5226485"/>
            <a:ext cx="2062854"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p:cNvCxnSpPr>
          <p:nvPr/>
        </p:nvCxnSpPr>
        <p:spPr>
          <a:xfrm>
            <a:off x="4457506" y="3836129"/>
            <a:ext cx="3322901" cy="0"/>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accent6"/>
                </a:solidFill>
                <a:latin typeface="Calibri"/>
                <a:cs typeface="Calibri"/>
                <a:sym typeface="Calibri"/>
                <a:rtl val="0"/>
              </a:rPr>
              <a:t>Primaire</a:t>
            </a:r>
            <a:r>
              <a:rPr lang="en-US" b="1" spc="0" baseline="0" dirty="0">
                <a:solidFill>
                  <a:schemeClr val="tx2"/>
                </a:solidFill>
                <a:latin typeface="Calibri"/>
                <a:cs typeface="Calibri"/>
                <a:sym typeface="Calibri"/>
                <a:rtl val="0"/>
              </a:rPr>
              <a:t> </a:t>
            </a:r>
            <a:r>
              <a:rPr lang="en-US" b="1" spc="0" baseline="0" dirty="0">
                <a:solidFill>
                  <a:schemeClr val="accent6"/>
                </a:solidFill>
                <a:latin typeface="Calibri"/>
                <a:cs typeface="Calibri"/>
                <a:sym typeface="Calibri"/>
                <a:rtl val="0"/>
              </a:rPr>
              <a:t>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grpSp>
        <p:nvGrpSpPr>
          <p:cNvPr id="54" name="Group 53">
            <a:extLst>
              <a:ext uri="{FF2B5EF4-FFF2-40B4-BE49-F238E27FC236}">
                <a16:creationId xmlns:a16="http://schemas.microsoft.com/office/drawing/2014/main" id="{091F78F2-DF62-43EA-8A2C-DD486719CDB0}"/>
              </a:ext>
            </a:extLst>
          </p:cNvPr>
          <p:cNvGrpSpPr/>
          <p:nvPr/>
        </p:nvGrpSpPr>
        <p:grpSpPr>
          <a:xfrm flipH="1">
            <a:off x="8522726" y="2012176"/>
            <a:ext cx="1751037" cy="914457"/>
            <a:chOff x="1750263" y="1542344"/>
            <a:chExt cx="1751037" cy="914457"/>
          </a:xfrm>
        </p:grpSpPr>
        <p:sp>
          <p:nvSpPr>
            <p:cNvPr id="83" name="Graphic 32">
              <a:extLst>
                <a:ext uri="{FF2B5EF4-FFF2-40B4-BE49-F238E27FC236}">
                  <a16:creationId xmlns:a16="http://schemas.microsoft.com/office/drawing/2014/main" id="{2247A390-AA9E-4AF8-AB5D-D38521C26023}"/>
                </a:ext>
              </a:extLst>
            </p:cNvPr>
            <p:cNvSpPr/>
            <p:nvPr/>
          </p:nvSpPr>
          <p:spPr>
            <a:xfrm>
              <a:off x="1750263" y="1613292"/>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a:off x="2765713" y="1542344"/>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gr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1"/>
                </a:solidFill>
                <a:latin typeface="Calibri"/>
                <a:cs typeface="Calibri"/>
                <a:sym typeface="Calibri"/>
                <a:rtl val="0"/>
              </a:rPr>
              <a:t>Administratie</a:t>
            </a:r>
          </a:p>
        </p:txBody>
      </p:sp>
      <p:sp>
        <p:nvSpPr>
          <p:cNvPr id="123" name="Freeform: Shape 122">
            <a:extLst>
              <a:ext uri="{FF2B5EF4-FFF2-40B4-BE49-F238E27FC236}">
                <a16:creationId xmlns:a16="http://schemas.microsoft.com/office/drawing/2014/main" id="{00F6EA25-5176-4150-9F58-8705C9998C45}"/>
              </a:ext>
            </a:extLst>
          </p:cNvPr>
          <p:cNvSpPr/>
          <p:nvPr/>
        </p:nvSpPr>
        <p:spPr>
          <a:xfrm flipH="1">
            <a:off x="7127069"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Graphic 32">
            <a:extLst>
              <a:ext uri="{FF2B5EF4-FFF2-40B4-BE49-F238E27FC236}">
                <a16:creationId xmlns:a16="http://schemas.microsoft.com/office/drawing/2014/main" id="{4EC34326-D324-4DB7-BE7F-45EF2A36E916}"/>
              </a:ext>
            </a:extLst>
          </p:cNvPr>
          <p:cNvSpPr/>
          <p:nvPr/>
        </p:nvSpPr>
        <p:spPr>
          <a:xfrm flipH="1">
            <a:off x="9329464"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flipH="1">
            <a:off x="8475614" y="4674678"/>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62075" y="5013270"/>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2" name="TextBox 21">
            <a:extLst>
              <a:ext uri="{FF2B5EF4-FFF2-40B4-BE49-F238E27FC236}">
                <a16:creationId xmlns:a16="http://schemas.microsoft.com/office/drawing/2014/main" id="{F4A15080-E99B-49FA-B2FF-CB26E5F48859}"/>
              </a:ext>
            </a:extLst>
          </p:cNvPr>
          <p:cNvSpPr txBox="1"/>
          <p:nvPr/>
        </p:nvSpPr>
        <p:spPr>
          <a:xfrm>
            <a:off x="2892219" y="2341237"/>
            <a:ext cx="1923518" cy="584775"/>
          </a:xfrm>
          <a:prstGeom prst="rect">
            <a:avLst/>
          </a:prstGeom>
          <a:noFill/>
        </p:spPr>
        <p:txBody>
          <a:bodyPr wrap="square" rtlCol="0">
            <a:spAutoFit/>
          </a:bodyPr>
          <a:lstStyle/>
          <a:p>
            <a:r>
              <a:rPr lang="nl-BE" sz="1600" i="0" dirty="0">
                <a:effectLst/>
                <a:cs typeface="Arial" panose="020B0604020202020204" pitchFamily="34" charset="0"/>
              </a:rPr>
              <a:t>Er komt geen aanvraag tot stand</a:t>
            </a:r>
            <a:endParaRPr lang="en-US" sz="1600" dirty="0">
              <a:cs typeface="Arial" panose="020B0604020202020204" pitchFamily="34" charset="0"/>
            </a:endParaRPr>
          </a:p>
        </p:txBody>
      </p:sp>
      <p:sp>
        <p:nvSpPr>
          <p:cNvPr id="38" name="TextBox 37">
            <a:extLst>
              <a:ext uri="{FF2B5EF4-FFF2-40B4-BE49-F238E27FC236}">
                <a16:creationId xmlns:a16="http://schemas.microsoft.com/office/drawing/2014/main" id="{5670C650-B75E-8CC8-0D7D-D5E101A65C33}"/>
              </a:ext>
            </a:extLst>
          </p:cNvPr>
          <p:cNvSpPr txBox="1"/>
          <p:nvPr/>
        </p:nvSpPr>
        <p:spPr>
          <a:xfrm>
            <a:off x="2350321" y="3634208"/>
            <a:ext cx="1923518" cy="584775"/>
          </a:xfrm>
          <a:prstGeom prst="rect">
            <a:avLst/>
          </a:prstGeom>
          <a:noFill/>
        </p:spPr>
        <p:txBody>
          <a:bodyPr wrap="square" rtlCol="0">
            <a:spAutoFit/>
          </a:bodyPr>
          <a:lstStyle/>
          <a:p>
            <a:r>
              <a:rPr lang="nl-BE" sz="1600" i="0" dirty="0">
                <a:effectLst/>
                <a:cs typeface="Arial" panose="020B0604020202020204" pitchFamily="34" charset="0"/>
              </a:rPr>
              <a:t>De aanvraag wordt niet afgerond</a:t>
            </a:r>
            <a:endParaRPr lang="en-US" sz="1600" dirty="0">
              <a:cs typeface="Arial" panose="020B0604020202020204" pitchFamily="34" charset="0"/>
            </a:endParaRPr>
          </a:p>
        </p:txBody>
      </p:sp>
      <p:grpSp>
        <p:nvGrpSpPr>
          <p:cNvPr id="44" name="Group 43">
            <a:extLst>
              <a:ext uri="{FF2B5EF4-FFF2-40B4-BE49-F238E27FC236}">
                <a16:creationId xmlns:a16="http://schemas.microsoft.com/office/drawing/2014/main" id="{41539D7F-CB9F-AC0D-2C97-2AEF9BA57F74}"/>
              </a:ext>
            </a:extLst>
          </p:cNvPr>
          <p:cNvGrpSpPr/>
          <p:nvPr/>
        </p:nvGrpSpPr>
        <p:grpSpPr>
          <a:xfrm>
            <a:off x="1861240"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4"/>
                  </a:solidFill>
                  <a:latin typeface="Calibri"/>
                  <a:cs typeface="Calibri"/>
                  <a:sym typeface="Calibri"/>
                  <a:rtl val="0"/>
                </a:rPr>
                <a:t>Tertiaire</a:t>
              </a:r>
              <a:r>
                <a:rPr lang="en-US" b="1" spc="0" baseline="0" dirty="0">
                  <a:solidFill>
                    <a:schemeClr val="accent4"/>
                  </a:solidFill>
                  <a:latin typeface="Calibri"/>
                  <a:cs typeface="Calibri"/>
                  <a:sym typeface="Calibri"/>
                  <a:rtl val="0"/>
                </a:rPr>
                <a:t> 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9" name="TextBox 38">
              <a:extLst>
                <a:ext uri="{FF2B5EF4-FFF2-40B4-BE49-F238E27FC236}">
                  <a16:creationId xmlns:a16="http://schemas.microsoft.com/office/drawing/2014/main" id="{79F143A4-00F7-2460-2844-F0D789DA4C1E}"/>
                </a:ext>
              </a:extLst>
            </p:cNvPr>
            <p:cNvSpPr txBox="1"/>
            <p:nvPr/>
          </p:nvSpPr>
          <p:spPr>
            <a:xfrm>
              <a:off x="2362200" y="5001424"/>
              <a:ext cx="1982245" cy="584775"/>
            </a:xfrm>
            <a:prstGeom prst="rect">
              <a:avLst/>
            </a:prstGeom>
            <a:noFill/>
          </p:spPr>
          <p:txBody>
            <a:bodyPr wrap="square" rtlCol="0">
              <a:spAutoFit/>
            </a:bodyPr>
            <a:lstStyle/>
            <a:p>
              <a:r>
                <a:rPr lang="en-US" sz="1600" dirty="0">
                  <a:cs typeface="Arial" panose="020B0604020202020204" pitchFamily="34" charset="0"/>
                </a:rPr>
                <a:t>Er </a:t>
              </a:r>
              <a:r>
                <a:rPr lang="en-US" sz="1600" dirty="0" err="1">
                  <a:cs typeface="Arial" panose="020B0604020202020204" pitchFamily="34" charset="0"/>
                </a:rPr>
                <a:t>kan</a:t>
              </a:r>
              <a:r>
                <a:rPr lang="en-US" sz="1600" dirty="0">
                  <a:cs typeface="Arial" panose="020B0604020202020204" pitchFamily="34" charset="0"/>
                </a:rPr>
                <a:t> </a:t>
              </a:r>
              <a:r>
                <a:rPr lang="en-US" sz="1600" dirty="0" err="1">
                  <a:cs typeface="Arial" panose="020B0604020202020204" pitchFamily="34" charset="0"/>
                </a:rPr>
                <a:t>geen</a:t>
              </a:r>
              <a:r>
                <a:rPr lang="en-US" sz="1600" dirty="0">
                  <a:cs typeface="Arial" panose="020B0604020202020204" pitchFamily="34" charset="0"/>
                </a:rPr>
                <a:t> </a:t>
              </a:r>
              <a:r>
                <a:rPr lang="en-US" sz="1600" dirty="0" err="1">
                  <a:cs typeface="Arial" panose="020B0604020202020204" pitchFamily="34" charset="0"/>
                </a:rPr>
                <a:t>aanvraag</a:t>
              </a:r>
              <a:r>
                <a:rPr lang="en-US" sz="1600" dirty="0">
                  <a:cs typeface="Arial" panose="020B0604020202020204" pitchFamily="34" charset="0"/>
                </a:rPr>
                <a:t> </a:t>
              </a:r>
              <a:r>
                <a:rPr lang="en-US" sz="1600" dirty="0" err="1">
                  <a:cs typeface="Arial" panose="020B0604020202020204" pitchFamily="34" charset="0"/>
                </a:rPr>
                <a:t>plaatsvinden</a:t>
              </a:r>
              <a:endParaRPr lang="en-US" sz="1600" dirty="0">
                <a:cs typeface="Arial" panose="020B0604020202020204" pitchFamily="34" charset="0"/>
              </a:endParaRPr>
            </a:p>
          </p:txBody>
        </p:sp>
      </p:grpSp>
    </p:spTree>
    <p:extLst>
      <p:ext uri="{BB962C8B-B14F-4D97-AF65-F5344CB8AC3E}">
        <p14:creationId xmlns:p14="http://schemas.microsoft.com/office/powerpoint/2010/main" val="290902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AB13-D730-40C5-9792-6500224ED2F5}"/>
              </a:ext>
            </a:extLst>
          </p:cNvPr>
          <p:cNvSpPr>
            <a:spLocks noGrp="1"/>
          </p:cNvSpPr>
          <p:nvPr>
            <p:ph type="ctrTitle"/>
          </p:nvPr>
        </p:nvSpPr>
        <p:spPr>
          <a:xfrm>
            <a:off x="838200" y="55245"/>
            <a:ext cx="10515600" cy="808355"/>
          </a:xfrm>
        </p:spPr>
        <p:txBody>
          <a:bodyPr>
            <a:normAutofit/>
          </a:bodyPr>
          <a:lstStyle/>
          <a:p>
            <a:r>
              <a:rPr lang="en-US" sz="4800" dirty="0">
                <a:solidFill>
                  <a:srgbClr val="828282"/>
                </a:solidFill>
              </a:rPr>
              <a:t>Non take up</a:t>
            </a:r>
          </a:p>
        </p:txBody>
      </p:sp>
      <p:sp>
        <p:nvSpPr>
          <p:cNvPr id="110" name="Freeform: Shape 109">
            <a:extLst>
              <a:ext uri="{FF2B5EF4-FFF2-40B4-BE49-F238E27FC236}">
                <a16:creationId xmlns:a16="http://schemas.microsoft.com/office/drawing/2014/main" id="{C2B48457-9208-428E-9752-A20D2AFD4C2D}"/>
              </a:ext>
            </a:extLst>
          </p:cNvPr>
          <p:cNvSpPr/>
          <p:nvPr/>
        </p:nvSpPr>
        <p:spPr>
          <a:xfrm>
            <a:off x="1859973"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6"/>
              </a:solidFill>
            </a:endParaRPr>
          </a:p>
        </p:txBody>
      </p:sp>
      <p:sp>
        <p:nvSpPr>
          <p:cNvPr id="112" name="Freeform: Shape 111">
            <a:extLst>
              <a:ext uri="{FF2B5EF4-FFF2-40B4-BE49-F238E27FC236}">
                <a16:creationId xmlns:a16="http://schemas.microsoft.com/office/drawing/2014/main" id="{588F7C90-C958-4F3B-8419-3D3E540274E5}"/>
              </a:ext>
            </a:extLst>
          </p:cNvPr>
          <p:cNvSpPr/>
          <p:nvPr/>
        </p:nvSpPr>
        <p:spPr>
          <a:xfrm>
            <a:off x="1223065"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890E514A-39E2-4027-A3B5-86AF61F381CA}"/>
              </a:ext>
            </a:extLst>
          </p:cNvPr>
          <p:cNvSpPr/>
          <p:nvPr/>
        </p:nvSpPr>
        <p:spPr>
          <a:xfrm flipH="1">
            <a:off x="7126061" y="199135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85B61F10-7CAA-49EA-A220-937F30554608}"/>
              </a:ext>
            </a:extLst>
          </p:cNvPr>
          <p:cNvSpPr/>
          <p:nvPr/>
        </p:nvSpPr>
        <p:spPr>
          <a:xfrm flipH="1">
            <a:off x="7765244" y="3323177"/>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B07E09C8-07B3-4F09-96B7-951EE16944CB}"/>
              </a:ext>
            </a:extLst>
          </p:cNvPr>
          <p:cNvCxnSpPr>
            <a:cxnSpLocks/>
            <a:endCxn id="121" idx="7"/>
          </p:cNvCxnSpPr>
          <p:nvPr/>
        </p:nvCxnSpPr>
        <p:spPr>
          <a:xfrm>
            <a:off x="5110233" y="2511777"/>
            <a:ext cx="2030991" cy="0"/>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C044C3-913A-4DE9-A9CF-DFC0A2728466}"/>
              </a:ext>
            </a:extLst>
          </p:cNvPr>
          <p:cNvCxnSpPr>
            <a:cxnSpLocks/>
            <a:stCxn id="114" idx="7"/>
            <a:endCxn id="123" idx="7"/>
          </p:cNvCxnSpPr>
          <p:nvPr/>
        </p:nvCxnSpPr>
        <p:spPr>
          <a:xfrm>
            <a:off x="5079378" y="5226485"/>
            <a:ext cx="2062854" cy="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ADE7A1-F1FF-4623-A21F-19D4085E85DF}"/>
              </a:ext>
            </a:extLst>
          </p:cNvPr>
          <p:cNvCxnSpPr>
            <a:cxnSpLocks/>
          </p:cNvCxnSpPr>
          <p:nvPr/>
        </p:nvCxnSpPr>
        <p:spPr>
          <a:xfrm>
            <a:off x="4457506" y="3836129"/>
            <a:ext cx="3322901" cy="0"/>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Graphic 32">
            <a:extLst>
              <a:ext uri="{FF2B5EF4-FFF2-40B4-BE49-F238E27FC236}">
                <a16:creationId xmlns:a16="http://schemas.microsoft.com/office/drawing/2014/main" id="{7F4DDECA-1CD8-4ABA-B5EC-65296D5E6E65}"/>
              </a:ext>
            </a:extLst>
          </p:cNvPr>
          <p:cNvSpPr/>
          <p:nvPr/>
        </p:nvSpPr>
        <p:spPr>
          <a:xfrm>
            <a:off x="1949636" y="208312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endParaRPr lang="en-US" sz="2400" b="1" dirty="0">
              <a:solidFill>
                <a:schemeClr val="bg1"/>
              </a:solidFill>
            </a:endParaRPr>
          </a:p>
        </p:txBody>
      </p:sp>
      <p:sp>
        <p:nvSpPr>
          <p:cNvPr id="21" name="TextBox 20">
            <a:extLst>
              <a:ext uri="{FF2B5EF4-FFF2-40B4-BE49-F238E27FC236}">
                <a16:creationId xmlns:a16="http://schemas.microsoft.com/office/drawing/2014/main" id="{F7FA0DEE-C924-4E67-A126-96E7CE976761}"/>
              </a:ext>
            </a:extLst>
          </p:cNvPr>
          <p:cNvSpPr txBox="1"/>
          <p:nvPr/>
        </p:nvSpPr>
        <p:spPr>
          <a:xfrm>
            <a:off x="2965086" y="2012176"/>
            <a:ext cx="1467709" cy="369332"/>
          </a:xfrm>
          <a:prstGeom prst="rect">
            <a:avLst/>
          </a:prstGeom>
          <a:noFill/>
        </p:spPr>
        <p:txBody>
          <a:bodyPr wrap="none" rtlCol="0">
            <a:spAutoFit/>
          </a:bodyPr>
          <a:lstStyle/>
          <a:p>
            <a:r>
              <a:rPr lang="en-US" b="1" spc="0" baseline="0" dirty="0" err="1">
                <a:solidFill>
                  <a:schemeClr val="accent6"/>
                </a:solidFill>
                <a:latin typeface="Calibri"/>
                <a:cs typeface="Calibri"/>
                <a:sym typeface="Calibri"/>
                <a:rtl val="0"/>
              </a:rPr>
              <a:t>Primaire</a:t>
            </a:r>
            <a:r>
              <a:rPr lang="en-US" b="1" spc="0" baseline="0" dirty="0">
                <a:solidFill>
                  <a:schemeClr val="tx2"/>
                </a:solidFill>
                <a:latin typeface="Calibri"/>
                <a:cs typeface="Calibri"/>
                <a:sym typeface="Calibri"/>
                <a:rtl val="0"/>
              </a:rPr>
              <a:t> </a:t>
            </a:r>
            <a:r>
              <a:rPr lang="en-US" b="1" spc="0" baseline="0" dirty="0">
                <a:solidFill>
                  <a:schemeClr val="accent6"/>
                </a:solidFill>
                <a:latin typeface="Calibri"/>
                <a:cs typeface="Calibri"/>
                <a:sym typeface="Calibri"/>
                <a:rtl val="0"/>
              </a:rPr>
              <a:t>NTU</a:t>
            </a:r>
          </a:p>
        </p:txBody>
      </p:sp>
      <p:grpSp>
        <p:nvGrpSpPr>
          <p:cNvPr id="26" name="Group 25">
            <a:extLst>
              <a:ext uri="{FF2B5EF4-FFF2-40B4-BE49-F238E27FC236}">
                <a16:creationId xmlns:a16="http://schemas.microsoft.com/office/drawing/2014/main" id="{C6513CAD-8762-448F-96E8-3B909AF6D03C}"/>
              </a:ext>
            </a:extLst>
          </p:cNvPr>
          <p:cNvGrpSpPr/>
          <p:nvPr/>
        </p:nvGrpSpPr>
        <p:grpSpPr>
          <a:xfrm>
            <a:off x="1311388" y="3344482"/>
            <a:ext cx="2725213" cy="914457"/>
            <a:chOff x="1750263" y="1568975"/>
            <a:chExt cx="2725213" cy="914457"/>
          </a:xfrm>
        </p:grpSpPr>
        <p:sp>
          <p:nvSpPr>
            <p:cNvPr id="32" name="Graphic 32">
              <a:extLst>
                <a:ext uri="{FF2B5EF4-FFF2-40B4-BE49-F238E27FC236}">
                  <a16:creationId xmlns:a16="http://schemas.microsoft.com/office/drawing/2014/main" id="{7008FD52-B98A-473E-BF93-FD8666E6659E}"/>
                </a:ext>
              </a:extLst>
            </p:cNvPr>
            <p:cNvSpPr/>
            <p:nvPr/>
          </p:nvSpPr>
          <p:spPr>
            <a:xfrm>
              <a:off x="1750263" y="1639923"/>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29" name="TextBox 28">
              <a:extLst>
                <a:ext uri="{FF2B5EF4-FFF2-40B4-BE49-F238E27FC236}">
                  <a16:creationId xmlns:a16="http://schemas.microsoft.com/office/drawing/2014/main" id="{D311BA52-EFB0-4680-9E27-F5E6B9BCCA42}"/>
                </a:ext>
              </a:extLst>
            </p:cNvPr>
            <p:cNvSpPr txBox="1"/>
            <p:nvPr/>
          </p:nvSpPr>
          <p:spPr>
            <a:xfrm>
              <a:off x="2765713" y="1568975"/>
              <a:ext cx="1709763" cy="369332"/>
            </a:xfrm>
            <a:prstGeom prst="rect">
              <a:avLst/>
            </a:prstGeom>
            <a:noFill/>
          </p:spPr>
          <p:txBody>
            <a:bodyPr wrap="none" rtlCol="0">
              <a:spAutoFit/>
            </a:bodyPr>
            <a:lstStyle/>
            <a:p>
              <a:r>
                <a:rPr lang="en-US" b="1" spc="0" baseline="0" dirty="0" err="1">
                  <a:solidFill>
                    <a:schemeClr val="accent2"/>
                  </a:solidFill>
                  <a:latin typeface="Calibri"/>
                  <a:cs typeface="Calibri"/>
                  <a:sym typeface="Calibri"/>
                  <a:rtl val="0"/>
                </a:rPr>
                <a:t>Secundaire</a:t>
              </a:r>
              <a:r>
                <a:rPr lang="en-US" b="1" spc="0" baseline="0" dirty="0">
                  <a:solidFill>
                    <a:schemeClr val="accent2"/>
                  </a:solidFill>
                  <a:latin typeface="Calibri"/>
                  <a:cs typeface="Calibri"/>
                  <a:sym typeface="Calibri"/>
                  <a:rtl val="0"/>
                </a:rPr>
                <a:t> NTU</a:t>
              </a:r>
            </a:p>
          </p:txBody>
        </p:sp>
      </p:grpSp>
      <p:grpSp>
        <p:nvGrpSpPr>
          <p:cNvPr id="54" name="Group 53">
            <a:extLst>
              <a:ext uri="{FF2B5EF4-FFF2-40B4-BE49-F238E27FC236}">
                <a16:creationId xmlns:a16="http://schemas.microsoft.com/office/drawing/2014/main" id="{091F78F2-DF62-43EA-8A2C-DD486719CDB0}"/>
              </a:ext>
            </a:extLst>
          </p:cNvPr>
          <p:cNvGrpSpPr/>
          <p:nvPr/>
        </p:nvGrpSpPr>
        <p:grpSpPr>
          <a:xfrm flipH="1">
            <a:off x="8522726" y="2012176"/>
            <a:ext cx="1751037" cy="914457"/>
            <a:chOff x="1750263" y="1542344"/>
            <a:chExt cx="1751037" cy="914457"/>
          </a:xfrm>
        </p:grpSpPr>
        <p:sp>
          <p:nvSpPr>
            <p:cNvPr id="83" name="Graphic 32">
              <a:extLst>
                <a:ext uri="{FF2B5EF4-FFF2-40B4-BE49-F238E27FC236}">
                  <a16:creationId xmlns:a16="http://schemas.microsoft.com/office/drawing/2014/main" id="{2247A390-AA9E-4AF8-AB5D-D38521C26023}"/>
                </a:ext>
              </a:extLst>
            </p:cNvPr>
            <p:cNvSpPr/>
            <p:nvPr/>
          </p:nvSpPr>
          <p:spPr>
            <a:xfrm>
              <a:off x="1750263" y="1613292"/>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tx2"/>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80" name="TextBox 79">
              <a:extLst>
                <a:ext uri="{FF2B5EF4-FFF2-40B4-BE49-F238E27FC236}">
                  <a16:creationId xmlns:a16="http://schemas.microsoft.com/office/drawing/2014/main" id="{515C559F-45CA-4E41-8B2A-967C4DB94048}"/>
                </a:ext>
              </a:extLst>
            </p:cNvPr>
            <p:cNvSpPr txBox="1"/>
            <p:nvPr/>
          </p:nvSpPr>
          <p:spPr>
            <a:xfrm>
              <a:off x="2765713" y="1542344"/>
              <a:ext cx="735587" cy="369332"/>
            </a:xfrm>
            <a:prstGeom prst="rect">
              <a:avLst/>
            </a:prstGeom>
            <a:noFill/>
          </p:spPr>
          <p:txBody>
            <a:bodyPr wrap="none" rtlCol="0">
              <a:spAutoFit/>
            </a:bodyPr>
            <a:lstStyle/>
            <a:p>
              <a:pPr algn="r"/>
              <a:r>
                <a:rPr lang="en-US" b="1" dirty="0" err="1">
                  <a:solidFill>
                    <a:schemeClr val="tx2"/>
                  </a:solidFill>
                  <a:latin typeface="Calibri"/>
                  <a:cs typeface="Calibri"/>
                  <a:sym typeface="Calibri"/>
                  <a:rtl val="0"/>
                </a:rPr>
                <a:t>C</a:t>
              </a:r>
              <a:r>
                <a:rPr lang="en-US" b="1" spc="0" baseline="0" dirty="0" err="1">
                  <a:solidFill>
                    <a:schemeClr val="tx2"/>
                  </a:solidFill>
                  <a:latin typeface="Calibri"/>
                  <a:cs typeface="Calibri"/>
                  <a:sym typeface="Calibri"/>
                  <a:rtl val="0"/>
                </a:rPr>
                <a:t>liënt</a:t>
              </a:r>
              <a:endParaRPr lang="en-US" b="1" spc="0" baseline="0" dirty="0">
                <a:solidFill>
                  <a:schemeClr val="tx2"/>
                </a:solidFill>
                <a:latin typeface="Calibri"/>
                <a:cs typeface="Calibri"/>
                <a:sym typeface="Calibri"/>
                <a:rtl val="0"/>
              </a:endParaRPr>
            </a:p>
          </p:txBody>
        </p:sp>
      </p:grpSp>
      <p:sp>
        <p:nvSpPr>
          <p:cNvPr id="77" name="Graphic 32">
            <a:extLst>
              <a:ext uri="{FF2B5EF4-FFF2-40B4-BE49-F238E27FC236}">
                <a16:creationId xmlns:a16="http://schemas.microsoft.com/office/drawing/2014/main" id="{62E3C0CE-6EE3-425C-9082-8CCD2FF69BE7}"/>
              </a:ext>
            </a:extLst>
          </p:cNvPr>
          <p:cNvSpPr/>
          <p:nvPr/>
        </p:nvSpPr>
        <p:spPr>
          <a:xfrm flipH="1">
            <a:off x="9967639" y="3414375"/>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400" b="1" dirty="0">
              <a:solidFill>
                <a:schemeClr val="bg1"/>
              </a:solidFill>
            </a:endParaRPr>
          </a:p>
        </p:txBody>
      </p:sp>
      <p:sp>
        <p:nvSpPr>
          <p:cNvPr id="74" name="TextBox 73">
            <a:extLst>
              <a:ext uri="{FF2B5EF4-FFF2-40B4-BE49-F238E27FC236}">
                <a16:creationId xmlns:a16="http://schemas.microsoft.com/office/drawing/2014/main" id="{3B064653-0F90-4163-BA22-5D4FB382C477}"/>
              </a:ext>
            </a:extLst>
          </p:cNvPr>
          <p:cNvSpPr txBox="1"/>
          <p:nvPr/>
        </p:nvSpPr>
        <p:spPr>
          <a:xfrm flipH="1">
            <a:off x="8415007" y="3343427"/>
            <a:ext cx="1479765" cy="369332"/>
          </a:xfrm>
          <a:prstGeom prst="rect">
            <a:avLst/>
          </a:prstGeom>
          <a:noFill/>
        </p:spPr>
        <p:txBody>
          <a:bodyPr wrap="none" rtlCol="0">
            <a:spAutoFit/>
          </a:bodyPr>
          <a:lstStyle/>
          <a:p>
            <a:pPr algn="r"/>
            <a:r>
              <a:rPr lang="en-US" b="1" spc="0" baseline="0" dirty="0">
                <a:solidFill>
                  <a:schemeClr val="accent1"/>
                </a:solidFill>
                <a:latin typeface="Calibri"/>
                <a:cs typeface="Calibri"/>
                <a:sym typeface="Calibri"/>
                <a:rtl val="0"/>
              </a:rPr>
              <a:t>Administratie</a:t>
            </a:r>
          </a:p>
        </p:txBody>
      </p:sp>
      <p:grpSp>
        <p:nvGrpSpPr>
          <p:cNvPr id="60" name="Group 59">
            <a:extLst>
              <a:ext uri="{FF2B5EF4-FFF2-40B4-BE49-F238E27FC236}">
                <a16:creationId xmlns:a16="http://schemas.microsoft.com/office/drawing/2014/main" id="{27197F8F-2907-024C-8332-BBA937BDBE67}"/>
              </a:ext>
            </a:extLst>
          </p:cNvPr>
          <p:cNvGrpSpPr/>
          <p:nvPr/>
        </p:nvGrpSpPr>
        <p:grpSpPr>
          <a:xfrm>
            <a:off x="7127069" y="4655002"/>
            <a:ext cx="3233301" cy="1027053"/>
            <a:chOff x="7765244" y="4655002"/>
            <a:chExt cx="3233301" cy="1027053"/>
          </a:xfrm>
        </p:grpSpPr>
        <p:sp>
          <p:nvSpPr>
            <p:cNvPr id="123" name="Freeform: Shape 122">
              <a:extLst>
                <a:ext uri="{FF2B5EF4-FFF2-40B4-BE49-F238E27FC236}">
                  <a16:creationId xmlns:a16="http://schemas.microsoft.com/office/drawing/2014/main" id="{00F6EA25-5176-4150-9F58-8705C9998C45}"/>
                </a:ext>
              </a:extLst>
            </p:cNvPr>
            <p:cNvSpPr/>
            <p:nvPr/>
          </p:nvSpPr>
          <p:spPr>
            <a:xfrm flipH="1">
              <a:off x="7765244"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7" name="Group 56">
              <a:extLst>
                <a:ext uri="{FF2B5EF4-FFF2-40B4-BE49-F238E27FC236}">
                  <a16:creationId xmlns:a16="http://schemas.microsoft.com/office/drawing/2014/main" id="{02B84FD4-55B2-4C7B-A2F1-DA411599BE06}"/>
                </a:ext>
              </a:extLst>
            </p:cNvPr>
            <p:cNvGrpSpPr/>
            <p:nvPr/>
          </p:nvGrpSpPr>
          <p:grpSpPr>
            <a:xfrm flipH="1">
              <a:off x="9113789" y="4674678"/>
              <a:ext cx="1796433" cy="914457"/>
              <a:chOff x="1750263" y="1593496"/>
              <a:chExt cx="1796433" cy="914457"/>
            </a:xfrm>
          </p:grpSpPr>
          <p:sp>
            <p:nvSpPr>
              <p:cNvPr id="71" name="Graphic 32">
                <a:extLst>
                  <a:ext uri="{FF2B5EF4-FFF2-40B4-BE49-F238E27FC236}">
                    <a16:creationId xmlns:a16="http://schemas.microsoft.com/office/drawing/2014/main" id="{4EC34326-D324-4DB7-BE7F-45EF2A36E916}"/>
                  </a:ext>
                </a:extLst>
              </p:cNvPr>
              <p:cNvSpPr/>
              <p:nvPr/>
            </p:nvSpPr>
            <p:spPr>
              <a:xfrm>
                <a:off x="1750263" y="1664444"/>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solidFill>
                <a:schemeClr val="accent5"/>
              </a:solidFill>
              <a:ln w="76200" cap="flat">
                <a:noFill/>
                <a:prstDash val="solid"/>
                <a:miter/>
              </a:ln>
              <a:effectLst>
                <a:outerShdw blurRad="50800" dist="38100" dir="2700000" algn="tl" rotWithShape="0">
                  <a:prstClr val="black">
                    <a:alpha val="40000"/>
                  </a:prstClr>
                </a:outerShdw>
              </a:effectLst>
            </p:spPr>
            <p:txBody>
              <a:bodyPr vert="vert270" rtlCol="0" anchor="ctr"/>
              <a:lstStyle/>
              <a:p>
                <a:pPr algn="ctr"/>
                <a:endParaRPr lang="en-US" sz="2400" b="1" dirty="0">
                  <a:solidFill>
                    <a:schemeClr val="bg1"/>
                  </a:solidFill>
                </a:endParaRPr>
              </a:p>
            </p:txBody>
          </p:sp>
          <p:sp>
            <p:nvSpPr>
              <p:cNvPr id="68" name="TextBox 67">
                <a:extLst>
                  <a:ext uri="{FF2B5EF4-FFF2-40B4-BE49-F238E27FC236}">
                    <a16:creationId xmlns:a16="http://schemas.microsoft.com/office/drawing/2014/main" id="{C234451E-4997-4110-8747-5F0807F408CE}"/>
                  </a:ext>
                </a:extLst>
              </p:cNvPr>
              <p:cNvSpPr txBox="1"/>
              <p:nvPr/>
            </p:nvSpPr>
            <p:spPr>
              <a:xfrm>
                <a:off x="2765713" y="1593496"/>
                <a:ext cx="780983" cy="369332"/>
              </a:xfrm>
              <a:prstGeom prst="rect">
                <a:avLst/>
              </a:prstGeom>
              <a:noFill/>
            </p:spPr>
            <p:txBody>
              <a:bodyPr wrap="none" rtlCol="0">
                <a:spAutoFit/>
              </a:bodyPr>
              <a:lstStyle/>
              <a:p>
                <a:pPr algn="r"/>
                <a:r>
                  <a:rPr lang="en-US" b="1" dirty="0" err="1">
                    <a:solidFill>
                      <a:schemeClr val="accent5"/>
                    </a:solidFill>
                    <a:latin typeface="Calibri"/>
                    <a:cs typeface="Calibri"/>
                    <a:sym typeface="Calibri"/>
                    <a:rtl val="0"/>
                  </a:rPr>
                  <a:t>B</a:t>
                </a:r>
                <a:r>
                  <a:rPr lang="en-US" b="1" spc="0" baseline="0" dirty="0" err="1">
                    <a:solidFill>
                      <a:schemeClr val="accent5"/>
                    </a:solidFill>
                    <a:latin typeface="Calibri"/>
                    <a:cs typeface="Calibri"/>
                    <a:sym typeface="Calibri"/>
                    <a:rtl val="0"/>
                  </a:rPr>
                  <a:t>eleid</a:t>
                </a:r>
                <a:endParaRPr lang="en-US" b="1" spc="0" baseline="0" dirty="0">
                  <a:solidFill>
                    <a:schemeClr val="accent5"/>
                  </a:solidFill>
                  <a:latin typeface="Calibri"/>
                  <a:cs typeface="Calibri"/>
                  <a:sym typeface="Calibri"/>
                  <a:rtl val="0"/>
                </a:endParaRPr>
              </a:p>
            </p:txBody>
          </p:sp>
        </p:grpSp>
      </p:grpSp>
      <p:sp>
        <p:nvSpPr>
          <p:cNvPr id="92" name="Shape">
            <a:extLst>
              <a:ext uri="{FF2B5EF4-FFF2-40B4-BE49-F238E27FC236}">
                <a16:creationId xmlns:a16="http://schemas.microsoft.com/office/drawing/2014/main" id="{899F495C-616D-4C3A-AC92-8BAA735647D7}"/>
              </a:ext>
            </a:extLst>
          </p:cNvPr>
          <p:cNvSpPr/>
          <p:nvPr/>
        </p:nvSpPr>
        <p:spPr>
          <a:xfrm>
            <a:off x="2257221" y="2341237"/>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27" name="Shape">
            <a:extLst>
              <a:ext uri="{FF2B5EF4-FFF2-40B4-BE49-F238E27FC236}">
                <a16:creationId xmlns:a16="http://schemas.microsoft.com/office/drawing/2014/main" id="{9C04189F-7CEF-D107-FAD3-EB567A18BA92}"/>
              </a:ext>
            </a:extLst>
          </p:cNvPr>
          <p:cNvSpPr/>
          <p:nvPr/>
        </p:nvSpPr>
        <p:spPr>
          <a:xfrm>
            <a:off x="1632404" y="3713814"/>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28" name="Shape">
            <a:extLst>
              <a:ext uri="{FF2B5EF4-FFF2-40B4-BE49-F238E27FC236}">
                <a16:creationId xmlns:a16="http://schemas.microsoft.com/office/drawing/2014/main" id="{4394A074-E123-6CE8-278A-75941EB27246}"/>
              </a:ext>
            </a:extLst>
          </p:cNvPr>
          <p:cNvSpPr/>
          <p:nvPr/>
        </p:nvSpPr>
        <p:spPr>
          <a:xfrm>
            <a:off x="10313438" y="3674500"/>
            <a:ext cx="320062" cy="295945"/>
          </a:xfrm>
          <a:custGeom>
            <a:avLst/>
            <a:gdLst/>
            <a:ahLst/>
            <a:cxnLst>
              <a:cxn ang="0">
                <a:pos x="wd2" y="hd2"/>
              </a:cxn>
              <a:cxn ang="5400000">
                <a:pos x="wd2" y="hd2"/>
              </a:cxn>
              <a:cxn ang="10800000">
                <a:pos x="wd2" y="hd2"/>
              </a:cxn>
              <a:cxn ang="16200000">
                <a:pos x="wd2" y="hd2"/>
              </a:cxn>
            </a:cxnLst>
            <a:rect l="0" t="0" r="r" b="b"/>
            <a:pathLst>
              <a:path w="21502" h="21510" extrusionOk="0">
                <a:moveTo>
                  <a:pt x="16953" y="8"/>
                </a:moveTo>
                <a:cubicBezTo>
                  <a:pt x="15936" y="90"/>
                  <a:pt x="15938" y="94"/>
                  <a:pt x="15938" y="94"/>
                </a:cubicBezTo>
                <a:cubicBezTo>
                  <a:pt x="15787" y="135"/>
                  <a:pt x="15667" y="302"/>
                  <a:pt x="15629" y="466"/>
                </a:cubicBezTo>
                <a:cubicBezTo>
                  <a:pt x="15554" y="1861"/>
                  <a:pt x="15559" y="1861"/>
                  <a:pt x="15559" y="1861"/>
                </a:cubicBezTo>
                <a:cubicBezTo>
                  <a:pt x="15144" y="2066"/>
                  <a:pt x="14766" y="2389"/>
                  <a:pt x="14464" y="2758"/>
                </a:cubicBezTo>
                <a:cubicBezTo>
                  <a:pt x="13220" y="2389"/>
                  <a:pt x="13220" y="2386"/>
                  <a:pt x="13220" y="2386"/>
                </a:cubicBezTo>
                <a:cubicBezTo>
                  <a:pt x="13069" y="2345"/>
                  <a:pt x="12880" y="2432"/>
                  <a:pt x="12805" y="2596"/>
                </a:cubicBezTo>
                <a:cubicBezTo>
                  <a:pt x="12390" y="3580"/>
                  <a:pt x="12390" y="3580"/>
                  <a:pt x="12390" y="3580"/>
                </a:cubicBezTo>
                <a:cubicBezTo>
                  <a:pt x="12314" y="3744"/>
                  <a:pt x="12389" y="3946"/>
                  <a:pt x="12540" y="4028"/>
                </a:cubicBezTo>
                <a:cubicBezTo>
                  <a:pt x="13595" y="4807"/>
                  <a:pt x="13599" y="4811"/>
                  <a:pt x="13599" y="4811"/>
                </a:cubicBezTo>
                <a:cubicBezTo>
                  <a:pt x="13599" y="5057"/>
                  <a:pt x="13599" y="5301"/>
                  <a:pt x="13599" y="5547"/>
                </a:cubicBezTo>
                <a:cubicBezTo>
                  <a:pt x="13637" y="5834"/>
                  <a:pt x="13674" y="6084"/>
                  <a:pt x="13749" y="6330"/>
                </a:cubicBezTo>
                <a:cubicBezTo>
                  <a:pt x="12844" y="7314"/>
                  <a:pt x="12840" y="7313"/>
                  <a:pt x="12840" y="7313"/>
                </a:cubicBezTo>
                <a:cubicBezTo>
                  <a:pt x="12727" y="7436"/>
                  <a:pt x="12692" y="7639"/>
                  <a:pt x="12805" y="7762"/>
                </a:cubicBezTo>
                <a:cubicBezTo>
                  <a:pt x="13370" y="8664"/>
                  <a:pt x="13370" y="8660"/>
                  <a:pt x="13370" y="8660"/>
                </a:cubicBezTo>
                <a:cubicBezTo>
                  <a:pt x="13483" y="8783"/>
                  <a:pt x="13669" y="8866"/>
                  <a:pt x="13820" y="8784"/>
                </a:cubicBezTo>
                <a:cubicBezTo>
                  <a:pt x="14951" y="8128"/>
                  <a:pt x="14950" y="8135"/>
                  <a:pt x="14950" y="8135"/>
                </a:cubicBezTo>
                <a:cubicBezTo>
                  <a:pt x="15327" y="8422"/>
                  <a:pt x="15786" y="8664"/>
                  <a:pt x="16238" y="8746"/>
                </a:cubicBezTo>
                <a:cubicBezTo>
                  <a:pt x="16578" y="10099"/>
                  <a:pt x="16574" y="10102"/>
                  <a:pt x="16574" y="10102"/>
                </a:cubicBezTo>
                <a:cubicBezTo>
                  <a:pt x="16611" y="10266"/>
                  <a:pt x="16767" y="10388"/>
                  <a:pt x="16918" y="10388"/>
                </a:cubicBezTo>
                <a:cubicBezTo>
                  <a:pt x="17936" y="10265"/>
                  <a:pt x="17933" y="10264"/>
                  <a:pt x="17933" y="10264"/>
                </a:cubicBezTo>
                <a:cubicBezTo>
                  <a:pt x="18084" y="10264"/>
                  <a:pt x="18233" y="10094"/>
                  <a:pt x="18233" y="9930"/>
                </a:cubicBezTo>
                <a:cubicBezTo>
                  <a:pt x="18309" y="8536"/>
                  <a:pt x="18313" y="8545"/>
                  <a:pt x="18313" y="8545"/>
                </a:cubicBezTo>
                <a:cubicBezTo>
                  <a:pt x="18727" y="8299"/>
                  <a:pt x="19097" y="8007"/>
                  <a:pt x="19398" y="7638"/>
                </a:cubicBezTo>
                <a:cubicBezTo>
                  <a:pt x="20642" y="8007"/>
                  <a:pt x="20643" y="8011"/>
                  <a:pt x="20643" y="8011"/>
                </a:cubicBezTo>
                <a:cubicBezTo>
                  <a:pt x="20831" y="8052"/>
                  <a:pt x="20982" y="7965"/>
                  <a:pt x="21058" y="7800"/>
                </a:cubicBezTo>
                <a:cubicBezTo>
                  <a:pt x="21472" y="6816"/>
                  <a:pt x="21473" y="6817"/>
                  <a:pt x="21473" y="6817"/>
                </a:cubicBezTo>
                <a:cubicBezTo>
                  <a:pt x="21548" y="6653"/>
                  <a:pt x="21471" y="6453"/>
                  <a:pt x="21358" y="6330"/>
                </a:cubicBezTo>
                <a:cubicBezTo>
                  <a:pt x="20265" y="5592"/>
                  <a:pt x="20272" y="5585"/>
                  <a:pt x="20272" y="5585"/>
                </a:cubicBezTo>
                <a:cubicBezTo>
                  <a:pt x="20310" y="5339"/>
                  <a:pt x="20310" y="5058"/>
                  <a:pt x="20272" y="4811"/>
                </a:cubicBezTo>
                <a:cubicBezTo>
                  <a:pt x="20234" y="4565"/>
                  <a:pt x="20197" y="4313"/>
                  <a:pt x="20122" y="4067"/>
                </a:cubicBezTo>
                <a:cubicBezTo>
                  <a:pt x="21027" y="3082"/>
                  <a:pt x="21022" y="3083"/>
                  <a:pt x="21022" y="3083"/>
                </a:cubicBezTo>
                <a:cubicBezTo>
                  <a:pt x="21136" y="2960"/>
                  <a:pt x="21171" y="2760"/>
                  <a:pt x="21058" y="2596"/>
                </a:cubicBezTo>
                <a:cubicBezTo>
                  <a:pt x="20492" y="1735"/>
                  <a:pt x="20493" y="1736"/>
                  <a:pt x="20493" y="1736"/>
                </a:cubicBezTo>
                <a:cubicBezTo>
                  <a:pt x="20380" y="1572"/>
                  <a:pt x="20193" y="1530"/>
                  <a:pt x="20043" y="1612"/>
                </a:cubicBezTo>
                <a:cubicBezTo>
                  <a:pt x="18912" y="2227"/>
                  <a:pt x="18913" y="2224"/>
                  <a:pt x="18913" y="2224"/>
                </a:cubicBezTo>
                <a:cubicBezTo>
                  <a:pt x="18536" y="1936"/>
                  <a:pt x="18123" y="1735"/>
                  <a:pt x="17633" y="1612"/>
                </a:cubicBezTo>
                <a:cubicBezTo>
                  <a:pt x="17331" y="259"/>
                  <a:pt x="17333" y="256"/>
                  <a:pt x="17333" y="256"/>
                </a:cubicBezTo>
                <a:cubicBezTo>
                  <a:pt x="17295" y="92"/>
                  <a:pt x="17104" y="-33"/>
                  <a:pt x="16953" y="8"/>
                </a:cubicBezTo>
                <a:close/>
                <a:moveTo>
                  <a:pt x="16759" y="3255"/>
                </a:moveTo>
                <a:cubicBezTo>
                  <a:pt x="17739" y="3173"/>
                  <a:pt x="18614" y="3946"/>
                  <a:pt x="18727" y="5012"/>
                </a:cubicBezTo>
                <a:cubicBezTo>
                  <a:pt x="18803" y="6037"/>
                  <a:pt x="18083" y="7021"/>
                  <a:pt x="17103" y="7103"/>
                </a:cubicBezTo>
                <a:cubicBezTo>
                  <a:pt x="16161" y="7226"/>
                  <a:pt x="15255" y="6451"/>
                  <a:pt x="15179" y="5384"/>
                </a:cubicBezTo>
                <a:cubicBezTo>
                  <a:pt x="15066" y="4318"/>
                  <a:pt x="15779" y="3378"/>
                  <a:pt x="16759" y="3255"/>
                </a:cubicBezTo>
                <a:close/>
                <a:moveTo>
                  <a:pt x="6414" y="4620"/>
                </a:moveTo>
                <a:cubicBezTo>
                  <a:pt x="4637" y="5195"/>
                  <a:pt x="4640" y="5203"/>
                  <a:pt x="4640" y="5203"/>
                </a:cubicBezTo>
                <a:cubicBezTo>
                  <a:pt x="4413" y="5285"/>
                  <a:pt x="4293" y="5523"/>
                  <a:pt x="4331" y="5728"/>
                </a:cubicBezTo>
                <a:cubicBezTo>
                  <a:pt x="4671" y="7984"/>
                  <a:pt x="4675" y="7991"/>
                  <a:pt x="4675" y="7991"/>
                </a:cubicBezTo>
                <a:cubicBezTo>
                  <a:pt x="4335" y="8196"/>
                  <a:pt x="4066" y="8440"/>
                  <a:pt x="3801" y="8727"/>
                </a:cubicBezTo>
                <a:cubicBezTo>
                  <a:pt x="1835" y="7948"/>
                  <a:pt x="1842" y="7944"/>
                  <a:pt x="1842" y="7944"/>
                </a:cubicBezTo>
                <a:cubicBezTo>
                  <a:pt x="1653" y="7862"/>
                  <a:pt x="1426" y="7949"/>
                  <a:pt x="1312" y="8154"/>
                </a:cubicBezTo>
                <a:cubicBezTo>
                  <a:pt x="443" y="9917"/>
                  <a:pt x="438" y="9920"/>
                  <a:pt x="438" y="9920"/>
                </a:cubicBezTo>
                <a:cubicBezTo>
                  <a:pt x="325" y="10126"/>
                  <a:pt x="402" y="10409"/>
                  <a:pt x="553" y="10532"/>
                </a:cubicBezTo>
                <a:cubicBezTo>
                  <a:pt x="2255" y="11844"/>
                  <a:pt x="2257" y="11840"/>
                  <a:pt x="2257" y="11840"/>
                </a:cubicBezTo>
                <a:cubicBezTo>
                  <a:pt x="2181" y="12250"/>
                  <a:pt x="2142" y="12662"/>
                  <a:pt x="2142" y="13072"/>
                </a:cubicBezTo>
                <a:cubicBezTo>
                  <a:pt x="252" y="13974"/>
                  <a:pt x="253" y="13979"/>
                  <a:pt x="253" y="13979"/>
                </a:cubicBezTo>
                <a:cubicBezTo>
                  <a:pt x="64" y="14061"/>
                  <a:pt x="-52" y="14347"/>
                  <a:pt x="24" y="14552"/>
                </a:cubicBezTo>
                <a:cubicBezTo>
                  <a:pt x="553" y="16480"/>
                  <a:pt x="553" y="16481"/>
                  <a:pt x="553" y="16481"/>
                </a:cubicBezTo>
                <a:cubicBezTo>
                  <a:pt x="629" y="16686"/>
                  <a:pt x="821" y="16847"/>
                  <a:pt x="1048" y="16806"/>
                </a:cubicBezTo>
                <a:cubicBezTo>
                  <a:pt x="3089" y="16437"/>
                  <a:pt x="3086" y="16433"/>
                  <a:pt x="3086" y="16433"/>
                </a:cubicBezTo>
                <a:cubicBezTo>
                  <a:pt x="3313" y="16761"/>
                  <a:pt x="3537" y="17092"/>
                  <a:pt x="3801" y="17379"/>
                </a:cubicBezTo>
                <a:cubicBezTo>
                  <a:pt x="3045" y="19470"/>
                  <a:pt x="3051" y="19470"/>
                  <a:pt x="3051" y="19470"/>
                </a:cubicBezTo>
                <a:cubicBezTo>
                  <a:pt x="2976" y="19716"/>
                  <a:pt x="3092" y="19968"/>
                  <a:pt x="3281" y="20091"/>
                </a:cubicBezTo>
                <a:cubicBezTo>
                  <a:pt x="4907" y="21034"/>
                  <a:pt x="4905" y="21027"/>
                  <a:pt x="4905" y="21027"/>
                </a:cubicBezTo>
                <a:cubicBezTo>
                  <a:pt x="5094" y="21109"/>
                  <a:pt x="5356" y="21069"/>
                  <a:pt x="5470" y="20864"/>
                </a:cubicBezTo>
                <a:cubicBezTo>
                  <a:pt x="6680" y="19019"/>
                  <a:pt x="6679" y="19021"/>
                  <a:pt x="6679" y="19021"/>
                </a:cubicBezTo>
                <a:cubicBezTo>
                  <a:pt x="7019" y="19103"/>
                  <a:pt x="7395" y="19145"/>
                  <a:pt x="7773" y="19145"/>
                </a:cubicBezTo>
                <a:cubicBezTo>
                  <a:pt x="8643" y="21237"/>
                  <a:pt x="8647" y="21237"/>
                  <a:pt x="8647" y="21237"/>
                </a:cubicBezTo>
                <a:cubicBezTo>
                  <a:pt x="8723" y="21442"/>
                  <a:pt x="8950" y="21567"/>
                  <a:pt x="9177" y="21485"/>
                </a:cubicBezTo>
                <a:cubicBezTo>
                  <a:pt x="10954" y="20911"/>
                  <a:pt x="10951" y="20902"/>
                  <a:pt x="10951" y="20902"/>
                </a:cubicBezTo>
                <a:cubicBezTo>
                  <a:pt x="11140" y="20820"/>
                  <a:pt x="11289" y="20582"/>
                  <a:pt x="11251" y="20377"/>
                </a:cubicBezTo>
                <a:cubicBezTo>
                  <a:pt x="10911" y="18122"/>
                  <a:pt x="10916" y="18114"/>
                  <a:pt x="10916" y="18114"/>
                </a:cubicBezTo>
                <a:cubicBezTo>
                  <a:pt x="11218" y="17909"/>
                  <a:pt x="11519" y="17628"/>
                  <a:pt x="11746" y="17340"/>
                </a:cubicBezTo>
                <a:cubicBezTo>
                  <a:pt x="13712" y="18161"/>
                  <a:pt x="13714" y="18162"/>
                  <a:pt x="13714" y="18162"/>
                </a:cubicBezTo>
                <a:cubicBezTo>
                  <a:pt x="13903" y="18244"/>
                  <a:pt x="14168" y="18157"/>
                  <a:pt x="14243" y="17952"/>
                </a:cubicBezTo>
                <a:cubicBezTo>
                  <a:pt x="15113" y="16188"/>
                  <a:pt x="15109" y="16194"/>
                  <a:pt x="15109" y="16194"/>
                </a:cubicBezTo>
                <a:cubicBezTo>
                  <a:pt x="15222" y="15989"/>
                  <a:pt x="15183" y="15697"/>
                  <a:pt x="14994" y="15574"/>
                </a:cubicBezTo>
                <a:cubicBezTo>
                  <a:pt x="13292" y="14261"/>
                  <a:pt x="13299" y="14265"/>
                  <a:pt x="13299" y="14265"/>
                </a:cubicBezTo>
                <a:cubicBezTo>
                  <a:pt x="13375" y="13855"/>
                  <a:pt x="13414" y="13444"/>
                  <a:pt x="13414" y="13034"/>
                </a:cubicBezTo>
                <a:cubicBezTo>
                  <a:pt x="15304" y="12131"/>
                  <a:pt x="15303" y="12126"/>
                  <a:pt x="15303" y="12126"/>
                </a:cubicBezTo>
                <a:cubicBezTo>
                  <a:pt x="15492" y="12003"/>
                  <a:pt x="15605" y="11758"/>
                  <a:pt x="15568" y="11553"/>
                </a:cubicBezTo>
                <a:cubicBezTo>
                  <a:pt x="15000" y="9626"/>
                  <a:pt x="14994" y="9624"/>
                  <a:pt x="14994" y="9624"/>
                </a:cubicBezTo>
                <a:cubicBezTo>
                  <a:pt x="14956" y="9419"/>
                  <a:pt x="14735" y="9259"/>
                  <a:pt x="14508" y="9300"/>
                </a:cubicBezTo>
                <a:cubicBezTo>
                  <a:pt x="12467" y="9669"/>
                  <a:pt x="12460" y="9672"/>
                  <a:pt x="12460" y="9672"/>
                </a:cubicBezTo>
                <a:cubicBezTo>
                  <a:pt x="12234" y="9344"/>
                  <a:pt x="12010" y="9014"/>
                  <a:pt x="11746" y="8727"/>
                </a:cubicBezTo>
                <a:cubicBezTo>
                  <a:pt x="12502" y="6635"/>
                  <a:pt x="12505" y="6635"/>
                  <a:pt x="12505" y="6635"/>
                </a:cubicBezTo>
                <a:cubicBezTo>
                  <a:pt x="12580" y="6389"/>
                  <a:pt x="12499" y="6147"/>
                  <a:pt x="12310" y="6024"/>
                </a:cubicBezTo>
                <a:cubicBezTo>
                  <a:pt x="10647" y="5081"/>
                  <a:pt x="10651" y="5079"/>
                  <a:pt x="10651" y="5079"/>
                </a:cubicBezTo>
                <a:cubicBezTo>
                  <a:pt x="10462" y="4956"/>
                  <a:pt x="10237" y="5036"/>
                  <a:pt x="10086" y="5241"/>
                </a:cubicBezTo>
                <a:cubicBezTo>
                  <a:pt x="8876" y="7087"/>
                  <a:pt x="8868" y="7084"/>
                  <a:pt x="8868" y="7084"/>
                </a:cubicBezTo>
                <a:cubicBezTo>
                  <a:pt x="8528" y="7002"/>
                  <a:pt x="8152" y="6960"/>
                  <a:pt x="7773" y="6960"/>
                </a:cubicBezTo>
                <a:cubicBezTo>
                  <a:pt x="6904" y="4868"/>
                  <a:pt x="6908" y="4869"/>
                  <a:pt x="6908" y="4869"/>
                </a:cubicBezTo>
                <a:cubicBezTo>
                  <a:pt x="6833" y="4664"/>
                  <a:pt x="6603" y="4538"/>
                  <a:pt x="6414" y="4620"/>
                </a:cubicBezTo>
                <a:close/>
                <a:moveTo>
                  <a:pt x="8127" y="9414"/>
                </a:moveTo>
                <a:cubicBezTo>
                  <a:pt x="9435" y="9564"/>
                  <a:pt x="10605" y="10535"/>
                  <a:pt x="11031" y="12012"/>
                </a:cubicBezTo>
                <a:cubicBezTo>
                  <a:pt x="11560" y="13939"/>
                  <a:pt x="10539" y="15942"/>
                  <a:pt x="8762" y="16557"/>
                </a:cubicBezTo>
                <a:cubicBezTo>
                  <a:pt x="6985" y="17132"/>
                  <a:pt x="5090" y="16031"/>
                  <a:pt x="4561" y="14103"/>
                </a:cubicBezTo>
                <a:cubicBezTo>
                  <a:pt x="4031" y="12176"/>
                  <a:pt x="5017" y="10122"/>
                  <a:pt x="6794" y="9548"/>
                </a:cubicBezTo>
                <a:cubicBezTo>
                  <a:pt x="7238" y="9404"/>
                  <a:pt x="7691" y="9364"/>
                  <a:pt x="8127" y="9414"/>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1" name="Shape">
            <a:extLst>
              <a:ext uri="{FF2B5EF4-FFF2-40B4-BE49-F238E27FC236}">
                <a16:creationId xmlns:a16="http://schemas.microsoft.com/office/drawing/2014/main" id="{30AE8692-5C92-7D20-D0C8-E65EB1DE01FE}"/>
              </a:ext>
            </a:extLst>
          </p:cNvPr>
          <p:cNvSpPr/>
          <p:nvPr/>
        </p:nvSpPr>
        <p:spPr>
          <a:xfrm>
            <a:off x="9658147" y="2304044"/>
            <a:ext cx="327413" cy="3272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2" y="0"/>
                  <a:pt x="0" y="4844"/>
                  <a:pt x="0" y="10804"/>
                </a:cubicBezTo>
                <a:cubicBezTo>
                  <a:pt x="0" y="16764"/>
                  <a:pt x="4842" y="21600"/>
                  <a:pt x="10800" y="21600"/>
                </a:cubicBezTo>
                <a:cubicBezTo>
                  <a:pt x="16758" y="21600"/>
                  <a:pt x="21600" y="16764"/>
                  <a:pt x="21600" y="10804"/>
                </a:cubicBezTo>
                <a:cubicBezTo>
                  <a:pt x="21600" y="8756"/>
                  <a:pt x="21043" y="6848"/>
                  <a:pt x="20074" y="5246"/>
                </a:cubicBezTo>
                <a:cubicBezTo>
                  <a:pt x="18957" y="6364"/>
                  <a:pt x="18956" y="6365"/>
                  <a:pt x="18956" y="6365"/>
                </a:cubicBezTo>
                <a:cubicBezTo>
                  <a:pt x="18770" y="6551"/>
                  <a:pt x="18472" y="6663"/>
                  <a:pt x="18211" y="6738"/>
                </a:cubicBezTo>
                <a:cubicBezTo>
                  <a:pt x="18844" y="7930"/>
                  <a:pt x="19251" y="9314"/>
                  <a:pt x="19251" y="10804"/>
                </a:cubicBezTo>
                <a:cubicBezTo>
                  <a:pt x="19251" y="15461"/>
                  <a:pt x="15454" y="19259"/>
                  <a:pt x="10800" y="19259"/>
                </a:cubicBezTo>
                <a:cubicBezTo>
                  <a:pt x="6146" y="19259"/>
                  <a:pt x="2349" y="15461"/>
                  <a:pt x="2349" y="10804"/>
                </a:cubicBezTo>
                <a:cubicBezTo>
                  <a:pt x="2349" y="6148"/>
                  <a:pt x="6146" y="2341"/>
                  <a:pt x="10800" y="2341"/>
                </a:cubicBezTo>
                <a:cubicBezTo>
                  <a:pt x="12289" y="2341"/>
                  <a:pt x="13706" y="2755"/>
                  <a:pt x="14935" y="3425"/>
                </a:cubicBezTo>
                <a:cubicBezTo>
                  <a:pt x="14972" y="3164"/>
                  <a:pt x="15121" y="2903"/>
                  <a:pt x="15307" y="2679"/>
                </a:cubicBezTo>
                <a:cubicBezTo>
                  <a:pt x="16424" y="1562"/>
                  <a:pt x="16425" y="1561"/>
                  <a:pt x="16425" y="1561"/>
                </a:cubicBezTo>
                <a:cubicBezTo>
                  <a:pt x="14787" y="555"/>
                  <a:pt x="12848" y="0"/>
                  <a:pt x="10800" y="0"/>
                </a:cubicBezTo>
                <a:close/>
                <a:moveTo>
                  <a:pt x="18202" y="676"/>
                </a:moveTo>
                <a:cubicBezTo>
                  <a:pt x="18151" y="658"/>
                  <a:pt x="18086" y="689"/>
                  <a:pt x="18012" y="763"/>
                </a:cubicBezTo>
                <a:cubicBezTo>
                  <a:pt x="18012" y="763"/>
                  <a:pt x="18011" y="765"/>
                  <a:pt x="15671" y="3113"/>
                </a:cubicBezTo>
                <a:cubicBezTo>
                  <a:pt x="15523" y="3262"/>
                  <a:pt x="15417" y="3522"/>
                  <a:pt x="15455" y="3746"/>
                </a:cubicBezTo>
                <a:cubicBezTo>
                  <a:pt x="15455" y="3746"/>
                  <a:pt x="15453" y="3746"/>
                  <a:pt x="15602" y="5125"/>
                </a:cubicBezTo>
                <a:cubicBezTo>
                  <a:pt x="15602" y="5125"/>
                  <a:pt x="15603" y="5120"/>
                  <a:pt x="11554" y="9183"/>
                </a:cubicBezTo>
                <a:cubicBezTo>
                  <a:pt x="10886" y="8847"/>
                  <a:pt x="10031" y="8962"/>
                  <a:pt x="9474" y="9521"/>
                </a:cubicBezTo>
                <a:cubicBezTo>
                  <a:pt x="8768" y="10266"/>
                  <a:pt x="8768" y="11423"/>
                  <a:pt x="9474" y="12131"/>
                </a:cubicBezTo>
                <a:cubicBezTo>
                  <a:pt x="10217" y="12839"/>
                  <a:pt x="11368" y="12839"/>
                  <a:pt x="12074" y="12131"/>
                </a:cubicBezTo>
                <a:cubicBezTo>
                  <a:pt x="12631" y="11572"/>
                  <a:pt x="12735" y="10749"/>
                  <a:pt x="12438" y="10041"/>
                </a:cubicBezTo>
                <a:cubicBezTo>
                  <a:pt x="12438" y="10041"/>
                  <a:pt x="12440" y="10043"/>
                  <a:pt x="16451" y="6018"/>
                </a:cubicBezTo>
                <a:cubicBezTo>
                  <a:pt x="16451" y="6018"/>
                  <a:pt x="16453" y="6016"/>
                  <a:pt x="17864" y="6165"/>
                </a:cubicBezTo>
                <a:cubicBezTo>
                  <a:pt x="18050" y="6165"/>
                  <a:pt x="18348" y="6054"/>
                  <a:pt x="18497" y="5905"/>
                </a:cubicBezTo>
                <a:cubicBezTo>
                  <a:pt x="18497" y="5905"/>
                  <a:pt x="18497" y="5909"/>
                  <a:pt x="20837" y="3599"/>
                </a:cubicBezTo>
                <a:cubicBezTo>
                  <a:pt x="20986" y="3449"/>
                  <a:pt x="20910" y="3298"/>
                  <a:pt x="20725" y="3260"/>
                </a:cubicBezTo>
                <a:cubicBezTo>
                  <a:pt x="20725" y="3260"/>
                  <a:pt x="20723" y="3256"/>
                  <a:pt x="18532" y="3070"/>
                </a:cubicBezTo>
                <a:cubicBezTo>
                  <a:pt x="18532" y="3070"/>
                  <a:pt x="18538" y="3075"/>
                  <a:pt x="18315" y="876"/>
                </a:cubicBezTo>
                <a:cubicBezTo>
                  <a:pt x="18296" y="764"/>
                  <a:pt x="18253" y="695"/>
                  <a:pt x="18202" y="676"/>
                </a:cubicBezTo>
                <a:close/>
                <a:moveTo>
                  <a:pt x="10800" y="4457"/>
                </a:moveTo>
                <a:cubicBezTo>
                  <a:pt x="7294" y="4457"/>
                  <a:pt x="4464" y="7297"/>
                  <a:pt x="4464" y="10804"/>
                </a:cubicBezTo>
                <a:cubicBezTo>
                  <a:pt x="4464" y="14312"/>
                  <a:pt x="7294" y="17143"/>
                  <a:pt x="10800" y="17143"/>
                </a:cubicBezTo>
                <a:cubicBezTo>
                  <a:pt x="14306" y="17143"/>
                  <a:pt x="17145" y="14312"/>
                  <a:pt x="17145" y="10804"/>
                </a:cubicBezTo>
                <a:cubicBezTo>
                  <a:pt x="17145" y="9498"/>
                  <a:pt x="16733" y="8300"/>
                  <a:pt x="16061" y="7293"/>
                </a:cubicBezTo>
                <a:cubicBezTo>
                  <a:pt x="14085" y="9307"/>
                  <a:pt x="14085" y="9304"/>
                  <a:pt x="14085" y="9304"/>
                </a:cubicBezTo>
                <a:cubicBezTo>
                  <a:pt x="14309" y="9752"/>
                  <a:pt x="14423" y="10282"/>
                  <a:pt x="14423" y="10804"/>
                </a:cubicBezTo>
                <a:cubicBezTo>
                  <a:pt x="14423" y="12782"/>
                  <a:pt x="12777" y="14420"/>
                  <a:pt x="10800" y="14420"/>
                </a:cubicBezTo>
                <a:cubicBezTo>
                  <a:pt x="8823" y="14420"/>
                  <a:pt x="7186" y="12782"/>
                  <a:pt x="7186" y="10804"/>
                </a:cubicBezTo>
                <a:cubicBezTo>
                  <a:pt x="7186" y="8827"/>
                  <a:pt x="8823" y="7180"/>
                  <a:pt x="10800" y="7180"/>
                </a:cubicBezTo>
                <a:cubicBezTo>
                  <a:pt x="11359" y="7180"/>
                  <a:pt x="11884" y="7329"/>
                  <a:pt x="12369" y="7553"/>
                </a:cubicBezTo>
                <a:cubicBezTo>
                  <a:pt x="14383" y="5575"/>
                  <a:pt x="14380" y="5576"/>
                  <a:pt x="14380" y="5576"/>
                </a:cubicBezTo>
                <a:cubicBezTo>
                  <a:pt x="13335" y="4867"/>
                  <a:pt x="12105" y="4457"/>
                  <a:pt x="10800" y="4457"/>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dirty="0"/>
          </a:p>
        </p:txBody>
      </p:sp>
      <p:sp>
        <p:nvSpPr>
          <p:cNvPr id="34" name="Shape">
            <a:extLst>
              <a:ext uri="{FF2B5EF4-FFF2-40B4-BE49-F238E27FC236}">
                <a16:creationId xmlns:a16="http://schemas.microsoft.com/office/drawing/2014/main" id="{160B273B-755C-F313-3275-725E9090B65A}"/>
              </a:ext>
            </a:extLst>
          </p:cNvPr>
          <p:cNvSpPr/>
          <p:nvPr/>
        </p:nvSpPr>
        <p:spPr>
          <a:xfrm>
            <a:off x="9662075" y="5013270"/>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cxnSp>
        <p:nvCxnSpPr>
          <p:cNvPr id="3" name="Straight Connector 2">
            <a:extLst>
              <a:ext uri="{FF2B5EF4-FFF2-40B4-BE49-F238E27FC236}">
                <a16:creationId xmlns:a16="http://schemas.microsoft.com/office/drawing/2014/main" id="{0598E39E-4B22-6E6E-9C93-02150FDCECDB}"/>
              </a:ext>
            </a:extLst>
          </p:cNvPr>
          <p:cNvCxnSpPr>
            <a:cxnSpLocks/>
            <a:stCxn id="110" idx="7"/>
            <a:endCxn id="122" idx="6"/>
          </p:cNvCxnSpPr>
          <p:nvPr/>
        </p:nvCxnSpPr>
        <p:spPr>
          <a:xfrm>
            <a:off x="5078111" y="2562835"/>
            <a:ext cx="2702296" cy="1215911"/>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96A8E25-D46C-D303-3646-538BE40508E1}"/>
              </a:ext>
            </a:extLst>
          </p:cNvPr>
          <p:cNvCxnSpPr>
            <a:cxnSpLocks/>
            <a:stCxn id="110" idx="7"/>
            <a:endCxn id="123" idx="7"/>
          </p:cNvCxnSpPr>
          <p:nvPr/>
        </p:nvCxnSpPr>
        <p:spPr>
          <a:xfrm>
            <a:off x="5078111" y="2562835"/>
            <a:ext cx="2064121" cy="2663650"/>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970F345-D149-E1C3-6E35-28FCA043F24A}"/>
              </a:ext>
            </a:extLst>
          </p:cNvPr>
          <p:cNvCxnSpPr>
            <a:cxnSpLocks/>
            <a:stCxn id="121" idx="11"/>
            <a:endCxn id="122" idx="4"/>
          </p:cNvCxnSpPr>
          <p:nvPr/>
        </p:nvCxnSpPr>
        <p:spPr>
          <a:xfrm>
            <a:off x="7944225" y="3016430"/>
            <a:ext cx="165054" cy="306747"/>
          </a:xfrm>
          <a:prstGeom prst="line">
            <a:avLst/>
          </a:prstGeom>
          <a:ln w="19050">
            <a:solidFill>
              <a:schemeClr val="accent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C47BA5-5FCF-0EC5-A490-49AAC834167F}"/>
              </a:ext>
            </a:extLst>
          </p:cNvPr>
          <p:cNvCxnSpPr>
            <a:cxnSpLocks/>
            <a:stCxn id="112" idx="7"/>
            <a:endCxn id="121" idx="7"/>
          </p:cNvCxnSpPr>
          <p:nvPr/>
        </p:nvCxnSpPr>
        <p:spPr>
          <a:xfrm flipV="1">
            <a:off x="4441203" y="2562835"/>
            <a:ext cx="2700021" cy="1331825"/>
          </a:xfrm>
          <a:prstGeom prst="line">
            <a:avLst/>
          </a:prstGeom>
          <a:ln w="19050">
            <a:solidFill>
              <a:schemeClr val="tx2"/>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A15080-E99B-49FA-B2FF-CB26E5F48859}"/>
              </a:ext>
            </a:extLst>
          </p:cNvPr>
          <p:cNvSpPr txBox="1"/>
          <p:nvPr/>
        </p:nvSpPr>
        <p:spPr>
          <a:xfrm>
            <a:off x="2892219" y="2341237"/>
            <a:ext cx="1923518" cy="584775"/>
          </a:xfrm>
          <a:prstGeom prst="rect">
            <a:avLst/>
          </a:prstGeom>
          <a:noFill/>
        </p:spPr>
        <p:txBody>
          <a:bodyPr wrap="square" rtlCol="0">
            <a:spAutoFit/>
          </a:bodyPr>
          <a:lstStyle/>
          <a:p>
            <a:r>
              <a:rPr lang="nl-BE" sz="1600" i="0" dirty="0">
                <a:effectLst/>
                <a:cs typeface="Arial" panose="020B0604020202020204" pitchFamily="34" charset="0"/>
              </a:rPr>
              <a:t>Er komt geen aanvraag tot stand</a:t>
            </a:r>
            <a:endParaRPr lang="en-US" sz="1600" dirty="0">
              <a:cs typeface="Arial" panose="020B0604020202020204" pitchFamily="34" charset="0"/>
            </a:endParaRPr>
          </a:p>
        </p:txBody>
      </p:sp>
      <p:cxnSp>
        <p:nvCxnSpPr>
          <p:cNvPr id="23" name="Straight Connector 22">
            <a:extLst>
              <a:ext uri="{FF2B5EF4-FFF2-40B4-BE49-F238E27FC236}">
                <a16:creationId xmlns:a16="http://schemas.microsoft.com/office/drawing/2014/main" id="{49999B89-16F8-89A1-87E3-A46698A27795}"/>
              </a:ext>
            </a:extLst>
          </p:cNvPr>
          <p:cNvCxnSpPr>
            <a:cxnSpLocks/>
            <a:endCxn id="68" idx="0"/>
          </p:cNvCxnSpPr>
          <p:nvPr/>
        </p:nvCxnSpPr>
        <p:spPr>
          <a:xfrm>
            <a:off x="8581371" y="4348255"/>
            <a:ext cx="284734" cy="326423"/>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40963F9-502F-7C19-7FA5-A4C7AB4777F1}"/>
              </a:ext>
            </a:extLst>
          </p:cNvPr>
          <p:cNvCxnSpPr>
            <a:cxnSpLocks/>
            <a:stCxn id="112" idx="7"/>
            <a:endCxn id="123" idx="7"/>
          </p:cNvCxnSpPr>
          <p:nvPr/>
        </p:nvCxnSpPr>
        <p:spPr>
          <a:xfrm>
            <a:off x="4441203" y="3894660"/>
            <a:ext cx="2701029" cy="1331825"/>
          </a:xfrm>
          <a:prstGeom prst="line">
            <a:avLst/>
          </a:prstGeom>
          <a:ln w="19050">
            <a:solidFill>
              <a:schemeClr val="accent5"/>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0C650-B75E-8CC8-0D7D-D5E101A65C33}"/>
              </a:ext>
            </a:extLst>
          </p:cNvPr>
          <p:cNvSpPr txBox="1"/>
          <p:nvPr/>
        </p:nvSpPr>
        <p:spPr>
          <a:xfrm>
            <a:off x="2350321" y="3634208"/>
            <a:ext cx="1923518" cy="584775"/>
          </a:xfrm>
          <a:prstGeom prst="rect">
            <a:avLst/>
          </a:prstGeom>
          <a:noFill/>
        </p:spPr>
        <p:txBody>
          <a:bodyPr wrap="square" rtlCol="0">
            <a:spAutoFit/>
          </a:bodyPr>
          <a:lstStyle/>
          <a:p>
            <a:r>
              <a:rPr lang="nl-BE" sz="1600" i="0" dirty="0">
                <a:effectLst/>
                <a:cs typeface="Arial" panose="020B0604020202020204" pitchFamily="34" charset="0"/>
              </a:rPr>
              <a:t>De aanvraag wordt niet afgerond</a:t>
            </a:r>
            <a:endParaRPr lang="en-US" sz="1600" dirty="0">
              <a:cs typeface="Arial" panose="020B0604020202020204" pitchFamily="34" charset="0"/>
            </a:endParaRPr>
          </a:p>
        </p:txBody>
      </p:sp>
      <p:grpSp>
        <p:nvGrpSpPr>
          <p:cNvPr id="44" name="Group 43">
            <a:extLst>
              <a:ext uri="{FF2B5EF4-FFF2-40B4-BE49-F238E27FC236}">
                <a16:creationId xmlns:a16="http://schemas.microsoft.com/office/drawing/2014/main" id="{41539D7F-CB9F-AC0D-2C97-2AEF9BA57F74}"/>
              </a:ext>
            </a:extLst>
          </p:cNvPr>
          <p:cNvGrpSpPr/>
          <p:nvPr/>
        </p:nvGrpSpPr>
        <p:grpSpPr>
          <a:xfrm>
            <a:off x="1861240" y="4655002"/>
            <a:ext cx="3233301" cy="1027053"/>
            <a:chOff x="1223065" y="4655002"/>
            <a:chExt cx="3233301" cy="1027053"/>
          </a:xfrm>
        </p:grpSpPr>
        <p:sp>
          <p:nvSpPr>
            <p:cNvPr id="114" name="Freeform: Shape 113">
              <a:extLst>
                <a:ext uri="{FF2B5EF4-FFF2-40B4-BE49-F238E27FC236}">
                  <a16:creationId xmlns:a16="http://schemas.microsoft.com/office/drawing/2014/main" id="{21C319E0-9093-4DC1-B70A-F1596EB9FA52}"/>
                </a:ext>
              </a:extLst>
            </p:cNvPr>
            <p:cNvSpPr/>
            <p:nvPr/>
          </p:nvSpPr>
          <p:spPr>
            <a:xfrm>
              <a:off x="1223065" y="4655002"/>
              <a:ext cx="3233301" cy="1027053"/>
            </a:xfrm>
            <a:custGeom>
              <a:avLst/>
              <a:gdLst>
                <a:gd name="connsiteX0" fmla="*/ 863963 w 3432198"/>
                <a:gd name="connsiteY0" fmla="*/ 0 h 1090232"/>
                <a:gd name="connsiteX1" fmla="*/ 2568234 w 3432198"/>
                <a:gd name="connsiteY1" fmla="*/ 0 h 1090232"/>
                <a:gd name="connsiteX2" fmla="*/ 2568234 w 3432198"/>
                <a:gd name="connsiteY2" fmla="*/ 1411 h 1090232"/>
                <a:gd name="connsiteX3" fmla="*/ 2579115 w 3432198"/>
                <a:gd name="connsiteY3" fmla="*/ 0 h 1090232"/>
                <a:gd name="connsiteX4" fmla="*/ 3067000 w 3432198"/>
                <a:gd name="connsiteY4" fmla="*/ 0 h 1090232"/>
                <a:gd name="connsiteX5" fmla="*/ 3172875 w 3432198"/>
                <a:gd name="connsiteY5" fmla="*/ 61523 h 1090232"/>
                <a:gd name="connsiteX6" fmla="*/ 3416102 w 3432198"/>
                <a:gd name="connsiteY6" fmla="*/ 483593 h 1090232"/>
                <a:gd name="connsiteX7" fmla="*/ 3416102 w 3432198"/>
                <a:gd name="connsiteY7" fmla="*/ 606638 h 1090232"/>
                <a:gd name="connsiteX8" fmla="*/ 3172875 w 3432198"/>
                <a:gd name="connsiteY8" fmla="*/ 1028709 h 1090232"/>
                <a:gd name="connsiteX9" fmla="*/ 3067000 w 3432198"/>
                <a:gd name="connsiteY9" fmla="*/ 1090231 h 1090232"/>
                <a:gd name="connsiteX10" fmla="*/ 2579115 w 3432198"/>
                <a:gd name="connsiteY10" fmla="*/ 1090231 h 1090232"/>
                <a:gd name="connsiteX11" fmla="*/ 2563705 w 3432198"/>
                <a:gd name="connsiteY11" fmla="*/ 1088136 h 1090232"/>
                <a:gd name="connsiteX12" fmla="*/ 869243 w 3432198"/>
                <a:gd name="connsiteY12" fmla="*/ 1088136 h 1090232"/>
                <a:gd name="connsiteX13" fmla="*/ 853083 w 3432198"/>
                <a:gd name="connsiteY13" fmla="*/ 1090232 h 1090232"/>
                <a:gd name="connsiteX14" fmla="*/ 365199 w 3432198"/>
                <a:gd name="connsiteY14" fmla="*/ 1090232 h 1090232"/>
                <a:gd name="connsiteX15" fmla="*/ 259324 w 3432198"/>
                <a:gd name="connsiteY15" fmla="*/ 1028710 h 1090232"/>
                <a:gd name="connsiteX16" fmla="*/ 16096 w 3432198"/>
                <a:gd name="connsiteY16" fmla="*/ 606639 h 1090232"/>
                <a:gd name="connsiteX17" fmla="*/ 16096 w 3432198"/>
                <a:gd name="connsiteY17" fmla="*/ 483594 h 1090232"/>
                <a:gd name="connsiteX18" fmla="*/ 259324 w 3432198"/>
                <a:gd name="connsiteY18" fmla="*/ 61524 h 1090232"/>
                <a:gd name="connsiteX19" fmla="*/ 365199 w 3432198"/>
                <a:gd name="connsiteY19" fmla="*/ 1 h 1090232"/>
                <a:gd name="connsiteX20" fmla="*/ 853083 w 3432198"/>
                <a:gd name="connsiteY20" fmla="*/ 1 h 1090232"/>
                <a:gd name="connsiteX21" fmla="*/ 863963 w 3432198"/>
                <a:gd name="connsiteY21" fmla="*/ 1439 h 109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32198" h="1090232">
                  <a:moveTo>
                    <a:pt x="863963" y="0"/>
                  </a:moveTo>
                  <a:lnTo>
                    <a:pt x="2568234" y="0"/>
                  </a:lnTo>
                  <a:lnTo>
                    <a:pt x="2568234" y="1411"/>
                  </a:lnTo>
                  <a:lnTo>
                    <a:pt x="2579115" y="0"/>
                  </a:lnTo>
                  <a:lnTo>
                    <a:pt x="3067000" y="0"/>
                  </a:lnTo>
                  <a:cubicBezTo>
                    <a:pt x="3109922" y="0"/>
                    <a:pt x="3151415" y="22892"/>
                    <a:pt x="3172875" y="61523"/>
                  </a:cubicBezTo>
                  <a:lnTo>
                    <a:pt x="3416102" y="483593"/>
                  </a:lnTo>
                  <a:cubicBezTo>
                    <a:pt x="3437564" y="522224"/>
                    <a:pt x="3437564" y="568008"/>
                    <a:pt x="3416102" y="606638"/>
                  </a:cubicBezTo>
                  <a:lnTo>
                    <a:pt x="3172875" y="1028709"/>
                  </a:lnTo>
                  <a:cubicBezTo>
                    <a:pt x="3151415" y="1067339"/>
                    <a:pt x="3111354" y="1090231"/>
                    <a:pt x="3067000" y="1090231"/>
                  </a:cubicBezTo>
                  <a:lnTo>
                    <a:pt x="2579115" y="1090231"/>
                  </a:lnTo>
                  <a:lnTo>
                    <a:pt x="2563705" y="1088136"/>
                  </a:lnTo>
                  <a:lnTo>
                    <a:pt x="869243" y="1088136"/>
                  </a:lnTo>
                  <a:lnTo>
                    <a:pt x="853083" y="1090232"/>
                  </a:lnTo>
                  <a:lnTo>
                    <a:pt x="365199" y="1090232"/>
                  </a:lnTo>
                  <a:cubicBezTo>
                    <a:pt x="320845" y="1090232"/>
                    <a:pt x="280784" y="1065910"/>
                    <a:pt x="259324" y="1028710"/>
                  </a:cubicBezTo>
                  <a:lnTo>
                    <a:pt x="16096" y="606639"/>
                  </a:lnTo>
                  <a:cubicBezTo>
                    <a:pt x="-5366" y="568009"/>
                    <a:pt x="-5366" y="522225"/>
                    <a:pt x="16096" y="483594"/>
                  </a:cubicBezTo>
                  <a:lnTo>
                    <a:pt x="259324" y="61524"/>
                  </a:lnTo>
                  <a:cubicBezTo>
                    <a:pt x="280784" y="22893"/>
                    <a:pt x="320845" y="1"/>
                    <a:pt x="365199" y="1"/>
                  </a:cubicBezTo>
                  <a:lnTo>
                    <a:pt x="853083" y="1"/>
                  </a:lnTo>
                  <a:lnTo>
                    <a:pt x="863963" y="1439"/>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Graphic 32">
              <a:extLst>
                <a:ext uri="{FF2B5EF4-FFF2-40B4-BE49-F238E27FC236}">
                  <a16:creationId xmlns:a16="http://schemas.microsoft.com/office/drawing/2014/main" id="{865B5680-0195-4964-8883-0215D019E8F5}"/>
                </a:ext>
              </a:extLst>
            </p:cNvPr>
            <p:cNvSpPr/>
            <p:nvPr/>
          </p:nvSpPr>
          <p:spPr>
            <a:xfrm>
              <a:off x="1311388" y="4745626"/>
              <a:ext cx="942583" cy="843509"/>
            </a:xfrm>
            <a:custGeom>
              <a:avLst/>
              <a:gdLst>
                <a:gd name="connsiteX0" fmla="*/ 243126 w 811053"/>
                <a:gd name="connsiteY0" fmla="*/ 725805 h 725804"/>
                <a:gd name="connsiteX1" fmla="*/ 567928 w 811053"/>
                <a:gd name="connsiteY1" fmla="*/ 725805 h 725804"/>
                <a:gd name="connsiteX2" fmla="*/ 638413 w 811053"/>
                <a:gd name="connsiteY2" fmla="*/ 684848 h 725804"/>
                <a:gd name="connsiteX3" fmla="*/ 800338 w 811053"/>
                <a:gd name="connsiteY3" fmla="*/ 403860 h 725804"/>
                <a:gd name="connsiteX4" fmla="*/ 800338 w 811053"/>
                <a:gd name="connsiteY4" fmla="*/ 321945 h 725804"/>
                <a:gd name="connsiteX5" fmla="*/ 638413 w 811053"/>
                <a:gd name="connsiteY5" fmla="*/ 40958 h 725804"/>
                <a:gd name="connsiteX6" fmla="*/ 567928 w 811053"/>
                <a:gd name="connsiteY6" fmla="*/ 0 h 725804"/>
                <a:gd name="connsiteX7" fmla="*/ 243126 w 811053"/>
                <a:gd name="connsiteY7" fmla="*/ 0 h 725804"/>
                <a:gd name="connsiteX8" fmla="*/ 172641 w 811053"/>
                <a:gd name="connsiteY8" fmla="*/ 40958 h 725804"/>
                <a:gd name="connsiteX9" fmla="*/ 10716 w 811053"/>
                <a:gd name="connsiteY9" fmla="*/ 321945 h 725804"/>
                <a:gd name="connsiteX10" fmla="*/ 10716 w 811053"/>
                <a:gd name="connsiteY10" fmla="*/ 403860 h 725804"/>
                <a:gd name="connsiteX11" fmla="*/ 172641 w 811053"/>
                <a:gd name="connsiteY11" fmla="*/ 684848 h 725804"/>
                <a:gd name="connsiteX12" fmla="*/ 243126 w 811053"/>
                <a:gd name="connsiteY12" fmla="*/ 725805 h 72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053" h="725804">
                  <a:moveTo>
                    <a:pt x="243126" y="725805"/>
                  </a:moveTo>
                  <a:lnTo>
                    <a:pt x="567928" y="725805"/>
                  </a:lnTo>
                  <a:cubicBezTo>
                    <a:pt x="597456" y="725805"/>
                    <a:pt x="624126" y="710565"/>
                    <a:pt x="638413" y="684848"/>
                  </a:cubicBezTo>
                  <a:lnTo>
                    <a:pt x="800338" y="403860"/>
                  </a:lnTo>
                  <a:cubicBezTo>
                    <a:pt x="814626" y="378143"/>
                    <a:pt x="814626" y="347663"/>
                    <a:pt x="800338" y="321945"/>
                  </a:cubicBezTo>
                  <a:lnTo>
                    <a:pt x="638413" y="40958"/>
                  </a:lnTo>
                  <a:cubicBezTo>
                    <a:pt x="624126" y="15240"/>
                    <a:pt x="596503" y="0"/>
                    <a:pt x="567928" y="0"/>
                  </a:cubicBezTo>
                  <a:lnTo>
                    <a:pt x="243126" y="0"/>
                  </a:lnTo>
                  <a:cubicBezTo>
                    <a:pt x="213598" y="0"/>
                    <a:pt x="186928" y="15240"/>
                    <a:pt x="172641" y="40958"/>
                  </a:cubicBezTo>
                  <a:lnTo>
                    <a:pt x="10716" y="321945"/>
                  </a:lnTo>
                  <a:cubicBezTo>
                    <a:pt x="-3572" y="347663"/>
                    <a:pt x="-3572" y="378143"/>
                    <a:pt x="10716" y="403860"/>
                  </a:cubicBezTo>
                  <a:lnTo>
                    <a:pt x="172641" y="684848"/>
                  </a:lnTo>
                  <a:cubicBezTo>
                    <a:pt x="186928" y="709613"/>
                    <a:pt x="213598" y="725805"/>
                    <a:pt x="243126" y="72580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endParaRPr lang="en-US" sz="2400" b="1" dirty="0">
                <a:solidFill>
                  <a:schemeClr val="bg1"/>
                </a:solidFill>
              </a:endParaRPr>
            </a:p>
          </p:txBody>
        </p:sp>
        <p:sp>
          <p:nvSpPr>
            <p:cNvPr id="36" name="TextBox 35">
              <a:extLst>
                <a:ext uri="{FF2B5EF4-FFF2-40B4-BE49-F238E27FC236}">
                  <a16:creationId xmlns:a16="http://schemas.microsoft.com/office/drawing/2014/main" id="{995BA313-DEB9-4A56-8660-BA2679A6FC8C}"/>
                </a:ext>
              </a:extLst>
            </p:cNvPr>
            <p:cNvSpPr txBox="1"/>
            <p:nvPr/>
          </p:nvSpPr>
          <p:spPr>
            <a:xfrm>
              <a:off x="2326838" y="4674678"/>
              <a:ext cx="1446165" cy="369332"/>
            </a:xfrm>
            <a:prstGeom prst="rect">
              <a:avLst/>
            </a:prstGeom>
            <a:noFill/>
          </p:spPr>
          <p:txBody>
            <a:bodyPr wrap="none" rtlCol="0">
              <a:spAutoFit/>
            </a:bodyPr>
            <a:lstStyle/>
            <a:p>
              <a:r>
                <a:rPr lang="en-US" b="1" spc="0" baseline="0" dirty="0" err="1">
                  <a:solidFill>
                    <a:schemeClr val="accent4"/>
                  </a:solidFill>
                  <a:latin typeface="Calibri"/>
                  <a:cs typeface="Calibri"/>
                  <a:sym typeface="Calibri"/>
                  <a:rtl val="0"/>
                </a:rPr>
                <a:t>Tertiaire</a:t>
              </a:r>
              <a:r>
                <a:rPr lang="en-US" b="1" spc="0" baseline="0" dirty="0">
                  <a:solidFill>
                    <a:schemeClr val="accent4"/>
                  </a:solidFill>
                  <a:latin typeface="Calibri"/>
                  <a:cs typeface="Calibri"/>
                  <a:sym typeface="Calibri"/>
                  <a:rtl val="0"/>
                </a:rPr>
                <a:t> NTU</a:t>
              </a:r>
            </a:p>
          </p:txBody>
        </p:sp>
        <p:sp>
          <p:nvSpPr>
            <p:cNvPr id="35" name="Shape">
              <a:extLst>
                <a:ext uri="{FF2B5EF4-FFF2-40B4-BE49-F238E27FC236}">
                  <a16:creationId xmlns:a16="http://schemas.microsoft.com/office/drawing/2014/main" id="{D0D05E0F-C217-A8F6-1A94-3174592DAF7F}"/>
                </a:ext>
              </a:extLst>
            </p:cNvPr>
            <p:cNvSpPr/>
            <p:nvPr/>
          </p:nvSpPr>
          <p:spPr>
            <a:xfrm>
              <a:off x="1613631" y="5013271"/>
              <a:ext cx="323485" cy="323485"/>
            </a:xfrm>
            <a:custGeom>
              <a:avLst/>
              <a:gdLst/>
              <a:ahLst/>
              <a:cxnLst>
                <a:cxn ang="0">
                  <a:pos x="wd2" y="hd2"/>
                </a:cxn>
                <a:cxn ang="5400000">
                  <a:pos x="wd2" y="hd2"/>
                </a:cxn>
                <a:cxn ang="10800000">
                  <a:pos x="wd2" y="hd2"/>
                </a:cxn>
                <a:cxn ang="16200000">
                  <a:pos x="wd2" y="hd2"/>
                </a:cxn>
              </a:cxnLst>
              <a:rect l="0" t="0" r="r" b="b"/>
              <a:pathLst>
                <a:path w="21600" h="21600" extrusionOk="0">
                  <a:moveTo>
                    <a:pt x="18959" y="3745"/>
                  </a:moveTo>
                  <a:cubicBezTo>
                    <a:pt x="18841" y="3626"/>
                    <a:pt x="18723" y="3508"/>
                    <a:pt x="18644" y="3390"/>
                  </a:cubicBezTo>
                  <a:cubicBezTo>
                    <a:pt x="18644" y="3390"/>
                    <a:pt x="18644" y="3390"/>
                    <a:pt x="18565" y="3311"/>
                  </a:cubicBezTo>
                  <a:cubicBezTo>
                    <a:pt x="18565" y="3272"/>
                    <a:pt x="18526" y="3272"/>
                    <a:pt x="18447" y="3232"/>
                  </a:cubicBezTo>
                  <a:cubicBezTo>
                    <a:pt x="18447" y="3232"/>
                    <a:pt x="18447" y="3153"/>
                    <a:pt x="18407" y="3153"/>
                  </a:cubicBezTo>
                  <a:cubicBezTo>
                    <a:pt x="18407" y="3114"/>
                    <a:pt x="18328" y="3035"/>
                    <a:pt x="18289" y="3035"/>
                  </a:cubicBezTo>
                  <a:cubicBezTo>
                    <a:pt x="18210" y="2996"/>
                    <a:pt x="18210" y="2996"/>
                    <a:pt x="18210" y="2996"/>
                  </a:cubicBezTo>
                  <a:cubicBezTo>
                    <a:pt x="18171" y="2917"/>
                    <a:pt x="18092" y="2877"/>
                    <a:pt x="18053" y="2877"/>
                  </a:cubicBezTo>
                  <a:cubicBezTo>
                    <a:pt x="16200" y="1064"/>
                    <a:pt x="13638" y="0"/>
                    <a:pt x="10839" y="0"/>
                  </a:cubicBezTo>
                  <a:cubicBezTo>
                    <a:pt x="8041" y="0"/>
                    <a:pt x="5479" y="1064"/>
                    <a:pt x="3547" y="2877"/>
                  </a:cubicBezTo>
                  <a:cubicBezTo>
                    <a:pt x="3508" y="2877"/>
                    <a:pt x="3429" y="2917"/>
                    <a:pt x="3390" y="2996"/>
                  </a:cubicBezTo>
                  <a:cubicBezTo>
                    <a:pt x="3390" y="2996"/>
                    <a:pt x="3390" y="2996"/>
                    <a:pt x="3390" y="3035"/>
                  </a:cubicBezTo>
                  <a:cubicBezTo>
                    <a:pt x="3311" y="3035"/>
                    <a:pt x="3272" y="3114"/>
                    <a:pt x="3193" y="3153"/>
                  </a:cubicBezTo>
                  <a:cubicBezTo>
                    <a:pt x="3193" y="3232"/>
                    <a:pt x="3193" y="3232"/>
                    <a:pt x="3193" y="3232"/>
                  </a:cubicBezTo>
                  <a:cubicBezTo>
                    <a:pt x="3153" y="3272"/>
                    <a:pt x="3074" y="3272"/>
                    <a:pt x="3035" y="3311"/>
                  </a:cubicBezTo>
                  <a:cubicBezTo>
                    <a:pt x="3035" y="3390"/>
                    <a:pt x="3035" y="3390"/>
                    <a:pt x="2956" y="3390"/>
                  </a:cubicBezTo>
                  <a:cubicBezTo>
                    <a:pt x="2917" y="3508"/>
                    <a:pt x="2799" y="3626"/>
                    <a:pt x="2680" y="3745"/>
                  </a:cubicBezTo>
                  <a:cubicBezTo>
                    <a:pt x="985" y="5676"/>
                    <a:pt x="0" y="8120"/>
                    <a:pt x="0" y="10761"/>
                  </a:cubicBezTo>
                  <a:cubicBezTo>
                    <a:pt x="0" y="13520"/>
                    <a:pt x="985" y="15964"/>
                    <a:pt x="2680" y="17895"/>
                  </a:cubicBezTo>
                  <a:cubicBezTo>
                    <a:pt x="2917" y="18171"/>
                    <a:pt x="3272" y="18447"/>
                    <a:pt x="3547" y="18762"/>
                  </a:cubicBezTo>
                  <a:cubicBezTo>
                    <a:pt x="5479" y="20496"/>
                    <a:pt x="8041" y="21600"/>
                    <a:pt x="10839" y="21600"/>
                  </a:cubicBezTo>
                  <a:cubicBezTo>
                    <a:pt x="13638" y="21600"/>
                    <a:pt x="16121" y="20496"/>
                    <a:pt x="18053" y="18762"/>
                  </a:cubicBezTo>
                  <a:cubicBezTo>
                    <a:pt x="18407" y="18447"/>
                    <a:pt x="18683" y="18171"/>
                    <a:pt x="18959" y="17895"/>
                  </a:cubicBezTo>
                  <a:cubicBezTo>
                    <a:pt x="20615" y="15964"/>
                    <a:pt x="21600" y="13520"/>
                    <a:pt x="21600" y="10761"/>
                  </a:cubicBezTo>
                  <a:cubicBezTo>
                    <a:pt x="21600" y="8120"/>
                    <a:pt x="20615" y="5676"/>
                    <a:pt x="18959" y="3745"/>
                  </a:cubicBezTo>
                  <a:close/>
                  <a:moveTo>
                    <a:pt x="9026" y="1458"/>
                  </a:moveTo>
                  <a:cubicBezTo>
                    <a:pt x="7844" y="2404"/>
                    <a:pt x="6858" y="3626"/>
                    <a:pt x="6188" y="5006"/>
                  </a:cubicBezTo>
                  <a:cubicBezTo>
                    <a:pt x="5518" y="4651"/>
                    <a:pt x="4966" y="4218"/>
                    <a:pt x="4415" y="3745"/>
                  </a:cubicBezTo>
                  <a:cubicBezTo>
                    <a:pt x="5715" y="2562"/>
                    <a:pt x="7292" y="1774"/>
                    <a:pt x="9026" y="1458"/>
                  </a:cubicBezTo>
                  <a:close/>
                  <a:moveTo>
                    <a:pt x="3547" y="4651"/>
                  </a:moveTo>
                  <a:cubicBezTo>
                    <a:pt x="4178" y="5242"/>
                    <a:pt x="4888" y="5715"/>
                    <a:pt x="5597" y="6109"/>
                  </a:cubicBezTo>
                  <a:cubicBezTo>
                    <a:pt x="5124" y="7410"/>
                    <a:pt x="4769" y="8750"/>
                    <a:pt x="4730" y="10209"/>
                  </a:cubicBezTo>
                  <a:cubicBezTo>
                    <a:pt x="1340" y="10209"/>
                    <a:pt x="1340" y="10209"/>
                    <a:pt x="1340" y="10209"/>
                  </a:cubicBezTo>
                  <a:cubicBezTo>
                    <a:pt x="1458" y="8120"/>
                    <a:pt x="2286" y="6188"/>
                    <a:pt x="3547" y="4651"/>
                  </a:cubicBezTo>
                  <a:close/>
                  <a:moveTo>
                    <a:pt x="1340" y="11431"/>
                  </a:moveTo>
                  <a:cubicBezTo>
                    <a:pt x="4730" y="11431"/>
                    <a:pt x="4730" y="11431"/>
                    <a:pt x="4730" y="11431"/>
                  </a:cubicBezTo>
                  <a:cubicBezTo>
                    <a:pt x="4769" y="12889"/>
                    <a:pt x="5124" y="14229"/>
                    <a:pt x="5597" y="15451"/>
                  </a:cubicBezTo>
                  <a:cubicBezTo>
                    <a:pt x="4888" y="15845"/>
                    <a:pt x="4178" y="16358"/>
                    <a:pt x="3547" y="16949"/>
                  </a:cubicBezTo>
                  <a:cubicBezTo>
                    <a:pt x="2286" y="15451"/>
                    <a:pt x="1458" y="13520"/>
                    <a:pt x="1340" y="11431"/>
                  </a:cubicBezTo>
                  <a:close/>
                  <a:moveTo>
                    <a:pt x="4415" y="17895"/>
                  </a:moveTo>
                  <a:cubicBezTo>
                    <a:pt x="4966" y="17343"/>
                    <a:pt x="5518" y="16949"/>
                    <a:pt x="6188" y="16594"/>
                  </a:cubicBezTo>
                  <a:cubicBezTo>
                    <a:pt x="6858" y="17974"/>
                    <a:pt x="7844" y="19156"/>
                    <a:pt x="9026" y="20142"/>
                  </a:cubicBezTo>
                  <a:cubicBezTo>
                    <a:pt x="7292" y="19787"/>
                    <a:pt x="5715" y="18999"/>
                    <a:pt x="4415" y="17895"/>
                  </a:cubicBezTo>
                  <a:close/>
                  <a:moveTo>
                    <a:pt x="10209" y="19432"/>
                  </a:moveTo>
                  <a:cubicBezTo>
                    <a:pt x="10012" y="19314"/>
                    <a:pt x="9854" y="19156"/>
                    <a:pt x="9618" y="19038"/>
                  </a:cubicBezTo>
                  <a:cubicBezTo>
                    <a:pt x="9263" y="18683"/>
                    <a:pt x="8908" y="18328"/>
                    <a:pt x="8553" y="17974"/>
                  </a:cubicBezTo>
                  <a:cubicBezTo>
                    <a:pt x="8277" y="17580"/>
                    <a:pt x="7962" y="17185"/>
                    <a:pt x="7686" y="16752"/>
                  </a:cubicBezTo>
                  <a:cubicBezTo>
                    <a:pt x="7528" y="16555"/>
                    <a:pt x="7410" y="16318"/>
                    <a:pt x="7292" y="16082"/>
                  </a:cubicBezTo>
                  <a:cubicBezTo>
                    <a:pt x="8199" y="15727"/>
                    <a:pt x="9145" y="15491"/>
                    <a:pt x="10209" y="15372"/>
                  </a:cubicBezTo>
                  <a:lnTo>
                    <a:pt x="10209" y="19432"/>
                  </a:lnTo>
                  <a:close/>
                  <a:moveTo>
                    <a:pt x="10209" y="14150"/>
                  </a:moveTo>
                  <a:cubicBezTo>
                    <a:pt x="8947" y="14229"/>
                    <a:pt x="7804" y="14505"/>
                    <a:pt x="6740" y="14899"/>
                  </a:cubicBezTo>
                  <a:cubicBezTo>
                    <a:pt x="6622" y="14623"/>
                    <a:pt x="6543" y="14269"/>
                    <a:pt x="6425" y="13993"/>
                  </a:cubicBezTo>
                  <a:cubicBezTo>
                    <a:pt x="6228" y="13441"/>
                    <a:pt x="6188" y="12928"/>
                    <a:pt x="6070" y="12416"/>
                  </a:cubicBezTo>
                  <a:cubicBezTo>
                    <a:pt x="5991" y="12101"/>
                    <a:pt x="5991" y="11785"/>
                    <a:pt x="5952" y="11431"/>
                  </a:cubicBezTo>
                  <a:cubicBezTo>
                    <a:pt x="10209" y="11431"/>
                    <a:pt x="10209" y="11431"/>
                    <a:pt x="10209" y="11431"/>
                  </a:cubicBezTo>
                  <a:lnTo>
                    <a:pt x="10209" y="14150"/>
                  </a:lnTo>
                  <a:close/>
                  <a:moveTo>
                    <a:pt x="10209" y="10209"/>
                  </a:moveTo>
                  <a:cubicBezTo>
                    <a:pt x="5952" y="10209"/>
                    <a:pt x="5952" y="10209"/>
                    <a:pt x="5952" y="10209"/>
                  </a:cubicBezTo>
                  <a:cubicBezTo>
                    <a:pt x="5991" y="9854"/>
                    <a:pt x="5991" y="9499"/>
                    <a:pt x="6070" y="9145"/>
                  </a:cubicBezTo>
                  <a:cubicBezTo>
                    <a:pt x="6188" y="8632"/>
                    <a:pt x="6228" y="8159"/>
                    <a:pt x="6425" y="7647"/>
                  </a:cubicBezTo>
                  <a:cubicBezTo>
                    <a:pt x="6543" y="7292"/>
                    <a:pt x="6622" y="6977"/>
                    <a:pt x="6740" y="6701"/>
                  </a:cubicBezTo>
                  <a:cubicBezTo>
                    <a:pt x="7804" y="7095"/>
                    <a:pt x="8947" y="7410"/>
                    <a:pt x="10209" y="7450"/>
                  </a:cubicBezTo>
                  <a:lnTo>
                    <a:pt x="10209" y="10209"/>
                  </a:lnTo>
                  <a:close/>
                  <a:moveTo>
                    <a:pt x="10209" y="6188"/>
                  </a:moveTo>
                  <a:cubicBezTo>
                    <a:pt x="9145" y="6109"/>
                    <a:pt x="8199" y="5873"/>
                    <a:pt x="7292" y="5558"/>
                  </a:cubicBezTo>
                  <a:cubicBezTo>
                    <a:pt x="7410" y="5321"/>
                    <a:pt x="7528" y="5085"/>
                    <a:pt x="7686" y="4848"/>
                  </a:cubicBezTo>
                  <a:cubicBezTo>
                    <a:pt x="7962" y="4454"/>
                    <a:pt x="8277" y="4020"/>
                    <a:pt x="8553" y="3626"/>
                  </a:cubicBezTo>
                  <a:cubicBezTo>
                    <a:pt x="8908" y="3272"/>
                    <a:pt x="9263" y="2917"/>
                    <a:pt x="9618" y="2562"/>
                  </a:cubicBezTo>
                  <a:cubicBezTo>
                    <a:pt x="9854" y="2404"/>
                    <a:pt x="10012" y="2286"/>
                    <a:pt x="10209" y="2089"/>
                  </a:cubicBezTo>
                  <a:lnTo>
                    <a:pt x="10209" y="6188"/>
                  </a:lnTo>
                  <a:close/>
                  <a:moveTo>
                    <a:pt x="20299" y="10209"/>
                  </a:moveTo>
                  <a:cubicBezTo>
                    <a:pt x="16870" y="10209"/>
                    <a:pt x="16870" y="10209"/>
                    <a:pt x="16870" y="10209"/>
                  </a:cubicBezTo>
                  <a:cubicBezTo>
                    <a:pt x="16831" y="8750"/>
                    <a:pt x="16515" y="7410"/>
                    <a:pt x="16003" y="6109"/>
                  </a:cubicBezTo>
                  <a:cubicBezTo>
                    <a:pt x="16752" y="5715"/>
                    <a:pt x="17461" y="5242"/>
                    <a:pt x="18053" y="4651"/>
                  </a:cubicBezTo>
                  <a:cubicBezTo>
                    <a:pt x="19314" y="6188"/>
                    <a:pt x="20181" y="8120"/>
                    <a:pt x="20299" y="10209"/>
                  </a:cubicBezTo>
                  <a:close/>
                  <a:moveTo>
                    <a:pt x="17185" y="3745"/>
                  </a:moveTo>
                  <a:cubicBezTo>
                    <a:pt x="16634" y="4218"/>
                    <a:pt x="16082" y="4651"/>
                    <a:pt x="15491" y="5006"/>
                  </a:cubicBezTo>
                  <a:cubicBezTo>
                    <a:pt x="14742" y="3626"/>
                    <a:pt x="13756" y="2404"/>
                    <a:pt x="12574" y="1458"/>
                  </a:cubicBezTo>
                  <a:cubicBezTo>
                    <a:pt x="14308" y="1774"/>
                    <a:pt x="15885" y="2562"/>
                    <a:pt x="17185" y="3745"/>
                  </a:cubicBezTo>
                  <a:close/>
                  <a:moveTo>
                    <a:pt x="11391" y="2089"/>
                  </a:moveTo>
                  <a:cubicBezTo>
                    <a:pt x="11628" y="2286"/>
                    <a:pt x="11825" y="2404"/>
                    <a:pt x="11982" y="2562"/>
                  </a:cubicBezTo>
                  <a:cubicBezTo>
                    <a:pt x="12337" y="2917"/>
                    <a:pt x="12692" y="3272"/>
                    <a:pt x="13047" y="3626"/>
                  </a:cubicBezTo>
                  <a:cubicBezTo>
                    <a:pt x="13401" y="4020"/>
                    <a:pt x="13677" y="4454"/>
                    <a:pt x="13914" y="4848"/>
                  </a:cubicBezTo>
                  <a:cubicBezTo>
                    <a:pt x="14072" y="5085"/>
                    <a:pt x="14190" y="5321"/>
                    <a:pt x="14308" y="5558"/>
                  </a:cubicBezTo>
                  <a:cubicBezTo>
                    <a:pt x="13441" y="5873"/>
                    <a:pt x="12455" y="6109"/>
                    <a:pt x="11391" y="6188"/>
                  </a:cubicBezTo>
                  <a:lnTo>
                    <a:pt x="11391" y="2089"/>
                  </a:lnTo>
                  <a:close/>
                  <a:moveTo>
                    <a:pt x="11391" y="7450"/>
                  </a:moveTo>
                  <a:cubicBezTo>
                    <a:pt x="12653" y="7410"/>
                    <a:pt x="13796" y="7095"/>
                    <a:pt x="14899" y="6701"/>
                  </a:cubicBezTo>
                  <a:cubicBezTo>
                    <a:pt x="15018" y="6977"/>
                    <a:pt x="15136" y="7292"/>
                    <a:pt x="15175" y="7647"/>
                  </a:cubicBezTo>
                  <a:cubicBezTo>
                    <a:pt x="15372" y="8159"/>
                    <a:pt x="15491" y="8632"/>
                    <a:pt x="15530" y="9145"/>
                  </a:cubicBezTo>
                  <a:cubicBezTo>
                    <a:pt x="15609" y="9499"/>
                    <a:pt x="15648" y="9854"/>
                    <a:pt x="15648" y="10209"/>
                  </a:cubicBezTo>
                  <a:cubicBezTo>
                    <a:pt x="11391" y="10209"/>
                    <a:pt x="11391" y="10209"/>
                    <a:pt x="11391" y="10209"/>
                  </a:cubicBezTo>
                  <a:lnTo>
                    <a:pt x="11391" y="7450"/>
                  </a:lnTo>
                  <a:close/>
                  <a:moveTo>
                    <a:pt x="11391" y="11431"/>
                  </a:moveTo>
                  <a:cubicBezTo>
                    <a:pt x="15648" y="11431"/>
                    <a:pt x="15648" y="11431"/>
                    <a:pt x="15648" y="11431"/>
                  </a:cubicBezTo>
                  <a:cubicBezTo>
                    <a:pt x="15648" y="11785"/>
                    <a:pt x="15609" y="12101"/>
                    <a:pt x="15530" y="12416"/>
                  </a:cubicBezTo>
                  <a:cubicBezTo>
                    <a:pt x="15491" y="12928"/>
                    <a:pt x="15372" y="13441"/>
                    <a:pt x="15175" y="13993"/>
                  </a:cubicBezTo>
                  <a:cubicBezTo>
                    <a:pt x="15136" y="14269"/>
                    <a:pt x="15018" y="14623"/>
                    <a:pt x="14899" y="14899"/>
                  </a:cubicBezTo>
                  <a:cubicBezTo>
                    <a:pt x="13796" y="14505"/>
                    <a:pt x="12653" y="14229"/>
                    <a:pt x="11391" y="14150"/>
                  </a:cubicBezTo>
                  <a:lnTo>
                    <a:pt x="11391" y="11431"/>
                  </a:lnTo>
                  <a:close/>
                  <a:moveTo>
                    <a:pt x="11391" y="19432"/>
                  </a:moveTo>
                  <a:cubicBezTo>
                    <a:pt x="11391" y="15372"/>
                    <a:pt x="11391" y="15372"/>
                    <a:pt x="11391" y="15372"/>
                  </a:cubicBezTo>
                  <a:cubicBezTo>
                    <a:pt x="12455" y="15491"/>
                    <a:pt x="13441" y="15727"/>
                    <a:pt x="14308" y="16082"/>
                  </a:cubicBezTo>
                  <a:cubicBezTo>
                    <a:pt x="14190" y="16318"/>
                    <a:pt x="14072" y="16555"/>
                    <a:pt x="13914" y="16752"/>
                  </a:cubicBezTo>
                  <a:cubicBezTo>
                    <a:pt x="13677" y="17185"/>
                    <a:pt x="13401" y="17580"/>
                    <a:pt x="13047" y="17974"/>
                  </a:cubicBezTo>
                  <a:cubicBezTo>
                    <a:pt x="12692" y="18328"/>
                    <a:pt x="12337" y="18683"/>
                    <a:pt x="11982" y="19038"/>
                  </a:cubicBezTo>
                  <a:cubicBezTo>
                    <a:pt x="11825" y="19156"/>
                    <a:pt x="11628" y="19314"/>
                    <a:pt x="11391" y="19432"/>
                  </a:cubicBezTo>
                  <a:close/>
                  <a:moveTo>
                    <a:pt x="12574" y="20142"/>
                  </a:moveTo>
                  <a:cubicBezTo>
                    <a:pt x="13756" y="19156"/>
                    <a:pt x="14742" y="17974"/>
                    <a:pt x="15491" y="16594"/>
                  </a:cubicBezTo>
                  <a:cubicBezTo>
                    <a:pt x="16082" y="16949"/>
                    <a:pt x="16634" y="17343"/>
                    <a:pt x="17185" y="17895"/>
                  </a:cubicBezTo>
                  <a:cubicBezTo>
                    <a:pt x="15885" y="18999"/>
                    <a:pt x="14308" y="19787"/>
                    <a:pt x="12574" y="20142"/>
                  </a:cubicBezTo>
                  <a:close/>
                  <a:moveTo>
                    <a:pt x="18053" y="16949"/>
                  </a:moveTo>
                  <a:cubicBezTo>
                    <a:pt x="17461" y="16358"/>
                    <a:pt x="16752" y="15845"/>
                    <a:pt x="16003" y="15451"/>
                  </a:cubicBezTo>
                  <a:cubicBezTo>
                    <a:pt x="16515" y="14229"/>
                    <a:pt x="16831" y="12889"/>
                    <a:pt x="16870" y="11431"/>
                  </a:cubicBezTo>
                  <a:cubicBezTo>
                    <a:pt x="20299" y="11431"/>
                    <a:pt x="20299" y="11431"/>
                    <a:pt x="20299" y="11431"/>
                  </a:cubicBezTo>
                  <a:cubicBezTo>
                    <a:pt x="20181" y="13520"/>
                    <a:pt x="19314" y="15451"/>
                    <a:pt x="18053" y="16949"/>
                  </a:cubicBezTo>
                  <a:close/>
                </a:path>
              </a:pathLst>
            </a:custGeom>
            <a:solidFill>
              <a:schemeClr val="bg1"/>
            </a:solidFill>
            <a:ln w="12700">
              <a:miter lim="400000"/>
            </a:ln>
          </p:spPr>
          <p:txBody>
            <a:bodyPr lIns="45719" rIns="45719"/>
            <a:lstStyle/>
            <a:p>
              <a:pPr algn="l" defTabSz="914400">
                <a:defRPr sz="1800" b="0">
                  <a:solidFill>
                    <a:srgbClr val="32363F"/>
                  </a:solidFill>
                  <a:latin typeface="Calibri"/>
                  <a:ea typeface="Calibri"/>
                  <a:cs typeface="Calibri"/>
                  <a:sym typeface="Calibri"/>
                </a:defRPr>
              </a:pPr>
              <a:endParaRPr/>
            </a:p>
          </p:txBody>
        </p:sp>
        <p:sp>
          <p:nvSpPr>
            <p:cNvPr id="39" name="TextBox 38">
              <a:extLst>
                <a:ext uri="{FF2B5EF4-FFF2-40B4-BE49-F238E27FC236}">
                  <a16:creationId xmlns:a16="http://schemas.microsoft.com/office/drawing/2014/main" id="{79F143A4-00F7-2460-2844-F0D789DA4C1E}"/>
                </a:ext>
              </a:extLst>
            </p:cNvPr>
            <p:cNvSpPr txBox="1"/>
            <p:nvPr/>
          </p:nvSpPr>
          <p:spPr>
            <a:xfrm>
              <a:off x="2362200" y="5001424"/>
              <a:ext cx="1982245" cy="584775"/>
            </a:xfrm>
            <a:prstGeom prst="rect">
              <a:avLst/>
            </a:prstGeom>
            <a:noFill/>
          </p:spPr>
          <p:txBody>
            <a:bodyPr wrap="square" rtlCol="0">
              <a:spAutoFit/>
            </a:bodyPr>
            <a:lstStyle/>
            <a:p>
              <a:r>
                <a:rPr lang="en-US" sz="1600" dirty="0">
                  <a:cs typeface="Arial" panose="020B0604020202020204" pitchFamily="34" charset="0"/>
                </a:rPr>
                <a:t>Er </a:t>
              </a:r>
              <a:r>
                <a:rPr lang="en-US" sz="1600" dirty="0" err="1">
                  <a:cs typeface="Arial" panose="020B0604020202020204" pitchFamily="34" charset="0"/>
                </a:rPr>
                <a:t>kan</a:t>
              </a:r>
              <a:r>
                <a:rPr lang="en-US" sz="1600" dirty="0">
                  <a:cs typeface="Arial" panose="020B0604020202020204" pitchFamily="34" charset="0"/>
                </a:rPr>
                <a:t> </a:t>
              </a:r>
              <a:r>
                <a:rPr lang="en-US" sz="1600" dirty="0" err="1">
                  <a:cs typeface="Arial" panose="020B0604020202020204" pitchFamily="34" charset="0"/>
                </a:rPr>
                <a:t>geen</a:t>
              </a:r>
              <a:r>
                <a:rPr lang="en-US" sz="1600" dirty="0">
                  <a:cs typeface="Arial" panose="020B0604020202020204" pitchFamily="34" charset="0"/>
                </a:rPr>
                <a:t> </a:t>
              </a:r>
              <a:r>
                <a:rPr lang="en-US" sz="1600" dirty="0" err="1">
                  <a:cs typeface="Arial" panose="020B0604020202020204" pitchFamily="34" charset="0"/>
                </a:rPr>
                <a:t>aanvraag</a:t>
              </a:r>
              <a:r>
                <a:rPr lang="en-US" sz="1600" dirty="0">
                  <a:cs typeface="Arial" panose="020B0604020202020204" pitchFamily="34" charset="0"/>
                </a:rPr>
                <a:t> </a:t>
              </a:r>
              <a:r>
                <a:rPr lang="en-US" sz="1600" dirty="0" err="1">
                  <a:cs typeface="Arial" panose="020B0604020202020204" pitchFamily="34" charset="0"/>
                </a:rPr>
                <a:t>plaatsvinden</a:t>
              </a:r>
              <a:endParaRPr lang="en-US" sz="1600" dirty="0">
                <a:cs typeface="Arial" panose="020B0604020202020204" pitchFamily="34" charset="0"/>
              </a:endParaRPr>
            </a:p>
          </p:txBody>
        </p:sp>
      </p:grpSp>
    </p:spTree>
    <p:extLst>
      <p:ext uri="{BB962C8B-B14F-4D97-AF65-F5344CB8AC3E}">
        <p14:creationId xmlns:p14="http://schemas.microsoft.com/office/powerpoint/2010/main" val="115186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44"/>
          <p:cNvSpPr txBox="1">
            <a:spLocks noChangeArrowheads="1"/>
          </p:cNvSpPr>
          <p:nvPr/>
        </p:nvSpPr>
        <p:spPr bwMode="auto">
          <a:xfrm>
            <a:off x="723899" y="154349"/>
            <a:ext cx="10734675" cy="830997"/>
          </a:xfrm>
          <a:prstGeom prst="rect">
            <a:avLst/>
          </a:prstGeom>
          <a:noFill/>
          <a:ln w="9525">
            <a:noFill/>
            <a:miter lim="800000"/>
            <a:headEnd/>
            <a:tailEnd/>
          </a:ln>
        </p:spPr>
        <p:txBody>
          <a:bodyPr wrap="square">
            <a:spAutoFit/>
          </a:bodyPr>
          <a:lstStyle/>
          <a:p>
            <a:pPr marL="228600" indent="-228600" algn="ctr"/>
            <a:r>
              <a:rPr lang="en-US" sz="4800" dirty="0">
                <a:solidFill>
                  <a:srgbClr val="828282"/>
                </a:solidFill>
                <a:latin typeface="+mj-lt"/>
                <a:cs typeface="Arial" pitchFamily="34" charset="0"/>
              </a:rPr>
              <a:t>“</a:t>
            </a:r>
            <a:r>
              <a:rPr lang="en-US" sz="4800" dirty="0" err="1">
                <a:solidFill>
                  <a:srgbClr val="828282"/>
                </a:solidFill>
                <a:latin typeface="+mj-lt"/>
                <a:cs typeface="Arial" pitchFamily="34" charset="0"/>
              </a:rPr>
              <a:t>Liegen</a:t>
            </a:r>
            <a:r>
              <a:rPr lang="en-US" sz="4800" dirty="0">
                <a:solidFill>
                  <a:srgbClr val="828282"/>
                </a:solidFill>
                <a:latin typeface="+mj-lt"/>
                <a:cs typeface="Arial" pitchFamily="34" charset="0"/>
              </a:rPr>
              <a:t> is </a:t>
            </a:r>
            <a:r>
              <a:rPr lang="en-US" sz="4800" dirty="0" err="1">
                <a:solidFill>
                  <a:srgbClr val="828282"/>
                </a:solidFill>
                <a:latin typeface="+mj-lt"/>
                <a:cs typeface="Arial" pitchFamily="34" charset="0"/>
              </a:rPr>
              <a:t>deel</a:t>
            </a:r>
            <a:r>
              <a:rPr lang="en-US" sz="4800" dirty="0">
                <a:solidFill>
                  <a:srgbClr val="828282"/>
                </a:solidFill>
                <a:latin typeface="+mj-lt"/>
                <a:cs typeface="Arial" pitchFamily="34" charset="0"/>
              </a:rPr>
              <a:t> van </a:t>
            </a:r>
            <a:r>
              <a:rPr lang="en-US" sz="4800" dirty="0" err="1">
                <a:solidFill>
                  <a:srgbClr val="828282"/>
                </a:solidFill>
                <a:latin typeface="+mj-lt"/>
                <a:cs typeface="Arial" pitchFamily="34" charset="0"/>
              </a:rPr>
              <a:t>overleven</a:t>
            </a:r>
            <a:r>
              <a:rPr lang="en-US" sz="4800" dirty="0">
                <a:solidFill>
                  <a:srgbClr val="828282"/>
                </a:solidFill>
                <a:latin typeface="+mj-lt"/>
                <a:cs typeface="Arial" pitchFamily="34" charset="0"/>
              </a:rPr>
              <a:t>”</a:t>
            </a:r>
            <a:endParaRPr lang="ru-RU" sz="4800" dirty="0">
              <a:solidFill>
                <a:srgbClr val="828282"/>
              </a:solidFill>
              <a:latin typeface="+mj-lt"/>
              <a:cs typeface="Arial" pitchFamily="34" charset="0"/>
            </a:endParaRPr>
          </a:p>
        </p:txBody>
      </p:sp>
      <p:grpSp>
        <p:nvGrpSpPr>
          <p:cNvPr id="5" name="Group 44"/>
          <p:cNvGrpSpPr/>
          <p:nvPr/>
        </p:nvGrpSpPr>
        <p:grpSpPr>
          <a:xfrm>
            <a:off x="2552700" y="1395403"/>
            <a:ext cx="1657350" cy="4351830"/>
            <a:chOff x="2214546" y="2357430"/>
            <a:chExt cx="1426822" cy="3746518"/>
          </a:xfrm>
          <a:solidFill>
            <a:schemeClr val="tx2"/>
          </a:solidFill>
          <a:scene3d>
            <a:camera prst="perspectiveAbove">
              <a:rot lat="1200000" lon="0" rev="0"/>
            </a:camera>
            <a:lightRig rig="threePt" dir="t"/>
          </a:scene3d>
        </p:grpSpPr>
        <p:sp>
          <p:nvSpPr>
            <p:cNvPr id="6" name="Freeform 7"/>
            <p:cNvSpPr>
              <a:spLocks/>
            </p:cNvSpPr>
            <p:nvPr/>
          </p:nvSpPr>
          <p:spPr bwMode="auto">
            <a:xfrm>
              <a:off x="2214546" y="3000373"/>
              <a:ext cx="1426822" cy="3103575"/>
            </a:xfrm>
            <a:custGeom>
              <a:avLst/>
              <a:gdLst/>
              <a:ahLst/>
              <a:cxnLst>
                <a:cxn ang="0">
                  <a:pos x="2065" y="3"/>
                </a:cxn>
                <a:cxn ang="0">
                  <a:pos x="2219" y="39"/>
                </a:cxn>
                <a:cxn ang="0">
                  <a:pos x="2354" y="107"/>
                </a:cxn>
                <a:cxn ang="0">
                  <a:pos x="2470" y="203"/>
                </a:cxn>
                <a:cxn ang="0">
                  <a:pos x="2563" y="321"/>
                </a:cxn>
                <a:cxn ang="0">
                  <a:pos x="2633" y="457"/>
                </a:cxn>
                <a:cxn ang="0">
                  <a:pos x="2677" y="603"/>
                </a:cxn>
                <a:cxn ang="0">
                  <a:pos x="2694" y="757"/>
                </a:cxn>
                <a:cxn ang="0">
                  <a:pos x="2702" y="2588"/>
                </a:cxn>
                <a:cxn ang="0">
                  <a:pos x="2677" y="2673"/>
                </a:cxn>
                <a:cxn ang="0">
                  <a:pos x="2633" y="2738"/>
                </a:cxn>
                <a:cxn ang="0">
                  <a:pos x="2574" y="2780"/>
                </a:cxn>
                <a:cxn ang="0">
                  <a:pos x="2510" y="2802"/>
                </a:cxn>
                <a:cxn ang="0">
                  <a:pos x="2445" y="2804"/>
                </a:cxn>
                <a:cxn ang="0">
                  <a:pos x="2378" y="2784"/>
                </a:cxn>
                <a:cxn ang="0">
                  <a:pos x="2315" y="2741"/>
                </a:cxn>
                <a:cxn ang="0">
                  <a:pos x="2263" y="2679"/>
                </a:cxn>
                <a:cxn ang="0">
                  <a:pos x="2235" y="2595"/>
                </a:cxn>
                <a:cxn ang="0">
                  <a:pos x="2203" y="801"/>
                </a:cxn>
                <a:cxn ang="0">
                  <a:pos x="2094" y="5540"/>
                </a:cxn>
                <a:cxn ang="0">
                  <a:pos x="2076" y="5654"/>
                </a:cxn>
                <a:cxn ang="0">
                  <a:pos x="2024" y="5750"/>
                </a:cxn>
                <a:cxn ang="0">
                  <a:pos x="1946" y="5824"/>
                </a:cxn>
                <a:cxn ang="0">
                  <a:pos x="1846" y="5865"/>
                </a:cxn>
                <a:cxn ang="0">
                  <a:pos x="1735" y="5868"/>
                </a:cxn>
                <a:cxn ang="0">
                  <a:pos x="1637" y="5831"/>
                </a:cxn>
                <a:cxn ang="0">
                  <a:pos x="1557" y="5759"/>
                </a:cxn>
                <a:cxn ang="0">
                  <a:pos x="1503" y="5665"/>
                </a:cxn>
                <a:cxn ang="0">
                  <a:pos x="1483" y="5550"/>
                </a:cxn>
                <a:cxn ang="0">
                  <a:pos x="1276" y="2807"/>
                </a:cxn>
                <a:cxn ang="0">
                  <a:pos x="1275" y="5613"/>
                </a:cxn>
                <a:cxn ang="0">
                  <a:pos x="1237" y="5720"/>
                </a:cxn>
                <a:cxn ang="0">
                  <a:pos x="1171" y="5806"/>
                </a:cxn>
                <a:cxn ang="0">
                  <a:pos x="1082" y="5863"/>
                </a:cxn>
                <a:cxn ang="0">
                  <a:pos x="975" y="5886"/>
                </a:cxn>
                <a:cxn ang="0">
                  <a:pos x="868" y="5868"/>
                </a:cxn>
                <a:cxn ang="0">
                  <a:pos x="778" y="5813"/>
                </a:cxn>
                <a:cxn ang="0">
                  <a:pos x="711" y="5729"/>
                </a:cxn>
                <a:cxn ang="0">
                  <a:pos x="673" y="5624"/>
                </a:cxn>
                <a:cxn ang="0">
                  <a:pos x="636" y="830"/>
                </a:cxn>
                <a:cxn ang="0">
                  <a:pos x="459" y="2577"/>
                </a:cxn>
                <a:cxn ang="0">
                  <a:pos x="448" y="2672"/>
                </a:cxn>
                <a:cxn ang="0">
                  <a:pos x="416" y="2745"/>
                </a:cxn>
                <a:cxn ang="0">
                  <a:pos x="368" y="2798"/>
                </a:cxn>
                <a:cxn ang="0">
                  <a:pos x="309" y="2832"/>
                </a:cxn>
                <a:cxn ang="0">
                  <a:pos x="245" y="2843"/>
                </a:cxn>
                <a:cxn ang="0">
                  <a:pos x="180" y="2834"/>
                </a:cxn>
                <a:cxn ang="0">
                  <a:pos x="118" y="2804"/>
                </a:cxn>
                <a:cxn ang="0">
                  <a:pos x="64" y="2752"/>
                </a:cxn>
                <a:cxn ang="0">
                  <a:pos x="27" y="2679"/>
                </a:cxn>
                <a:cxn ang="0">
                  <a:pos x="13" y="2586"/>
                </a:cxn>
                <a:cxn ang="0">
                  <a:pos x="4" y="703"/>
                </a:cxn>
                <a:cxn ang="0">
                  <a:pos x="39" y="535"/>
                </a:cxn>
                <a:cxn ang="0">
                  <a:pos x="107" y="384"/>
                </a:cxn>
                <a:cxn ang="0">
                  <a:pos x="202" y="253"/>
                </a:cxn>
                <a:cxn ang="0">
                  <a:pos x="320" y="148"/>
                </a:cxn>
                <a:cxn ang="0">
                  <a:pos x="457" y="71"/>
                </a:cxn>
                <a:cxn ang="0">
                  <a:pos x="611" y="30"/>
                </a:cxn>
                <a:cxn ang="0">
                  <a:pos x="1983" y="0"/>
                </a:cxn>
              </a:cxnLst>
              <a:rect l="0" t="0" r="r" b="b"/>
              <a:pathLst>
                <a:path w="2706" h="5886">
                  <a:moveTo>
                    <a:pt x="1983" y="0"/>
                  </a:moveTo>
                  <a:lnTo>
                    <a:pt x="2065" y="3"/>
                  </a:lnTo>
                  <a:lnTo>
                    <a:pt x="2144" y="16"/>
                  </a:lnTo>
                  <a:lnTo>
                    <a:pt x="2219" y="39"/>
                  </a:lnTo>
                  <a:lnTo>
                    <a:pt x="2288" y="69"/>
                  </a:lnTo>
                  <a:lnTo>
                    <a:pt x="2354" y="107"/>
                  </a:lnTo>
                  <a:lnTo>
                    <a:pt x="2415" y="151"/>
                  </a:lnTo>
                  <a:lnTo>
                    <a:pt x="2470" y="203"/>
                  </a:lnTo>
                  <a:lnTo>
                    <a:pt x="2520" y="259"/>
                  </a:lnTo>
                  <a:lnTo>
                    <a:pt x="2563" y="321"/>
                  </a:lnTo>
                  <a:lnTo>
                    <a:pt x="2602" y="387"/>
                  </a:lnTo>
                  <a:lnTo>
                    <a:pt x="2633" y="457"/>
                  </a:lnTo>
                  <a:lnTo>
                    <a:pt x="2660" y="528"/>
                  </a:lnTo>
                  <a:lnTo>
                    <a:pt x="2677" y="603"/>
                  </a:lnTo>
                  <a:lnTo>
                    <a:pt x="2690" y="680"/>
                  </a:lnTo>
                  <a:lnTo>
                    <a:pt x="2694" y="757"/>
                  </a:lnTo>
                  <a:lnTo>
                    <a:pt x="2706" y="2538"/>
                  </a:lnTo>
                  <a:lnTo>
                    <a:pt x="2702" y="2588"/>
                  </a:lnTo>
                  <a:lnTo>
                    <a:pt x="2692" y="2634"/>
                  </a:lnTo>
                  <a:lnTo>
                    <a:pt x="2677" y="2673"/>
                  </a:lnTo>
                  <a:lnTo>
                    <a:pt x="2656" y="2707"/>
                  </a:lnTo>
                  <a:lnTo>
                    <a:pt x="2633" y="2738"/>
                  </a:lnTo>
                  <a:lnTo>
                    <a:pt x="2604" y="2761"/>
                  </a:lnTo>
                  <a:lnTo>
                    <a:pt x="2574" y="2780"/>
                  </a:lnTo>
                  <a:lnTo>
                    <a:pt x="2542" y="2795"/>
                  </a:lnTo>
                  <a:lnTo>
                    <a:pt x="2510" y="2802"/>
                  </a:lnTo>
                  <a:lnTo>
                    <a:pt x="2478" y="2805"/>
                  </a:lnTo>
                  <a:lnTo>
                    <a:pt x="2445" y="2804"/>
                  </a:lnTo>
                  <a:lnTo>
                    <a:pt x="2412" y="2797"/>
                  </a:lnTo>
                  <a:lnTo>
                    <a:pt x="2378" y="2784"/>
                  </a:lnTo>
                  <a:lnTo>
                    <a:pt x="2345" y="2766"/>
                  </a:lnTo>
                  <a:lnTo>
                    <a:pt x="2315" y="2741"/>
                  </a:lnTo>
                  <a:lnTo>
                    <a:pt x="2287" y="2713"/>
                  </a:lnTo>
                  <a:lnTo>
                    <a:pt x="2263" y="2679"/>
                  </a:lnTo>
                  <a:lnTo>
                    <a:pt x="2247" y="2639"/>
                  </a:lnTo>
                  <a:lnTo>
                    <a:pt x="2235" y="2595"/>
                  </a:lnTo>
                  <a:lnTo>
                    <a:pt x="2231" y="2545"/>
                  </a:lnTo>
                  <a:lnTo>
                    <a:pt x="2203" y="801"/>
                  </a:lnTo>
                  <a:lnTo>
                    <a:pt x="2063" y="805"/>
                  </a:lnTo>
                  <a:lnTo>
                    <a:pt x="2094" y="5540"/>
                  </a:lnTo>
                  <a:lnTo>
                    <a:pt x="2090" y="5599"/>
                  </a:lnTo>
                  <a:lnTo>
                    <a:pt x="2076" y="5654"/>
                  </a:lnTo>
                  <a:lnTo>
                    <a:pt x="2053" y="5706"/>
                  </a:lnTo>
                  <a:lnTo>
                    <a:pt x="2024" y="5750"/>
                  </a:lnTo>
                  <a:lnTo>
                    <a:pt x="1987" y="5791"/>
                  </a:lnTo>
                  <a:lnTo>
                    <a:pt x="1946" y="5824"/>
                  </a:lnTo>
                  <a:lnTo>
                    <a:pt x="1897" y="5849"/>
                  </a:lnTo>
                  <a:lnTo>
                    <a:pt x="1846" y="5865"/>
                  </a:lnTo>
                  <a:lnTo>
                    <a:pt x="1790" y="5872"/>
                  </a:lnTo>
                  <a:lnTo>
                    <a:pt x="1735" y="5868"/>
                  </a:lnTo>
                  <a:lnTo>
                    <a:pt x="1683" y="5854"/>
                  </a:lnTo>
                  <a:lnTo>
                    <a:pt x="1637" y="5831"/>
                  </a:lnTo>
                  <a:lnTo>
                    <a:pt x="1594" y="5799"/>
                  </a:lnTo>
                  <a:lnTo>
                    <a:pt x="1557" y="5759"/>
                  </a:lnTo>
                  <a:lnTo>
                    <a:pt x="1526" y="5715"/>
                  </a:lnTo>
                  <a:lnTo>
                    <a:pt x="1503" y="5665"/>
                  </a:lnTo>
                  <a:lnTo>
                    <a:pt x="1489" y="5609"/>
                  </a:lnTo>
                  <a:lnTo>
                    <a:pt x="1483" y="5550"/>
                  </a:lnTo>
                  <a:lnTo>
                    <a:pt x="1449" y="2804"/>
                  </a:lnTo>
                  <a:lnTo>
                    <a:pt x="1276" y="2807"/>
                  </a:lnTo>
                  <a:lnTo>
                    <a:pt x="1278" y="5554"/>
                  </a:lnTo>
                  <a:lnTo>
                    <a:pt x="1275" y="5613"/>
                  </a:lnTo>
                  <a:lnTo>
                    <a:pt x="1260" y="5668"/>
                  </a:lnTo>
                  <a:lnTo>
                    <a:pt x="1237" y="5720"/>
                  </a:lnTo>
                  <a:lnTo>
                    <a:pt x="1209" y="5765"/>
                  </a:lnTo>
                  <a:lnTo>
                    <a:pt x="1171" y="5806"/>
                  </a:lnTo>
                  <a:lnTo>
                    <a:pt x="1130" y="5838"/>
                  </a:lnTo>
                  <a:lnTo>
                    <a:pt x="1082" y="5863"/>
                  </a:lnTo>
                  <a:lnTo>
                    <a:pt x="1030" y="5879"/>
                  </a:lnTo>
                  <a:lnTo>
                    <a:pt x="975" y="5886"/>
                  </a:lnTo>
                  <a:lnTo>
                    <a:pt x="919" y="5882"/>
                  </a:lnTo>
                  <a:lnTo>
                    <a:pt x="868" y="5868"/>
                  </a:lnTo>
                  <a:lnTo>
                    <a:pt x="821" y="5845"/>
                  </a:lnTo>
                  <a:lnTo>
                    <a:pt x="778" y="5813"/>
                  </a:lnTo>
                  <a:lnTo>
                    <a:pt x="741" y="5774"/>
                  </a:lnTo>
                  <a:lnTo>
                    <a:pt x="711" y="5729"/>
                  </a:lnTo>
                  <a:lnTo>
                    <a:pt x="687" y="5679"/>
                  </a:lnTo>
                  <a:lnTo>
                    <a:pt x="673" y="5624"/>
                  </a:lnTo>
                  <a:lnTo>
                    <a:pt x="668" y="5565"/>
                  </a:lnTo>
                  <a:lnTo>
                    <a:pt x="636" y="830"/>
                  </a:lnTo>
                  <a:lnTo>
                    <a:pt x="462" y="833"/>
                  </a:lnTo>
                  <a:lnTo>
                    <a:pt x="459" y="2577"/>
                  </a:lnTo>
                  <a:lnTo>
                    <a:pt x="457" y="2627"/>
                  </a:lnTo>
                  <a:lnTo>
                    <a:pt x="448" y="2672"/>
                  </a:lnTo>
                  <a:lnTo>
                    <a:pt x="434" y="2711"/>
                  </a:lnTo>
                  <a:lnTo>
                    <a:pt x="416" y="2745"/>
                  </a:lnTo>
                  <a:lnTo>
                    <a:pt x="393" y="2775"/>
                  </a:lnTo>
                  <a:lnTo>
                    <a:pt x="368" y="2798"/>
                  </a:lnTo>
                  <a:lnTo>
                    <a:pt x="339" y="2818"/>
                  </a:lnTo>
                  <a:lnTo>
                    <a:pt x="309" y="2832"/>
                  </a:lnTo>
                  <a:lnTo>
                    <a:pt x="277" y="2839"/>
                  </a:lnTo>
                  <a:lnTo>
                    <a:pt x="245" y="2843"/>
                  </a:lnTo>
                  <a:lnTo>
                    <a:pt x="213" y="2841"/>
                  </a:lnTo>
                  <a:lnTo>
                    <a:pt x="180" y="2834"/>
                  </a:lnTo>
                  <a:lnTo>
                    <a:pt x="148" y="2822"/>
                  </a:lnTo>
                  <a:lnTo>
                    <a:pt x="118" y="2804"/>
                  </a:lnTo>
                  <a:lnTo>
                    <a:pt x="89" y="2780"/>
                  </a:lnTo>
                  <a:lnTo>
                    <a:pt x="64" y="2752"/>
                  </a:lnTo>
                  <a:lnTo>
                    <a:pt x="43" y="2718"/>
                  </a:lnTo>
                  <a:lnTo>
                    <a:pt x="27" y="2679"/>
                  </a:lnTo>
                  <a:lnTo>
                    <a:pt x="16" y="2636"/>
                  </a:lnTo>
                  <a:lnTo>
                    <a:pt x="13" y="2586"/>
                  </a:lnTo>
                  <a:lnTo>
                    <a:pt x="0" y="792"/>
                  </a:lnTo>
                  <a:lnTo>
                    <a:pt x="4" y="703"/>
                  </a:lnTo>
                  <a:lnTo>
                    <a:pt x="18" y="617"/>
                  </a:lnTo>
                  <a:lnTo>
                    <a:pt x="39" y="535"/>
                  </a:lnTo>
                  <a:lnTo>
                    <a:pt x="70" y="457"/>
                  </a:lnTo>
                  <a:lnTo>
                    <a:pt x="107" y="384"/>
                  </a:lnTo>
                  <a:lnTo>
                    <a:pt x="150" y="316"/>
                  </a:lnTo>
                  <a:lnTo>
                    <a:pt x="202" y="253"/>
                  </a:lnTo>
                  <a:lnTo>
                    <a:pt x="257" y="196"/>
                  </a:lnTo>
                  <a:lnTo>
                    <a:pt x="320" y="148"/>
                  </a:lnTo>
                  <a:lnTo>
                    <a:pt x="386" y="105"/>
                  </a:lnTo>
                  <a:lnTo>
                    <a:pt x="457" y="71"/>
                  </a:lnTo>
                  <a:lnTo>
                    <a:pt x="532" y="46"/>
                  </a:lnTo>
                  <a:lnTo>
                    <a:pt x="611" y="30"/>
                  </a:lnTo>
                  <a:lnTo>
                    <a:pt x="693" y="23"/>
                  </a:lnTo>
                  <a:lnTo>
                    <a:pt x="1983" y="0"/>
                  </a:lnTo>
                  <a:close/>
                </a:path>
              </a:pathLst>
            </a:custGeom>
            <a:grpFill/>
            <a:ln w="0">
              <a:solidFill>
                <a:schemeClr val="tx2"/>
              </a:solidFill>
              <a:prstDash val="solid"/>
              <a:round/>
              <a:headEnd/>
              <a:tailEnd/>
            </a:ln>
            <a:sp3d extrusionH="381000"/>
          </p:spPr>
          <p:txBody>
            <a:bodyPr vert="horz" wrap="square" lIns="91440" tIns="45720" rIns="91440" bIns="45720" numCol="1" anchor="t" anchorCtr="0" compatLnSpc="1">
              <a:prstTxWarp prst="textNoShape">
                <a:avLst/>
              </a:prstTxWarp>
            </a:bodyPr>
            <a:lstStyle/>
            <a:p>
              <a:endParaRPr lang="en-US"/>
            </a:p>
          </p:txBody>
        </p:sp>
        <p:sp>
          <p:nvSpPr>
            <p:cNvPr id="7" name="Oval 6"/>
            <p:cNvSpPr/>
            <p:nvPr/>
          </p:nvSpPr>
          <p:spPr>
            <a:xfrm>
              <a:off x="2643174" y="2357430"/>
              <a:ext cx="571504" cy="571504"/>
            </a:xfrm>
            <a:prstGeom prst="ellipse">
              <a:avLst/>
            </a:prstGeom>
            <a:grpFill/>
            <a:ln>
              <a:solidFill>
                <a:schemeClr val="tx2"/>
              </a:solidFill>
            </a:ln>
            <a:sp3d extrusionH="38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ounded Rectangle 3"/>
          <p:cNvSpPr/>
          <p:nvPr/>
        </p:nvSpPr>
        <p:spPr>
          <a:xfrm>
            <a:off x="1076325" y="2752725"/>
            <a:ext cx="4610100" cy="2009776"/>
          </a:xfrm>
          <a:prstGeom prst="roundRect">
            <a:avLst>
              <a:gd name="adj" fmla="val 5556"/>
            </a:avLst>
          </a:prstGeom>
          <a:solidFill>
            <a:schemeClr val="accent5"/>
          </a:solidFill>
          <a:ln>
            <a:solidFill>
              <a:schemeClr val="accent5"/>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6" name="Round Same Side Corner Rectangle 35"/>
          <p:cNvSpPr/>
          <p:nvPr/>
        </p:nvSpPr>
        <p:spPr>
          <a:xfrm rot="10800000">
            <a:off x="4095755"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ound Same Side Corner Rectangle 36"/>
          <p:cNvSpPr/>
          <p:nvPr/>
        </p:nvSpPr>
        <p:spPr>
          <a:xfrm rot="10800000">
            <a:off x="2355849"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Прямоугольник 121"/>
          <p:cNvSpPr/>
          <p:nvPr/>
        </p:nvSpPr>
        <p:spPr>
          <a:xfrm>
            <a:off x="1273175" y="3233741"/>
            <a:ext cx="4216400" cy="1415772"/>
          </a:xfrm>
          <a:prstGeom prst="rect">
            <a:avLst/>
          </a:prstGeom>
        </p:spPr>
        <p:txBody>
          <a:bodyPr wrap="square">
            <a:spAutoFit/>
          </a:bodyPr>
          <a:lstStyle/>
          <a:p>
            <a:pPr algn="ctr"/>
            <a:r>
              <a:rPr lang="en-US" sz="3200" dirty="0">
                <a:solidFill>
                  <a:schemeClr val="bg1"/>
                </a:solidFill>
                <a:cs typeface="Arial" pitchFamily="34" charset="0"/>
              </a:rPr>
              <a:t>KSZ-</a:t>
            </a:r>
            <a:r>
              <a:rPr lang="en-US" sz="3200" dirty="0" err="1">
                <a:solidFill>
                  <a:schemeClr val="bg1"/>
                </a:solidFill>
                <a:cs typeface="Arial" pitchFamily="34" charset="0"/>
              </a:rPr>
              <a:t>informatie</a:t>
            </a:r>
            <a:endParaRPr lang="en-US" sz="3200" dirty="0">
              <a:solidFill>
                <a:schemeClr val="bg1"/>
              </a:solidFill>
              <a:cs typeface="Arial" pitchFamily="34" charset="0"/>
            </a:endParaRPr>
          </a:p>
          <a:p>
            <a:pPr marL="285750" indent="-285750">
              <a:buFontTx/>
              <a:buChar char="-"/>
            </a:pPr>
            <a:r>
              <a:rPr lang="en-US" dirty="0" err="1">
                <a:solidFill>
                  <a:schemeClr val="bg1"/>
                </a:solidFill>
                <a:cs typeface="Arial" pitchFamily="34" charset="0"/>
              </a:rPr>
              <a:t>Kindertijd</a:t>
            </a:r>
            <a:r>
              <a:rPr lang="en-US" dirty="0">
                <a:solidFill>
                  <a:schemeClr val="bg1"/>
                </a:solidFill>
                <a:cs typeface="Arial" pitchFamily="34" charset="0"/>
              </a:rPr>
              <a:t> = </a:t>
            </a:r>
            <a:r>
              <a:rPr lang="en-US" dirty="0" err="1">
                <a:solidFill>
                  <a:schemeClr val="bg1"/>
                </a:solidFill>
                <a:cs typeface="Arial" pitchFamily="34" charset="0"/>
              </a:rPr>
              <a:t>verhuizen</a:t>
            </a:r>
            <a:endParaRPr lang="en-US" dirty="0">
              <a:solidFill>
                <a:schemeClr val="bg1"/>
              </a:solidFill>
              <a:cs typeface="Arial" pitchFamily="34" charset="0"/>
            </a:endParaRPr>
          </a:p>
          <a:p>
            <a:pPr marL="285750" indent="-285750">
              <a:buFontTx/>
              <a:buChar char="-"/>
            </a:pPr>
            <a:r>
              <a:rPr lang="en-US" dirty="0">
                <a:solidFill>
                  <a:schemeClr val="bg1"/>
                </a:solidFill>
                <a:cs typeface="Arial" pitchFamily="34" charset="0"/>
              </a:rPr>
              <a:t>Recent 3x </a:t>
            </a:r>
            <a:r>
              <a:rPr lang="en-US" dirty="0" err="1">
                <a:solidFill>
                  <a:schemeClr val="bg1"/>
                </a:solidFill>
                <a:cs typeface="Arial" pitchFamily="34" charset="0"/>
              </a:rPr>
              <a:t>ambtshalve</a:t>
            </a:r>
            <a:r>
              <a:rPr lang="en-US" dirty="0">
                <a:solidFill>
                  <a:schemeClr val="bg1"/>
                </a:solidFill>
                <a:cs typeface="Arial" pitchFamily="34" charset="0"/>
              </a:rPr>
              <a:t> </a:t>
            </a:r>
            <a:r>
              <a:rPr lang="en-US" dirty="0" err="1">
                <a:solidFill>
                  <a:schemeClr val="bg1"/>
                </a:solidFill>
                <a:cs typeface="Arial" pitchFamily="34" charset="0"/>
              </a:rPr>
              <a:t>geschrapt</a:t>
            </a:r>
            <a:endParaRPr lang="en-US" dirty="0">
              <a:solidFill>
                <a:schemeClr val="bg1"/>
              </a:solidFill>
              <a:cs typeface="Arial" pitchFamily="34" charset="0"/>
            </a:endParaRPr>
          </a:p>
          <a:p>
            <a:pPr marL="285750" indent="-285750">
              <a:buFontTx/>
              <a:buChar char="-"/>
            </a:pPr>
            <a:r>
              <a:rPr lang="en-US" dirty="0">
                <a:solidFill>
                  <a:schemeClr val="bg1"/>
                </a:solidFill>
                <a:cs typeface="Arial" pitchFamily="34" charset="0"/>
              </a:rPr>
              <a:t>Arbeid = </a:t>
            </a:r>
            <a:r>
              <a:rPr lang="en-US" dirty="0" err="1">
                <a:solidFill>
                  <a:schemeClr val="bg1"/>
                </a:solidFill>
                <a:cs typeface="Arial" pitchFamily="34" charset="0"/>
              </a:rPr>
              <a:t>korte</a:t>
            </a:r>
            <a:r>
              <a:rPr lang="en-US" dirty="0">
                <a:solidFill>
                  <a:schemeClr val="bg1"/>
                </a:solidFill>
                <a:cs typeface="Arial" pitchFamily="34" charset="0"/>
              </a:rPr>
              <a:t> </a:t>
            </a:r>
            <a:r>
              <a:rPr lang="en-US" dirty="0" err="1">
                <a:solidFill>
                  <a:schemeClr val="bg1"/>
                </a:solidFill>
                <a:cs typeface="Arial" pitchFamily="34" charset="0"/>
              </a:rPr>
              <a:t>contracten</a:t>
            </a:r>
            <a:r>
              <a:rPr lang="en-US" dirty="0">
                <a:solidFill>
                  <a:schemeClr val="bg1"/>
                </a:solidFill>
                <a:cs typeface="Arial" pitchFamily="34" charset="0"/>
              </a:rPr>
              <a:t> + </a:t>
            </a:r>
            <a:r>
              <a:rPr lang="en-US" dirty="0" err="1">
                <a:solidFill>
                  <a:schemeClr val="bg1"/>
                </a:solidFill>
                <a:cs typeface="Arial" pitchFamily="34" charset="0"/>
              </a:rPr>
              <a:t>niets</a:t>
            </a:r>
            <a:endParaRPr lang="en-US" dirty="0">
              <a:solidFill>
                <a:schemeClr val="bg1"/>
              </a:solidFill>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44"/>
          <p:cNvSpPr txBox="1">
            <a:spLocks noChangeArrowheads="1"/>
          </p:cNvSpPr>
          <p:nvPr/>
        </p:nvSpPr>
        <p:spPr bwMode="auto">
          <a:xfrm>
            <a:off x="723899" y="154349"/>
            <a:ext cx="10734675" cy="830997"/>
          </a:xfrm>
          <a:prstGeom prst="rect">
            <a:avLst/>
          </a:prstGeom>
          <a:noFill/>
          <a:ln w="9525">
            <a:noFill/>
            <a:miter lim="800000"/>
            <a:headEnd/>
            <a:tailEnd/>
          </a:ln>
        </p:spPr>
        <p:txBody>
          <a:bodyPr wrap="square">
            <a:spAutoFit/>
          </a:bodyPr>
          <a:lstStyle/>
          <a:p>
            <a:pPr marL="228600" indent="-228600" algn="ctr"/>
            <a:r>
              <a:rPr lang="en-US" sz="4800" dirty="0">
                <a:solidFill>
                  <a:srgbClr val="828282"/>
                </a:solidFill>
                <a:latin typeface="+mj-lt"/>
                <a:cs typeface="Arial" pitchFamily="34" charset="0"/>
              </a:rPr>
              <a:t>“</a:t>
            </a:r>
            <a:r>
              <a:rPr lang="en-US" sz="4800" dirty="0" err="1">
                <a:solidFill>
                  <a:srgbClr val="828282"/>
                </a:solidFill>
                <a:latin typeface="+mj-lt"/>
                <a:cs typeface="Arial" pitchFamily="34" charset="0"/>
              </a:rPr>
              <a:t>Liegen</a:t>
            </a:r>
            <a:r>
              <a:rPr lang="en-US" sz="4800" dirty="0">
                <a:solidFill>
                  <a:srgbClr val="828282"/>
                </a:solidFill>
                <a:latin typeface="+mj-lt"/>
                <a:cs typeface="Arial" pitchFamily="34" charset="0"/>
              </a:rPr>
              <a:t> is </a:t>
            </a:r>
            <a:r>
              <a:rPr lang="en-US" sz="4800" dirty="0" err="1">
                <a:solidFill>
                  <a:srgbClr val="828282"/>
                </a:solidFill>
                <a:latin typeface="+mj-lt"/>
                <a:cs typeface="Arial" pitchFamily="34" charset="0"/>
              </a:rPr>
              <a:t>deel</a:t>
            </a:r>
            <a:r>
              <a:rPr lang="en-US" sz="4800" dirty="0">
                <a:solidFill>
                  <a:srgbClr val="828282"/>
                </a:solidFill>
                <a:latin typeface="+mj-lt"/>
                <a:cs typeface="Arial" pitchFamily="34" charset="0"/>
              </a:rPr>
              <a:t> van </a:t>
            </a:r>
            <a:r>
              <a:rPr lang="en-US" sz="4800" dirty="0" err="1">
                <a:solidFill>
                  <a:srgbClr val="828282"/>
                </a:solidFill>
                <a:latin typeface="+mj-lt"/>
                <a:cs typeface="Arial" pitchFamily="34" charset="0"/>
              </a:rPr>
              <a:t>overleven</a:t>
            </a:r>
            <a:r>
              <a:rPr lang="en-US" sz="4800" dirty="0">
                <a:solidFill>
                  <a:srgbClr val="828282"/>
                </a:solidFill>
                <a:latin typeface="+mj-lt"/>
                <a:cs typeface="Arial" pitchFamily="34" charset="0"/>
              </a:rPr>
              <a:t>”</a:t>
            </a:r>
            <a:endParaRPr lang="ru-RU" sz="4800" dirty="0">
              <a:solidFill>
                <a:srgbClr val="828282"/>
              </a:solidFill>
              <a:latin typeface="+mj-lt"/>
              <a:cs typeface="Arial" pitchFamily="34" charset="0"/>
            </a:endParaRPr>
          </a:p>
        </p:txBody>
      </p:sp>
      <p:grpSp>
        <p:nvGrpSpPr>
          <p:cNvPr id="5" name="Group 44"/>
          <p:cNvGrpSpPr/>
          <p:nvPr/>
        </p:nvGrpSpPr>
        <p:grpSpPr>
          <a:xfrm>
            <a:off x="2552700" y="1395403"/>
            <a:ext cx="1657350" cy="4351830"/>
            <a:chOff x="2214546" y="2357430"/>
            <a:chExt cx="1426822" cy="3746518"/>
          </a:xfrm>
          <a:solidFill>
            <a:schemeClr val="tx2"/>
          </a:solidFill>
          <a:scene3d>
            <a:camera prst="perspectiveAbove">
              <a:rot lat="1200000" lon="0" rev="0"/>
            </a:camera>
            <a:lightRig rig="threePt" dir="t"/>
          </a:scene3d>
        </p:grpSpPr>
        <p:sp>
          <p:nvSpPr>
            <p:cNvPr id="6" name="Freeform 7"/>
            <p:cNvSpPr>
              <a:spLocks/>
            </p:cNvSpPr>
            <p:nvPr/>
          </p:nvSpPr>
          <p:spPr bwMode="auto">
            <a:xfrm>
              <a:off x="2214546" y="3000373"/>
              <a:ext cx="1426822" cy="3103575"/>
            </a:xfrm>
            <a:custGeom>
              <a:avLst/>
              <a:gdLst/>
              <a:ahLst/>
              <a:cxnLst>
                <a:cxn ang="0">
                  <a:pos x="2065" y="3"/>
                </a:cxn>
                <a:cxn ang="0">
                  <a:pos x="2219" y="39"/>
                </a:cxn>
                <a:cxn ang="0">
                  <a:pos x="2354" y="107"/>
                </a:cxn>
                <a:cxn ang="0">
                  <a:pos x="2470" y="203"/>
                </a:cxn>
                <a:cxn ang="0">
                  <a:pos x="2563" y="321"/>
                </a:cxn>
                <a:cxn ang="0">
                  <a:pos x="2633" y="457"/>
                </a:cxn>
                <a:cxn ang="0">
                  <a:pos x="2677" y="603"/>
                </a:cxn>
                <a:cxn ang="0">
                  <a:pos x="2694" y="757"/>
                </a:cxn>
                <a:cxn ang="0">
                  <a:pos x="2702" y="2588"/>
                </a:cxn>
                <a:cxn ang="0">
                  <a:pos x="2677" y="2673"/>
                </a:cxn>
                <a:cxn ang="0">
                  <a:pos x="2633" y="2738"/>
                </a:cxn>
                <a:cxn ang="0">
                  <a:pos x="2574" y="2780"/>
                </a:cxn>
                <a:cxn ang="0">
                  <a:pos x="2510" y="2802"/>
                </a:cxn>
                <a:cxn ang="0">
                  <a:pos x="2445" y="2804"/>
                </a:cxn>
                <a:cxn ang="0">
                  <a:pos x="2378" y="2784"/>
                </a:cxn>
                <a:cxn ang="0">
                  <a:pos x="2315" y="2741"/>
                </a:cxn>
                <a:cxn ang="0">
                  <a:pos x="2263" y="2679"/>
                </a:cxn>
                <a:cxn ang="0">
                  <a:pos x="2235" y="2595"/>
                </a:cxn>
                <a:cxn ang="0">
                  <a:pos x="2203" y="801"/>
                </a:cxn>
                <a:cxn ang="0">
                  <a:pos x="2094" y="5540"/>
                </a:cxn>
                <a:cxn ang="0">
                  <a:pos x="2076" y="5654"/>
                </a:cxn>
                <a:cxn ang="0">
                  <a:pos x="2024" y="5750"/>
                </a:cxn>
                <a:cxn ang="0">
                  <a:pos x="1946" y="5824"/>
                </a:cxn>
                <a:cxn ang="0">
                  <a:pos x="1846" y="5865"/>
                </a:cxn>
                <a:cxn ang="0">
                  <a:pos x="1735" y="5868"/>
                </a:cxn>
                <a:cxn ang="0">
                  <a:pos x="1637" y="5831"/>
                </a:cxn>
                <a:cxn ang="0">
                  <a:pos x="1557" y="5759"/>
                </a:cxn>
                <a:cxn ang="0">
                  <a:pos x="1503" y="5665"/>
                </a:cxn>
                <a:cxn ang="0">
                  <a:pos x="1483" y="5550"/>
                </a:cxn>
                <a:cxn ang="0">
                  <a:pos x="1276" y="2807"/>
                </a:cxn>
                <a:cxn ang="0">
                  <a:pos x="1275" y="5613"/>
                </a:cxn>
                <a:cxn ang="0">
                  <a:pos x="1237" y="5720"/>
                </a:cxn>
                <a:cxn ang="0">
                  <a:pos x="1171" y="5806"/>
                </a:cxn>
                <a:cxn ang="0">
                  <a:pos x="1082" y="5863"/>
                </a:cxn>
                <a:cxn ang="0">
                  <a:pos x="975" y="5886"/>
                </a:cxn>
                <a:cxn ang="0">
                  <a:pos x="868" y="5868"/>
                </a:cxn>
                <a:cxn ang="0">
                  <a:pos x="778" y="5813"/>
                </a:cxn>
                <a:cxn ang="0">
                  <a:pos x="711" y="5729"/>
                </a:cxn>
                <a:cxn ang="0">
                  <a:pos x="673" y="5624"/>
                </a:cxn>
                <a:cxn ang="0">
                  <a:pos x="636" y="830"/>
                </a:cxn>
                <a:cxn ang="0">
                  <a:pos x="459" y="2577"/>
                </a:cxn>
                <a:cxn ang="0">
                  <a:pos x="448" y="2672"/>
                </a:cxn>
                <a:cxn ang="0">
                  <a:pos x="416" y="2745"/>
                </a:cxn>
                <a:cxn ang="0">
                  <a:pos x="368" y="2798"/>
                </a:cxn>
                <a:cxn ang="0">
                  <a:pos x="309" y="2832"/>
                </a:cxn>
                <a:cxn ang="0">
                  <a:pos x="245" y="2843"/>
                </a:cxn>
                <a:cxn ang="0">
                  <a:pos x="180" y="2834"/>
                </a:cxn>
                <a:cxn ang="0">
                  <a:pos x="118" y="2804"/>
                </a:cxn>
                <a:cxn ang="0">
                  <a:pos x="64" y="2752"/>
                </a:cxn>
                <a:cxn ang="0">
                  <a:pos x="27" y="2679"/>
                </a:cxn>
                <a:cxn ang="0">
                  <a:pos x="13" y="2586"/>
                </a:cxn>
                <a:cxn ang="0">
                  <a:pos x="4" y="703"/>
                </a:cxn>
                <a:cxn ang="0">
                  <a:pos x="39" y="535"/>
                </a:cxn>
                <a:cxn ang="0">
                  <a:pos x="107" y="384"/>
                </a:cxn>
                <a:cxn ang="0">
                  <a:pos x="202" y="253"/>
                </a:cxn>
                <a:cxn ang="0">
                  <a:pos x="320" y="148"/>
                </a:cxn>
                <a:cxn ang="0">
                  <a:pos x="457" y="71"/>
                </a:cxn>
                <a:cxn ang="0">
                  <a:pos x="611" y="30"/>
                </a:cxn>
                <a:cxn ang="0">
                  <a:pos x="1983" y="0"/>
                </a:cxn>
              </a:cxnLst>
              <a:rect l="0" t="0" r="r" b="b"/>
              <a:pathLst>
                <a:path w="2706" h="5886">
                  <a:moveTo>
                    <a:pt x="1983" y="0"/>
                  </a:moveTo>
                  <a:lnTo>
                    <a:pt x="2065" y="3"/>
                  </a:lnTo>
                  <a:lnTo>
                    <a:pt x="2144" y="16"/>
                  </a:lnTo>
                  <a:lnTo>
                    <a:pt x="2219" y="39"/>
                  </a:lnTo>
                  <a:lnTo>
                    <a:pt x="2288" y="69"/>
                  </a:lnTo>
                  <a:lnTo>
                    <a:pt x="2354" y="107"/>
                  </a:lnTo>
                  <a:lnTo>
                    <a:pt x="2415" y="151"/>
                  </a:lnTo>
                  <a:lnTo>
                    <a:pt x="2470" y="203"/>
                  </a:lnTo>
                  <a:lnTo>
                    <a:pt x="2520" y="259"/>
                  </a:lnTo>
                  <a:lnTo>
                    <a:pt x="2563" y="321"/>
                  </a:lnTo>
                  <a:lnTo>
                    <a:pt x="2602" y="387"/>
                  </a:lnTo>
                  <a:lnTo>
                    <a:pt x="2633" y="457"/>
                  </a:lnTo>
                  <a:lnTo>
                    <a:pt x="2660" y="528"/>
                  </a:lnTo>
                  <a:lnTo>
                    <a:pt x="2677" y="603"/>
                  </a:lnTo>
                  <a:lnTo>
                    <a:pt x="2690" y="680"/>
                  </a:lnTo>
                  <a:lnTo>
                    <a:pt x="2694" y="757"/>
                  </a:lnTo>
                  <a:lnTo>
                    <a:pt x="2706" y="2538"/>
                  </a:lnTo>
                  <a:lnTo>
                    <a:pt x="2702" y="2588"/>
                  </a:lnTo>
                  <a:lnTo>
                    <a:pt x="2692" y="2634"/>
                  </a:lnTo>
                  <a:lnTo>
                    <a:pt x="2677" y="2673"/>
                  </a:lnTo>
                  <a:lnTo>
                    <a:pt x="2656" y="2707"/>
                  </a:lnTo>
                  <a:lnTo>
                    <a:pt x="2633" y="2738"/>
                  </a:lnTo>
                  <a:lnTo>
                    <a:pt x="2604" y="2761"/>
                  </a:lnTo>
                  <a:lnTo>
                    <a:pt x="2574" y="2780"/>
                  </a:lnTo>
                  <a:lnTo>
                    <a:pt x="2542" y="2795"/>
                  </a:lnTo>
                  <a:lnTo>
                    <a:pt x="2510" y="2802"/>
                  </a:lnTo>
                  <a:lnTo>
                    <a:pt x="2478" y="2805"/>
                  </a:lnTo>
                  <a:lnTo>
                    <a:pt x="2445" y="2804"/>
                  </a:lnTo>
                  <a:lnTo>
                    <a:pt x="2412" y="2797"/>
                  </a:lnTo>
                  <a:lnTo>
                    <a:pt x="2378" y="2784"/>
                  </a:lnTo>
                  <a:lnTo>
                    <a:pt x="2345" y="2766"/>
                  </a:lnTo>
                  <a:lnTo>
                    <a:pt x="2315" y="2741"/>
                  </a:lnTo>
                  <a:lnTo>
                    <a:pt x="2287" y="2713"/>
                  </a:lnTo>
                  <a:lnTo>
                    <a:pt x="2263" y="2679"/>
                  </a:lnTo>
                  <a:lnTo>
                    <a:pt x="2247" y="2639"/>
                  </a:lnTo>
                  <a:lnTo>
                    <a:pt x="2235" y="2595"/>
                  </a:lnTo>
                  <a:lnTo>
                    <a:pt x="2231" y="2545"/>
                  </a:lnTo>
                  <a:lnTo>
                    <a:pt x="2203" y="801"/>
                  </a:lnTo>
                  <a:lnTo>
                    <a:pt x="2063" y="805"/>
                  </a:lnTo>
                  <a:lnTo>
                    <a:pt x="2094" y="5540"/>
                  </a:lnTo>
                  <a:lnTo>
                    <a:pt x="2090" y="5599"/>
                  </a:lnTo>
                  <a:lnTo>
                    <a:pt x="2076" y="5654"/>
                  </a:lnTo>
                  <a:lnTo>
                    <a:pt x="2053" y="5706"/>
                  </a:lnTo>
                  <a:lnTo>
                    <a:pt x="2024" y="5750"/>
                  </a:lnTo>
                  <a:lnTo>
                    <a:pt x="1987" y="5791"/>
                  </a:lnTo>
                  <a:lnTo>
                    <a:pt x="1946" y="5824"/>
                  </a:lnTo>
                  <a:lnTo>
                    <a:pt x="1897" y="5849"/>
                  </a:lnTo>
                  <a:lnTo>
                    <a:pt x="1846" y="5865"/>
                  </a:lnTo>
                  <a:lnTo>
                    <a:pt x="1790" y="5872"/>
                  </a:lnTo>
                  <a:lnTo>
                    <a:pt x="1735" y="5868"/>
                  </a:lnTo>
                  <a:lnTo>
                    <a:pt x="1683" y="5854"/>
                  </a:lnTo>
                  <a:lnTo>
                    <a:pt x="1637" y="5831"/>
                  </a:lnTo>
                  <a:lnTo>
                    <a:pt x="1594" y="5799"/>
                  </a:lnTo>
                  <a:lnTo>
                    <a:pt x="1557" y="5759"/>
                  </a:lnTo>
                  <a:lnTo>
                    <a:pt x="1526" y="5715"/>
                  </a:lnTo>
                  <a:lnTo>
                    <a:pt x="1503" y="5665"/>
                  </a:lnTo>
                  <a:lnTo>
                    <a:pt x="1489" y="5609"/>
                  </a:lnTo>
                  <a:lnTo>
                    <a:pt x="1483" y="5550"/>
                  </a:lnTo>
                  <a:lnTo>
                    <a:pt x="1449" y="2804"/>
                  </a:lnTo>
                  <a:lnTo>
                    <a:pt x="1276" y="2807"/>
                  </a:lnTo>
                  <a:lnTo>
                    <a:pt x="1278" y="5554"/>
                  </a:lnTo>
                  <a:lnTo>
                    <a:pt x="1275" y="5613"/>
                  </a:lnTo>
                  <a:lnTo>
                    <a:pt x="1260" y="5668"/>
                  </a:lnTo>
                  <a:lnTo>
                    <a:pt x="1237" y="5720"/>
                  </a:lnTo>
                  <a:lnTo>
                    <a:pt x="1209" y="5765"/>
                  </a:lnTo>
                  <a:lnTo>
                    <a:pt x="1171" y="5806"/>
                  </a:lnTo>
                  <a:lnTo>
                    <a:pt x="1130" y="5838"/>
                  </a:lnTo>
                  <a:lnTo>
                    <a:pt x="1082" y="5863"/>
                  </a:lnTo>
                  <a:lnTo>
                    <a:pt x="1030" y="5879"/>
                  </a:lnTo>
                  <a:lnTo>
                    <a:pt x="975" y="5886"/>
                  </a:lnTo>
                  <a:lnTo>
                    <a:pt x="919" y="5882"/>
                  </a:lnTo>
                  <a:lnTo>
                    <a:pt x="868" y="5868"/>
                  </a:lnTo>
                  <a:lnTo>
                    <a:pt x="821" y="5845"/>
                  </a:lnTo>
                  <a:lnTo>
                    <a:pt x="778" y="5813"/>
                  </a:lnTo>
                  <a:lnTo>
                    <a:pt x="741" y="5774"/>
                  </a:lnTo>
                  <a:lnTo>
                    <a:pt x="711" y="5729"/>
                  </a:lnTo>
                  <a:lnTo>
                    <a:pt x="687" y="5679"/>
                  </a:lnTo>
                  <a:lnTo>
                    <a:pt x="673" y="5624"/>
                  </a:lnTo>
                  <a:lnTo>
                    <a:pt x="668" y="5565"/>
                  </a:lnTo>
                  <a:lnTo>
                    <a:pt x="636" y="830"/>
                  </a:lnTo>
                  <a:lnTo>
                    <a:pt x="462" y="833"/>
                  </a:lnTo>
                  <a:lnTo>
                    <a:pt x="459" y="2577"/>
                  </a:lnTo>
                  <a:lnTo>
                    <a:pt x="457" y="2627"/>
                  </a:lnTo>
                  <a:lnTo>
                    <a:pt x="448" y="2672"/>
                  </a:lnTo>
                  <a:lnTo>
                    <a:pt x="434" y="2711"/>
                  </a:lnTo>
                  <a:lnTo>
                    <a:pt x="416" y="2745"/>
                  </a:lnTo>
                  <a:lnTo>
                    <a:pt x="393" y="2775"/>
                  </a:lnTo>
                  <a:lnTo>
                    <a:pt x="368" y="2798"/>
                  </a:lnTo>
                  <a:lnTo>
                    <a:pt x="339" y="2818"/>
                  </a:lnTo>
                  <a:lnTo>
                    <a:pt x="309" y="2832"/>
                  </a:lnTo>
                  <a:lnTo>
                    <a:pt x="277" y="2839"/>
                  </a:lnTo>
                  <a:lnTo>
                    <a:pt x="245" y="2843"/>
                  </a:lnTo>
                  <a:lnTo>
                    <a:pt x="213" y="2841"/>
                  </a:lnTo>
                  <a:lnTo>
                    <a:pt x="180" y="2834"/>
                  </a:lnTo>
                  <a:lnTo>
                    <a:pt x="148" y="2822"/>
                  </a:lnTo>
                  <a:lnTo>
                    <a:pt x="118" y="2804"/>
                  </a:lnTo>
                  <a:lnTo>
                    <a:pt x="89" y="2780"/>
                  </a:lnTo>
                  <a:lnTo>
                    <a:pt x="64" y="2752"/>
                  </a:lnTo>
                  <a:lnTo>
                    <a:pt x="43" y="2718"/>
                  </a:lnTo>
                  <a:lnTo>
                    <a:pt x="27" y="2679"/>
                  </a:lnTo>
                  <a:lnTo>
                    <a:pt x="16" y="2636"/>
                  </a:lnTo>
                  <a:lnTo>
                    <a:pt x="13" y="2586"/>
                  </a:lnTo>
                  <a:lnTo>
                    <a:pt x="0" y="792"/>
                  </a:lnTo>
                  <a:lnTo>
                    <a:pt x="4" y="703"/>
                  </a:lnTo>
                  <a:lnTo>
                    <a:pt x="18" y="617"/>
                  </a:lnTo>
                  <a:lnTo>
                    <a:pt x="39" y="535"/>
                  </a:lnTo>
                  <a:lnTo>
                    <a:pt x="70" y="457"/>
                  </a:lnTo>
                  <a:lnTo>
                    <a:pt x="107" y="384"/>
                  </a:lnTo>
                  <a:lnTo>
                    <a:pt x="150" y="316"/>
                  </a:lnTo>
                  <a:lnTo>
                    <a:pt x="202" y="253"/>
                  </a:lnTo>
                  <a:lnTo>
                    <a:pt x="257" y="196"/>
                  </a:lnTo>
                  <a:lnTo>
                    <a:pt x="320" y="148"/>
                  </a:lnTo>
                  <a:lnTo>
                    <a:pt x="386" y="105"/>
                  </a:lnTo>
                  <a:lnTo>
                    <a:pt x="457" y="71"/>
                  </a:lnTo>
                  <a:lnTo>
                    <a:pt x="532" y="46"/>
                  </a:lnTo>
                  <a:lnTo>
                    <a:pt x="611" y="30"/>
                  </a:lnTo>
                  <a:lnTo>
                    <a:pt x="693" y="23"/>
                  </a:lnTo>
                  <a:lnTo>
                    <a:pt x="1983" y="0"/>
                  </a:lnTo>
                  <a:close/>
                </a:path>
              </a:pathLst>
            </a:custGeom>
            <a:grpFill/>
            <a:ln w="0">
              <a:solidFill>
                <a:schemeClr val="tx2"/>
              </a:solidFill>
              <a:prstDash val="solid"/>
              <a:round/>
              <a:headEnd/>
              <a:tailEnd/>
            </a:ln>
            <a:sp3d extrusionH="381000"/>
          </p:spPr>
          <p:txBody>
            <a:bodyPr vert="horz" wrap="square" lIns="91440" tIns="45720" rIns="91440" bIns="45720" numCol="1" anchor="t" anchorCtr="0" compatLnSpc="1">
              <a:prstTxWarp prst="textNoShape">
                <a:avLst/>
              </a:prstTxWarp>
            </a:bodyPr>
            <a:lstStyle/>
            <a:p>
              <a:endParaRPr lang="en-US"/>
            </a:p>
          </p:txBody>
        </p:sp>
        <p:sp>
          <p:nvSpPr>
            <p:cNvPr id="7" name="Oval 6"/>
            <p:cNvSpPr/>
            <p:nvPr/>
          </p:nvSpPr>
          <p:spPr>
            <a:xfrm>
              <a:off x="2643174" y="2357430"/>
              <a:ext cx="571504" cy="571504"/>
            </a:xfrm>
            <a:prstGeom prst="ellipse">
              <a:avLst/>
            </a:prstGeom>
            <a:grpFill/>
            <a:ln>
              <a:solidFill>
                <a:schemeClr val="tx2"/>
              </a:solidFill>
            </a:ln>
            <a:sp3d extrusionH="38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ounded Rectangle 3"/>
          <p:cNvSpPr/>
          <p:nvPr/>
        </p:nvSpPr>
        <p:spPr>
          <a:xfrm>
            <a:off x="1076325" y="2752725"/>
            <a:ext cx="4610100" cy="2009776"/>
          </a:xfrm>
          <a:prstGeom prst="roundRect">
            <a:avLst>
              <a:gd name="adj" fmla="val 5556"/>
            </a:avLst>
          </a:prstGeom>
          <a:solidFill>
            <a:schemeClr val="accent5"/>
          </a:solidFill>
          <a:ln>
            <a:solidFill>
              <a:schemeClr val="accent5"/>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6" name="Round Same Side Corner Rectangle 35"/>
          <p:cNvSpPr/>
          <p:nvPr/>
        </p:nvSpPr>
        <p:spPr>
          <a:xfrm rot="10800000">
            <a:off x="4095755"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ound Same Side Corner Rectangle 36"/>
          <p:cNvSpPr/>
          <p:nvPr/>
        </p:nvSpPr>
        <p:spPr>
          <a:xfrm rot="10800000">
            <a:off x="2355849"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Прямоугольник 121"/>
          <p:cNvSpPr/>
          <p:nvPr/>
        </p:nvSpPr>
        <p:spPr>
          <a:xfrm>
            <a:off x="1273175" y="3233741"/>
            <a:ext cx="4216400" cy="1200329"/>
          </a:xfrm>
          <a:prstGeom prst="rect">
            <a:avLst/>
          </a:prstGeom>
        </p:spPr>
        <p:txBody>
          <a:bodyPr wrap="square">
            <a:spAutoFit/>
          </a:bodyPr>
          <a:lstStyle/>
          <a:p>
            <a:pPr algn="ctr"/>
            <a:r>
              <a:rPr lang="en-US" sz="3200" dirty="0">
                <a:solidFill>
                  <a:schemeClr val="bg1"/>
                </a:solidFill>
                <a:cs typeface="Arial" pitchFamily="34" charset="0"/>
              </a:rPr>
              <a:t>KSZ-</a:t>
            </a:r>
            <a:r>
              <a:rPr lang="en-US" sz="3200" dirty="0" err="1">
                <a:solidFill>
                  <a:schemeClr val="bg1"/>
                </a:solidFill>
                <a:cs typeface="Arial" pitchFamily="34" charset="0"/>
              </a:rPr>
              <a:t>informatie</a:t>
            </a:r>
            <a:endParaRPr lang="en-US" sz="3200" dirty="0">
              <a:solidFill>
                <a:schemeClr val="bg1"/>
              </a:solidFill>
              <a:cs typeface="Arial" pitchFamily="34" charset="0"/>
            </a:endParaRPr>
          </a:p>
          <a:p>
            <a:pPr marL="285750" indent="-285750">
              <a:buFontTx/>
              <a:buChar char="-"/>
            </a:pPr>
            <a:endParaRPr lang="en-US" sz="2000" dirty="0">
              <a:solidFill>
                <a:schemeClr val="bg1"/>
              </a:solidFill>
              <a:cs typeface="Arial" pitchFamily="34" charset="0"/>
            </a:endParaRPr>
          </a:p>
          <a:p>
            <a:pPr algn="ctr"/>
            <a:r>
              <a:rPr lang="en-US" sz="2000" dirty="0" err="1">
                <a:solidFill>
                  <a:schemeClr val="bg1"/>
                </a:solidFill>
                <a:cs typeface="Arial" pitchFamily="34" charset="0"/>
              </a:rPr>
              <a:t>Kwetsbaar</a:t>
            </a:r>
            <a:r>
              <a:rPr lang="en-US" sz="2000" dirty="0">
                <a:solidFill>
                  <a:schemeClr val="bg1"/>
                </a:solidFill>
                <a:cs typeface="Arial" pitchFamily="34" charset="0"/>
              </a:rPr>
              <a:t>!!!</a:t>
            </a:r>
          </a:p>
        </p:txBody>
      </p:sp>
    </p:spTree>
    <p:extLst>
      <p:ext uri="{BB962C8B-B14F-4D97-AF65-F5344CB8AC3E}">
        <p14:creationId xmlns:p14="http://schemas.microsoft.com/office/powerpoint/2010/main" val="83912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44"/>
          <p:cNvSpPr txBox="1">
            <a:spLocks noChangeArrowheads="1"/>
          </p:cNvSpPr>
          <p:nvPr/>
        </p:nvSpPr>
        <p:spPr bwMode="auto">
          <a:xfrm>
            <a:off x="723899" y="154349"/>
            <a:ext cx="10734675" cy="830997"/>
          </a:xfrm>
          <a:prstGeom prst="rect">
            <a:avLst/>
          </a:prstGeom>
          <a:noFill/>
          <a:ln w="9525">
            <a:noFill/>
            <a:miter lim="800000"/>
            <a:headEnd/>
            <a:tailEnd/>
          </a:ln>
        </p:spPr>
        <p:txBody>
          <a:bodyPr wrap="square">
            <a:spAutoFit/>
          </a:bodyPr>
          <a:lstStyle/>
          <a:p>
            <a:pPr marL="228600" indent="-228600" algn="ctr"/>
            <a:r>
              <a:rPr lang="en-US" sz="4800" dirty="0">
                <a:solidFill>
                  <a:srgbClr val="828282"/>
                </a:solidFill>
                <a:latin typeface="+mj-lt"/>
                <a:cs typeface="Arial" pitchFamily="34" charset="0"/>
              </a:rPr>
              <a:t>“</a:t>
            </a:r>
            <a:r>
              <a:rPr lang="en-US" sz="4800" dirty="0" err="1">
                <a:solidFill>
                  <a:srgbClr val="828282"/>
                </a:solidFill>
                <a:latin typeface="+mj-lt"/>
                <a:cs typeface="Arial" pitchFamily="34" charset="0"/>
              </a:rPr>
              <a:t>Liegen</a:t>
            </a:r>
            <a:r>
              <a:rPr lang="en-US" sz="4800" dirty="0">
                <a:solidFill>
                  <a:srgbClr val="828282"/>
                </a:solidFill>
                <a:latin typeface="+mj-lt"/>
                <a:cs typeface="Arial" pitchFamily="34" charset="0"/>
              </a:rPr>
              <a:t> is </a:t>
            </a:r>
            <a:r>
              <a:rPr lang="en-US" sz="4800" dirty="0" err="1">
                <a:solidFill>
                  <a:srgbClr val="828282"/>
                </a:solidFill>
                <a:latin typeface="+mj-lt"/>
                <a:cs typeface="Arial" pitchFamily="34" charset="0"/>
              </a:rPr>
              <a:t>deel</a:t>
            </a:r>
            <a:r>
              <a:rPr lang="en-US" sz="4800" dirty="0">
                <a:solidFill>
                  <a:srgbClr val="828282"/>
                </a:solidFill>
                <a:latin typeface="+mj-lt"/>
                <a:cs typeface="Arial" pitchFamily="34" charset="0"/>
              </a:rPr>
              <a:t> van </a:t>
            </a:r>
            <a:r>
              <a:rPr lang="en-US" sz="4800" dirty="0" err="1">
                <a:solidFill>
                  <a:srgbClr val="828282"/>
                </a:solidFill>
                <a:latin typeface="+mj-lt"/>
                <a:cs typeface="Arial" pitchFamily="34" charset="0"/>
              </a:rPr>
              <a:t>overleven</a:t>
            </a:r>
            <a:r>
              <a:rPr lang="en-US" sz="4800" dirty="0">
                <a:solidFill>
                  <a:srgbClr val="828282"/>
                </a:solidFill>
                <a:latin typeface="+mj-lt"/>
                <a:cs typeface="Arial" pitchFamily="34" charset="0"/>
              </a:rPr>
              <a:t>”</a:t>
            </a:r>
            <a:endParaRPr lang="ru-RU" sz="4800" dirty="0">
              <a:solidFill>
                <a:srgbClr val="828282"/>
              </a:solidFill>
              <a:latin typeface="+mj-lt"/>
              <a:cs typeface="Arial" pitchFamily="34" charset="0"/>
            </a:endParaRPr>
          </a:p>
        </p:txBody>
      </p:sp>
      <p:grpSp>
        <p:nvGrpSpPr>
          <p:cNvPr id="5" name="Group 44"/>
          <p:cNvGrpSpPr/>
          <p:nvPr/>
        </p:nvGrpSpPr>
        <p:grpSpPr>
          <a:xfrm>
            <a:off x="2546350" y="1395403"/>
            <a:ext cx="1657350" cy="4351830"/>
            <a:chOff x="2214546" y="2357430"/>
            <a:chExt cx="1426822" cy="3746518"/>
          </a:xfrm>
          <a:solidFill>
            <a:schemeClr val="tx2"/>
          </a:solidFill>
          <a:scene3d>
            <a:camera prst="perspectiveAbove">
              <a:rot lat="1200000" lon="0" rev="0"/>
            </a:camera>
            <a:lightRig rig="threePt" dir="t"/>
          </a:scene3d>
        </p:grpSpPr>
        <p:sp>
          <p:nvSpPr>
            <p:cNvPr id="6" name="Freeform 7"/>
            <p:cNvSpPr>
              <a:spLocks/>
            </p:cNvSpPr>
            <p:nvPr/>
          </p:nvSpPr>
          <p:spPr bwMode="auto">
            <a:xfrm>
              <a:off x="2214546" y="3000373"/>
              <a:ext cx="1426822" cy="3103575"/>
            </a:xfrm>
            <a:custGeom>
              <a:avLst/>
              <a:gdLst/>
              <a:ahLst/>
              <a:cxnLst>
                <a:cxn ang="0">
                  <a:pos x="2065" y="3"/>
                </a:cxn>
                <a:cxn ang="0">
                  <a:pos x="2219" y="39"/>
                </a:cxn>
                <a:cxn ang="0">
                  <a:pos x="2354" y="107"/>
                </a:cxn>
                <a:cxn ang="0">
                  <a:pos x="2470" y="203"/>
                </a:cxn>
                <a:cxn ang="0">
                  <a:pos x="2563" y="321"/>
                </a:cxn>
                <a:cxn ang="0">
                  <a:pos x="2633" y="457"/>
                </a:cxn>
                <a:cxn ang="0">
                  <a:pos x="2677" y="603"/>
                </a:cxn>
                <a:cxn ang="0">
                  <a:pos x="2694" y="757"/>
                </a:cxn>
                <a:cxn ang="0">
                  <a:pos x="2702" y="2588"/>
                </a:cxn>
                <a:cxn ang="0">
                  <a:pos x="2677" y="2673"/>
                </a:cxn>
                <a:cxn ang="0">
                  <a:pos x="2633" y="2738"/>
                </a:cxn>
                <a:cxn ang="0">
                  <a:pos x="2574" y="2780"/>
                </a:cxn>
                <a:cxn ang="0">
                  <a:pos x="2510" y="2802"/>
                </a:cxn>
                <a:cxn ang="0">
                  <a:pos x="2445" y="2804"/>
                </a:cxn>
                <a:cxn ang="0">
                  <a:pos x="2378" y="2784"/>
                </a:cxn>
                <a:cxn ang="0">
                  <a:pos x="2315" y="2741"/>
                </a:cxn>
                <a:cxn ang="0">
                  <a:pos x="2263" y="2679"/>
                </a:cxn>
                <a:cxn ang="0">
                  <a:pos x="2235" y="2595"/>
                </a:cxn>
                <a:cxn ang="0">
                  <a:pos x="2203" y="801"/>
                </a:cxn>
                <a:cxn ang="0">
                  <a:pos x="2094" y="5540"/>
                </a:cxn>
                <a:cxn ang="0">
                  <a:pos x="2076" y="5654"/>
                </a:cxn>
                <a:cxn ang="0">
                  <a:pos x="2024" y="5750"/>
                </a:cxn>
                <a:cxn ang="0">
                  <a:pos x="1946" y="5824"/>
                </a:cxn>
                <a:cxn ang="0">
                  <a:pos x="1846" y="5865"/>
                </a:cxn>
                <a:cxn ang="0">
                  <a:pos x="1735" y="5868"/>
                </a:cxn>
                <a:cxn ang="0">
                  <a:pos x="1637" y="5831"/>
                </a:cxn>
                <a:cxn ang="0">
                  <a:pos x="1557" y="5759"/>
                </a:cxn>
                <a:cxn ang="0">
                  <a:pos x="1503" y="5665"/>
                </a:cxn>
                <a:cxn ang="0">
                  <a:pos x="1483" y="5550"/>
                </a:cxn>
                <a:cxn ang="0">
                  <a:pos x="1276" y="2807"/>
                </a:cxn>
                <a:cxn ang="0">
                  <a:pos x="1275" y="5613"/>
                </a:cxn>
                <a:cxn ang="0">
                  <a:pos x="1237" y="5720"/>
                </a:cxn>
                <a:cxn ang="0">
                  <a:pos x="1171" y="5806"/>
                </a:cxn>
                <a:cxn ang="0">
                  <a:pos x="1082" y="5863"/>
                </a:cxn>
                <a:cxn ang="0">
                  <a:pos x="975" y="5886"/>
                </a:cxn>
                <a:cxn ang="0">
                  <a:pos x="868" y="5868"/>
                </a:cxn>
                <a:cxn ang="0">
                  <a:pos x="778" y="5813"/>
                </a:cxn>
                <a:cxn ang="0">
                  <a:pos x="711" y="5729"/>
                </a:cxn>
                <a:cxn ang="0">
                  <a:pos x="673" y="5624"/>
                </a:cxn>
                <a:cxn ang="0">
                  <a:pos x="636" y="830"/>
                </a:cxn>
                <a:cxn ang="0">
                  <a:pos x="459" y="2577"/>
                </a:cxn>
                <a:cxn ang="0">
                  <a:pos x="448" y="2672"/>
                </a:cxn>
                <a:cxn ang="0">
                  <a:pos x="416" y="2745"/>
                </a:cxn>
                <a:cxn ang="0">
                  <a:pos x="368" y="2798"/>
                </a:cxn>
                <a:cxn ang="0">
                  <a:pos x="309" y="2832"/>
                </a:cxn>
                <a:cxn ang="0">
                  <a:pos x="245" y="2843"/>
                </a:cxn>
                <a:cxn ang="0">
                  <a:pos x="180" y="2834"/>
                </a:cxn>
                <a:cxn ang="0">
                  <a:pos x="118" y="2804"/>
                </a:cxn>
                <a:cxn ang="0">
                  <a:pos x="64" y="2752"/>
                </a:cxn>
                <a:cxn ang="0">
                  <a:pos x="27" y="2679"/>
                </a:cxn>
                <a:cxn ang="0">
                  <a:pos x="13" y="2586"/>
                </a:cxn>
                <a:cxn ang="0">
                  <a:pos x="4" y="703"/>
                </a:cxn>
                <a:cxn ang="0">
                  <a:pos x="39" y="535"/>
                </a:cxn>
                <a:cxn ang="0">
                  <a:pos x="107" y="384"/>
                </a:cxn>
                <a:cxn ang="0">
                  <a:pos x="202" y="253"/>
                </a:cxn>
                <a:cxn ang="0">
                  <a:pos x="320" y="148"/>
                </a:cxn>
                <a:cxn ang="0">
                  <a:pos x="457" y="71"/>
                </a:cxn>
                <a:cxn ang="0">
                  <a:pos x="611" y="30"/>
                </a:cxn>
                <a:cxn ang="0">
                  <a:pos x="1983" y="0"/>
                </a:cxn>
              </a:cxnLst>
              <a:rect l="0" t="0" r="r" b="b"/>
              <a:pathLst>
                <a:path w="2706" h="5886">
                  <a:moveTo>
                    <a:pt x="1983" y="0"/>
                  </a:moveTo>
                  <a:lnTo>
                    <a:pt x="2065" y="3"/>
                  </a:lnTo>
                  <a:lnTo>
                    <a:pt x="2144" y="16"/>
                  </a:lnTo>
                  <a:lnTo>
                    <a:pt x="2219" y="39"/>
                  </a:lnTo>
                  <a:lnTo>
                    <a:pt x="2288" y="69"/>
                  </a:lnTo>
                  <a:lnTo>
                    <a:pt x="2354" y="107"/>
                  </a:lnTo>
                  <a:lnTo>
                    <a:pt x="2415" y="151"/>
                  </a:lnTo>
                  <a:lnTo>
                    <a:pt x="2470" y="203"/>
                  </a:lnTo>
                  <a:lnTo>
                    <a:pt x="2520" y="259"/>
                  </a:lnTo>
                  <a:lnTo>
                    <a:pt x="2563" y="321"/>
                  </a:lnTo>
                  <a:lnTo>
                    <a:pt x="2602" y="387"/>
                  </a:lnTo>
                  <a:lnTo>
                    <a:pt x="2633" y="457"/>
                  </a:lnTo>
                  <a:lnTo>
                    <a:pt x="2660" y="528"/>
                  </a:lnTo>
                  <a:lnTo>
                    <a:pt x="2677" y="603"/>
                  </a:lnTo>
                  <a:lnTo>
                    <a:pt x="2690" y="680"/>
                  </a:lnTo>
                  <a:lnTo>
                    <a:pt x="2694" y="757"/>
                  </a:lnTo>
                  <a:lnTo>
                    <a:pt x="2706" y="2538"/>
                  </a:lnTo>
                  <a:lnTo>
                    <a:pt x="2702" y="2588"/>
                  </a:lnTo>
                  <a:lnTo>
                    <a:pt x="2692" y="2634"/>
                  </a:lnTo>
                  <a:lnTo>
                    <a:pt x="2677" y="2673"/>
                  </a:lnTo>
                  <a:lnTo>
                    <a:pt x="2656" y="2707"/>
                  </a:lnTo>
                  <a:lnTo>
                    <a:pt x="2633" y="2738"/>
                  </a:lnTo>
                  <a:lnTo>
                    <a:pt x="2604" y="2761"/>
                  </a:lnTo>
                  <a:lnTo>
                    <a:pt x="2574" y="2780"/>
                  </a:lnTo>
                  <a:lnTo>
                    <a:pt x="2542" y="2795"/>
                  </a:lnTo>
                  <a:lnTo>
                    <a:pt x="2510" y="2802"/>
                  </a:lnTo>
                  <a:lnTo>
                    <a:pt x="2478" y="2805"/>
                  </a:lnTo>
                  <a:lnTo>
                    <a:pt x="2445" y="2804"/>
                  </a:lnTo>
                  <a:lnTo>
                    <a:pt x="2412" y="2797"/>
                  </a:lnTo>
                  <a:lnTo>
                    <a:pt x="2378" y="2784"/>
                  </a:lnTo>
                  <a:lnTo>
                    <a:pt x="2345" y="2766"/>
                  </a:lnTo>
                  <a:lnTo>
                    <a:pt x="2315" y="2741"/>
                  </a:lnTo>
                  <a:lnTo>
                    <a:pt x="2287" y="2713"/>
                  </a:lnTo>
                  <a:lnTo>
                    <a:pt x="2263" y="2679"/>
                  </a:lnTo>
                  <a:lnTo>
                    <a:pt x="2247" y="2639"/>
                  </a:lnTo>
                  <a:lnTo>
                    <a:pt x="2235" y="2595"/>
                  </a:lnTo>
                  <a:lnTo>
                    <a:pt x="2231" y="2545"/>
                  </a:lnTo>
                  <a:lnTo>
                    <a:pt x="2203" y="801"/>
                  </a:lnTo>
                  <a:lnTo>
                    <a:pt x="2063" y="805"/>
                  </a:lnTo>
                  <a:lnTo>
                    <a:pt x="2094" y="5540"/>
                  </a:lnTo>
                  <a:lnTo>
                    <a:pt x="2090" y="5599"/>
                  </a:lnTo>
                  <a:lnTo>
                    <a:pt x="2076" y="5654"/>
                  </a:lnTo>
                  <a:lnTo>
                    <a:pt x="2053" y="5706"/>
                  </a:lnTo>
                  <a:lnTo>
                    <a:pt x="2024" y="5750"/>
                  </a:lnTo>
                  <a:lnTo>
                    <a:pt x="1987" y="5791"/>
                  </a:lnTo>
                  <a:lnTo>
                    <a:pt x="1946" y="5824"/>
                  </a:lnTo>
                  <a:lnTo>
                    <a:pt x="1897" y="5849"/>
                  </a:lnTo>
                  <a:lnTo>
                    <a:pt x="1846" y="5865"/>
                  </a:lnTo>
                  <a:lnTo>
                    <a:pt x="1790" y="5872"/>
                  </a:lnTo>
                  <a:lnTo>
                    <a:pt x="1735" y="5868"/>
                  </a:lnTo>
                  <a:lnTo>
                    <a:pt x="1683" y="5854"/>
                  </a:lnTo>
                  <a:lnTo>
                    <a:pt x="1637" y="5831"/>
                  </a:lnTo>
                  <a:lnTo>
                    <a:pt x="1594" y="5799"/>
                  </a:lnTo>
                  <a:lnTo>
                    <a:pt x="1557" y="5759"/>
                  </a:lnTo>
                  <a:lnTo>
                    <a:pt x="1526" y="5715"/>
                  </a:lnTo>
                  <a:lnTo>
                    <a:pt x="1503" y="5665"/>
                  </a:lnTo>
                  <a:lnTo>
                    <a:pt x="1489" y="5609"/>
                  </a:lnTo>
                  <a:lnTo>
                    <a:pt x="1483" y="5550"/>
                  </a:lnTo>
                  <a:lnTo>
                    <a:pt x="1449" y="2804"/>
                  </a:lnTo>
                  <a:lnTo>
                    <a:pt x="1276" y="2807"/>
                  </a:lnTo>
                  <a:lnTo>
                    <a:pt x="1278" y="5554"/>
                  </a:lnTo>
                  <a:lnTo>
                    <a:pt x="1275" y="5613"/>
                  </a:lnTo>
                  <a:lnTo>
                    <a:pt x="1260" y="5668"/>
                  </a:lnTo>
                  <a:lnTo>
                    <a:pt x="1237" y="5720"/>
                  </a:lnTo>
                  <a:lnTo>
                    <a:pt x="1209" y="5765"/>
                  </a:lnTo>
                  <a:lnTo>
                    <a:pt x="1171" y="5806"/>
                  </a:lnTo>
                  <a:lnTo>
                    <a:pt x="1130" y="5838"/>
                  </a:lnTo>
                  <a:lnTo>
                    <a:pt x="1082" y="5863"/>
                  </a:lnTo>
                  <a:lnTo>
                    <a:pt x="1030" y="5879"/>
                  </a:lnTo>
                  <a:lnTo>
                    <a:pt x="975" y="5886"/>
                  </a:lnTo>
                  <a:lnTo>
                    <a:pt x="919" y="5882"/>
                  </a:lnTo>
                  <a:lnTo>
                    <a:pt x="868" y="5868"/>
                  </a:lnTo>
                  <a:lnTo>
                    <a:pt x="821" y="5845"/>
                  </a:lnTo>
                  <a:lnTo>
                    <a:pt x="778" y="5813"/>
                  </a:lnTo>
                  <a:lnTo>
                    <a:pt x="741" y="5774"/>
                  </a:lnTo>
                  <a:lnTo>
                    <a:pt x="711" y="5729"/>
                  </a:lnTo>
                  <a:lnTo>
                    <a:pt x="687" y="5679"/>
                  </a:lnTo>
                  <a:lnTo>
                    <a:pt x="673" y="5624"/>
                  </a:lnTo>
                  <a:lnTo>
                    <a:pt x="668" y="5565"/>
                  </a:lnTo>
                  <a:lnTo>
                    <a:pt x="636" y="830"/>
                  </a:lnTo>
                  <a:lnTo>
                    <a:pt x="462" y="833"/>
                  </a:lnTo>
                  <a:lnTo>
                    <a:pt x="459" y="2577"/>
                  </a:lnTo>
                  <a:lnTo>
                    <a:pt x="457" y="2627"/>
                  </a:lnTo>
                  <a:lnTo>
                    <a:pt x="448" y="2672"/>
                  </a:lnTo>
                  <a:lnTo>
                    <a:pt x="434" y="2711"/>
                  </a:lnTo>
                  <a:lnTo>
                    <a:pt x="416" y="2745"/>
                  </a:lnTo>
                  <a:lnTo>
                    <a:pt x="393" y="2775"/>
                  </a:lnTo>
                  <a:lnTo>
                    <a:pt x="368" y="2798"/>
                  </a:lnTo>
                  <a:lnTo>
                    <a:pt x="339" y="2818"/>
                  </a:lnTo>
                  <a:lnTo>
                    <a:pt x="309" y="2832"/>
                  </a:lnTo>
                  <a:lnTo>
                    <a:pt x="277" y="2839"/>
                  </a:lnTo>
                  <a:lnTo>
                    <a:pt x="245" y="2843"/>
                  </a:lnTo>
                  <a:lnTo>
                    <a:pt x="213" y="2841"/>
                  </a:lnTo>
                  <a:lnTo>
                    <a:pt x="180" y="2834"/>
                  </a:lnTo>
                  <a:lnTo>
                    <a:pt x="148" y="2822"/>
                  </a:lnTo>
                  <a:lnTo>
                    <a:pt x="118" y="2804"/>
                  </a:lnTo>
                  <a:lnTo>
                    <a:pt x="89" y="2780"/>
                  </a:lnTo>
                  <a:lnTo>
                    <a:pt x="64" y="2752"/>
                  </a:lnTo>
                  <a:lnTo>
                    <a:pt x="43" y="2718"/>
                  </a:lnTo>
                  <a:lnTo>
                    <a:pt x="27" y="2679"/>
                  </a:lnTo>
                  <a:lnTo>
                    <a:pt x="16" y="2636"/>
                  </a:lnTo>
                  <a:lnTo>
                    <a:pt x="13" y="2586"/>
                  </a:lnTo>
                  <a:lnTo>
                    <a:pt x="0" y="792"/>
                  </a:lnTo>
                  <a:lnTo>
                    <a:pt x="4" y="703"/>
                  </a:lnTo>
                  <a:lnTo>
                    <a:pt x="18" y="617"/>
                  </a:lnTo>
                  <a:lnTo>
                    <a:pt x="39" y="535"/>
                  </a:lnTo>
                  <a:lnTo>
                    <a:pt x="70" y="457"/>
                  </a:lnTo>
                  <a:lnTo>
                    <a:pt x="107" y="384"/>
                  </a:lnTo>
                  <a:lnTo>
                    <a:pt x="150" y="316"/>
                  </a:lnTo>
                  <a:lnTo>
                    <a:pt x="202" y="253"/>
                  </a:lnTo>
                  <a:lnTo>
                    <a:pt x="257" y="196"/>
                  </a:lnTo>
                  <a:lnTo>
                    <a:pt x="320" y="148"/>
                  </a:lnTo>
                  <a:lnTo>
                    <a:pt x="386" y="105"/>
                  </a:lnTo>
                  <a:lnTo>
                    <a:pt x="457" y="71"/>
                  </a:lnTo>
                  <a:lnTo>
                    <a:pt x="532" y="46"/>
                  </a:lnTo>
                  <a:lnTo>
                    <a:pt x="611" y="30"/>
                  </a:lnTo>
                  <a:lnTo>
                    <a:pt x="693" y="23"/>
                  </a:lnTo>
                  <a:lnTo>
                    <a:pt x="1983" y="0"/>
                  </a:lnTo>
                  <a:close/>
                </a:path>
              </a:pathLst>
            </a:custGeom>
            <a:grpFill/>
            <a:ln w="0">
              <a:solidFill>
                <a:schemeClr val="tx2"/>
              </a:solidFill>
              <a:prstDash val="solid"/>
              <a:round/>
              <a:headEnd/>
              <a:tailEnd/>
            </a:ln>
            <a:sp3d extrusionH="381000"/>
          </p:spPr>
          <p:txBody>
            <a:bodyPr vert="horz" wrap="square" lIns="91440" tIns="45720" rIns="91440" bIns="45720" numCol="1" anchor="t" anchorCtr="0" compatLnSpc="1">
              <a:prstTxWarp prst="textNoShape">
                <a:avLst/>
              </a:prstTxWarp>
            </a:bodyPr>
            <a:lstStyle/>
            <a:p>
              <a:endParaRPr lang="en-US"/>
            </a:p>
          </p:txBody>
        </p:sp>
        <p:sp>
          <p:nvSpPr>
            <p:cNvPr id="7" name="Oval 6"/>
            <p:cNvSpPr/>
            <p:nvPr/>
          </p:nvSpPr>
          <p:spPr>
            <a:xfrm>
              <a:off x="2643174" y="2357430"/>
              <a:ext cx="571504" cy="571504"/>
            </a:xfrm>
            <a:prstGeom prst="ellipse">
              <a:avLst/>
            </a:prstGeom>
            <a:grpFill/>
            <a:ln>
              <a:solidFill>
                <a:schemeClr val="tx2"/>
              </a:solidFill>
            </a:ln>
            <a:sp3d extrusionH="38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ounded Rectangle 3"/>
          <p:cNvSpPr/>
          <p:nvPr/>
        </p:nvSpPr>
        <p:spPr>
          <a:xfrm>
            <a:off x="1076325" y="2752725"/>
            <a:ext cx="4610100" cy="2009776"/>
          </a:xfrm>
          <a:prstGeom prst="roundRect">
            <a:avLst>
              <a:gd name="adj" fmla="val 5556"/>
            </a:avLst>
          </a:prstGeom>
          <a:solidFill>
            <a:schemeClr val="accent5"/>
          </a:solidFill>
          <a:ln>
            <a:solidFill>
              <a:schemeClr val="accent5"/>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endParaRPr>
          </a:p>
        </p:txBody>
      </p:sp>
      <p:sp>
        <p:nvSpPr>
          <p:cNvPr id="36" name="Round Same Side Corner Rectangle 35"/>
          <p:cNvSpPr/>
          <p:nvPr/>
        </p:nvSpPr>
        <p:spPr>
          <a:xfrm rot="10800000">
            <a:off x="4095755"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ound Same Side Corner Rectangle 36"/>
          <p:cNvSpPr/>
          <p:nvPr/>
        </p:nvSpPr>
        <p:spPr>
          <a:xfrm rot="10800000">
            <a:off x="2349499" y="2844166"/>
            <a:ext cx="296858" cy="330200"/>
          </a:xfrm>
          <a:prstGeom prst="round2SameRect">
            <a:avLst>
              <a:gd name="adj1" fmla="val 50000"/>
              <a:gd name="adj2" fmla="val 0"/>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Прямоугольник 121"/>
          <p:cNvSpPr/>
          <p:nvPr/>
        </p:nvSpPr>
        <p:spPr>
          <a:xfrm>
            <a:off x="1273175" y="3233741"/>
            <a:ext cx="4216400" cy="1200329"/>
          </a:xfrm>
          <a:prstGeom prst="rect">
            <a:avLst/>
          </a:prstGeom>
        </p:spPr>
        <p:txBody>
          <a:bodyPr wrap="square">
            <a:spAutoFit/>
          </a:bodyPr>
          <a:lstStyle/>
          <a:p>
            <a:pPr algn="ctr"/>
            <a:r>
              <a:rPr lang="en-US" sz="3200" dirty="0">
                <a:solidFill>
                  <a:schemeClr val="bg1"/>
                </a:solidFill>
                <a:cs typeface="Arial" pitchFamily="34" charset="0"/>
              </a:rPr>
              <a:t>KSZ-</a:t>
            </a:r>
            <a:r>
              <a:rPr lang="en-US" sz="3200" dirty="0" err="1">
                <a:solidFill>
                  <a:schemeClr val="bg1"/>
                </a:solidFill>
                <a:cs typeface="Arial" pitchFamily="34" charset="0"/>
              </a:rPr>
              <a:t>informatie</a:t>
            </a:r>
            <a:endParaRPr lang="en-US" sz="3200" dirty="0">
              <a:solidFill>
                <a:schemeClr val="bg1"/>
              </a:solidFill>
              <a:cs typeface="Arial" pitchFamily="34" charset="0"/>
            </a:endParaRPr>
          </a:p>
          <a:p>
            <a:pPr algn="ctr"/>
            <a:endParaRPr lang="en-US" sz="2000" dirty="0">
              <a:solidFill>
                <a:schemeClr val="bg1"/>
              </a:solidFill>
              <a:cs typeface="Arial" pitchFamily="34" charset="0"/>
            </a:endParaRPr>
          </a:p>
          <a:p>
            <a:pPr algn="ctr"/>
            <a:r>
              <a:rPr lang="en-US" sz="2000" dirty="0" err="1">
                <a:solidFill>
                  <a:schemeClr val="bg1"/>
                </a:solidFill>
                <a:cs typeface="Arial" pitchFamily="34" charset="0"/>
              </a:rPr>
              <a:t>Kwetsbaar</a:t>
            </a:r>
            <a:r>
              <a:rPr lang="en-US" sz="2000" dirty="0">
                <a:solidFill>
                  <a:schemeClr val="bg1"/>
                </a:solidFill>
                <a:cs typeface="Arial" pitchFamily="34" charset="0"/>
              </a:rPr>
              <a:t>!!!</a:t>
            </a:r>
          </a:p>
        </p:txBody>
      </p:sp>
      <p:sp>
        <p:nvSpPr>
          <p:cNvPr id="4" name="Freeform 7">
            <a:extLst>
              <a:ext uri="{FF2B5EF4-FFF2-40B4-BE49-F238E27FC236}">
                <a16:creationId xmlns:a16="http://schemas.microsoft.com/office/drawing/2014/main" id="{F4BB1A85-9DC2-2F8A-87FE-51491930C13A}"/>
              </a:ext>
            </a:extLst>
          </p:cNvPr>
          <p:cNvSpPr>
            <a:spLocks/>
          </p:cNvSpPr>
          <p:nvPr/>
        </p:nvSpPr>
        <p:spPr bwMode="auto">
          <a:xfrm>
            <a:off x="8029575" y="2142224"/>
            <a:ext cx="1657350" cy="3605009"/>
          </a:xfrm>
          <a:custGeom>
            <a:avLst/>
            <a:gdLst/>
            <a:ahLst/>
            <a:cxnLst>
              <a:cxn ang="0">
                <a:pos x="2065" y="3"/>
              </a:cxn>
              <a:cxn ang="0">
                <a:pos x="2219" y="39"/>
              </a:cxn>
              <a:cxn ang="0">
                <a:pos x="2354" y="107"/>
              </a:cxn>
              <a:cxn ang="0">
                <a:pos x="2470" y="203"/>
              </a:cxn>
              <a:cxn ang="0">
                <a:pos x="2563" y="321"/>
              </a:cxn>
              <a:cxn ang="0">
                <a:pos x="2633" y="457"/>
              </a:cxn>
              <a:cxn ang="0">
                <a:pos x="2677" y="603"/>
              </a:cxn>
              <a:cxn ang="0">
                <a:pos x="2694" y="757"/>
              </a:cxn>
              <a:cxn ang="0">
                <a:pos x="2702" y="2588"/>
              </a:cxn>
              <a:cxn ang="0">
                <a:pos x="2677" y="2673"/>
              </a:cxn>
              <a:cxn ang="0">
                <a:pos x="2633" y="2738"/>
              </a:cxn>
              <a:cxn ang="0">
                <a:pos x="2574" y="2780"/>
              </a:cxn>
              <a:cxn ang="0">
                <a:pos x="2510" y="2802"/>
              </a:cxn>
              <a:cxn ang="0">
                <a:pos x="2445" y="2804"/>
              </a:cxn>
              <a:cxn ang="0">
                <a:pos x="2378" y="2784"/>
              </a:cxn>
              <a:cxn ang="0">
                <a:pos x="2315" y="2741"/>
              </a:cxn>
              <a:cxn ang="0">
                <a:pos x="2263" y="2679"/>
              </a:cxn>
              <a:cxn ang="0">
                <a:pos x="2235" y="2595"/>
              </a:cxn>
              <a:cxn ang="0">
                <a:pos x="2203" y="801"/>
              </a:cxn>
              <a:cxn ang="0">
                <a:pos x="2094" y="5540"/>
              </a:cxn>
              <a:cxn ang="0">
                <a:pos x="2076" y="5654"/>
              </a:cxn>
              <a:cxn ang="0">
                <a:pos x="2024" y="5750"/>
              </a:cxn>
              <a:cxn ang="0">
                <a:pos x="1946" y="5824"/>
              </a:cxn>
              <a:cxn ang="0">
                <a:pos x="1846" y="5865"/>
              </a:cxn>
              <a:cxn ang="0">
                <a:pos x="1735" y="5868"/>
              </a:cxn>
              <a:cxn ang="0">
                <a:pos x="1637" y="5831"/>
              </a:cxn>
              <a:cxn ang="0">
                <a:pos x="1557" y="5759"/>
              </a:cxn>
              <a:cxn ang="0">
                <a:pos x="1503" y="5665"/>
              </a:cxn>
              <a:cxn ang="0">
                <a:pos x="1483" y="5550"/>
              </a:cxn>
              <a:cxn ang="0">
                <a:pos x="1276" y="2807"/>
              </a:cxn>
              <a:cxn ang="0">
                <a:pos x="1275" y="5613"/>
              </a:cxn>
              <a:cxn ang="0">
                <a:pos x="1237" y="5720"/>
              </a:cxn>
              <a:cxn ang="0">
                <a:pos x="1171" y="5806"/>
              </a:cxn>
              <a:cxn ang="0">
                <a:pos x="1082" y="5863"/>
              </a:cxn>
              <a:cxn ang="0">
                <a:pos x="975" y="5886"/>
              </a:cxn>
              <a:cxn ang="0">
                <a:pos x="868" y="5868"/>
              </a:cxn>
              <a:cxn ang="0">
                <a:pos x="778" y="5813"/>
              </a:cxn>
              <a:cxn ang="0">
                <a:pos x="711" y="5729"/>
              </a:cxn>
              <a:cxn ang="0">
                <a:pos x="673" y="5624"/>
              </a:cxn>
              <a:cxn ang="0">
                <a:pos x="636" y="830"/>
              </a:cxn>
              <a:cxn ang="0">
                <a:pos x="459" y="2577"/>
              </a:cxn>
              <a:cxn ang="0">
                <a:pos x="448" y="2672"/>
              </a:cxn>
              <a:cxn ang="0">
                <a:pos x="416" y="2745"/>
              </a:cxn>
              <a:cxn ang="0">
                <a:pos x="368" y="2798"/>
              </a:cxn>
              <a:cxn ang="0">
                <a:pos x="309" y="2832"/>
              </a:cxn>
              <a:cxn ang="0">
                <a:pos x="245" y="2843"/>
              </a:cxn>
              <a:cxn ang="0">
                <a:pos x="180" y="2834"/>
              </a:cxn>
              <a:cxn ang="0">
                <a:pos x="118" y="2804"/>
              </a:cxn>
              <a:cxn ang="0">
                <a:pos x="64" y="2752"/>
              </a:cxn>
              <a:cxn ang="0">
                <a:pos x="27" y="2679"/>
              </a:cxn>
              <a:cxn ang="0">
                <a:pos x="13" y="2586"/>
              </a:cxn>
              <a:cxn ang="0">
                <a:pos x="4" y="703"/>
              </a:cxn>
              <a:cxn ang="0">
                <a:pos x="39" y="535"/>
              </a:cxn>
              <a:cxn ang="0">
                <a:pos x="107" y="384"/>
              </a:cxn>
              <a:cxn ang="0">
                <a:pos x="202" y="253"/>
              </a:cxn>
              <a:cxn ang="0">
                <a:pos x="320" y="148"/>
              </a:cxn>
              <a:cxn ang="0">
                <a:pos x="457" y="71"/>
              </a:cxn>
              <a:cxn ang="0">
                <a:pos x="611" y="30"/>
              </a:cxn>
              <a:cxn ang="0">
                <a:pos x="1983" y="0"/>
              </a:cxn>
            </a:cxnLst>
            <a:rect l="0" t="0" r="r" b="b"/>
            <a:pathLst>
              <a:path w="2706" h="5886">
                <a:moveTo>
                  <a:pt x="1983" y="0"/>
                </a:moveTo>
                <a:lnTo>
                  <a:pt x="2065" y="3"/>
                </a:lnTo>
                <a:lnTo>
                  <a:pt x="2144" y="16"/>
                </a:lnTo>
                <a:lnTo>
                  <a:pt x="2219" y="39"/>
                </a:lnTo>
                <a:lnTo>
                  <a:pt x="2288" y="69"/>
                </a:lnTo>
                <a:lnTo>
                  <a:pt x="2354" y="107"/>
                </a:lnTo>
                <a:lnTo>
                  <a:pt x="2415" y="151"/>
                </a:lnTo>
                <a:lnTo>
                  <a:pt x="2470" y="203"/>
                </a:lnTo>
                <a:lnTo>
                  <a:pt x="2520" y="259"/>
                </a:lnTo>
                <a:lnTo>
                  <a:pt x="2563" y="321"/>
                </a:lnTo>
                <a:lnTo>
                  <a:pt x="2602" y="387"/>
                </a:lnTo>
                <a:lnTo>
                  <a:pt x="2633" y="457"/>
                </a:lnTo>
                <a:lnTo>
                  <a:pt x="2660" y="528"/>
                </a:lnTo>
                <a:lnTo>
                  <a:pt x="2677" y="603"/>
                </a:lnTo>
                <a:lnTo>
                  <a:pt x="2690" y="680"/>
                </a:lnTo>
                <a:lnTo>
                  <a:pt x="2694" y="757"/>
                </a:lnTo>
                <a:lnTo>
                  <a:pt x="2706" y="2538"/>
                </a:lnTo>
                <a:lnTo>
                  <a:pt x="2702" y="2588"/>
                </a:lnTo>
                <a:lnTo>
                  <a:pt x="2692" y="2634"/>
                </a:lnTo>
                <a:lnTo>
                  <a:pt x="2677" y="2673"/>
                </a:lnTo>
                <a:lnTo>
                  <a:pt x="2656" y="2707"/>
                </a:lnTo>
                <a:lnTo>
                  <a:pt x="2633" y="2738"/>
                </a:lnTo>
                <a:lnTo>
                  <a:pt x="2604" y="2761"/>
                </a:lnTo>
                <a:lnTo>
                  <a:pt x="2574" y="2780"/>
                </a:lnTo>
                <a:lnTo>
                  <a:pt x="2542" y="2795"/>
                </a:lnTo>
                <a:lnTo>
                  <a:pt x="2510" y="2802"/>
                </a:lnTo>
                <a:lnTo>
                  <a:pt x="2478" y="2805"/>
                </a:lnTo>
                <a:lnTo>
                  <a:pt x="2445" y="2804"/>
                </a:lnTo>
                <a:lnTo>
                  <a:pt x="2412" y="2797"/>
                </a:lnTo>
                <a:lnTo>
                  <a:pt x="2378" y="2784"/>
                </a:lnTo>
                <a:lnTo>
                  <a:pt x="2345" y="2766"/>
                </a:lnTo>
                <a:lnTo>
                  <a:pt x="2315" y="2741"/>
                </a:lnTo>
                <a:lnTo>
                  <a:pt x="2287" y="2713"/>
                </a:lnTo>
                <a:lnTo>
                  <a:pt x="2263" y="2679"/>
                </a:lnTo>
                <a:lnTo>
                  <a:pt x="2247" y="2639"/>
                </a:lnTo>
                <a:lnTo>
                  <a:pt x="2235" y="2595"/>
                </a:lnTo>
                <a:lnTo>
                  <a:pt x="2231" y="2545"/>
                </a:lnTo>
                <a:lnTo>
                  <a:pt x="2203" y="801"/>
                </a:lnTo>
                <a:lnTo>
                  <a:pt x="2063" y="805"/>
                </a:lnTo>
                <a:lnTo>
                  <a:pt x="2094" y="5540"/>
                </a:lnTo>
                <a:lnTo>
                  <a:pt x="2090" y="5599"/>
                </a:lnTo>
                <a:lnTo>
                  <a:pt x="2076" y="5654"/>
                </a:lnTo>
                <a:lnTo>
                  <a:pt x="2053" y="5706"/>
                </a:lnTo>
                <a:lnTo>
                  <a:pt x="2024" y="5750"/>
                </a:lnTo>
                <a:lnTo>
                  <a:pt x="1987" y="5791"/>
                </a:lnTo>
                <a:lnTo>
                  <a:pt x="1946" y="5824"/>
                </a:lnTo>
                <a:lnTo>
                  <a:pt x="1897" y="5849"/>
                </a:lnTo>
                <a:lnTo>
                  <a:pt x="1846" y="5865"/>
                </a:lnTo>
                <a:lnTo>
                  <a:pt x="1790" y="5872"/>
                </a:lnTo>
                <a:lnTo>
                  <a:pt x="1735" y="5868"/>
                </a:lnTo>
                <a:lnTo>
                  <a:pt x="1683" y="5854"/>
                </a:lnTo>
                <a:lnTo>
                  <a:pt x="1637" y="5831"/>
                </a:lnTo>
                <a:lnTo>
                  <a:pt x="1594" y="5799"/>
                </a:lnTo>
                <a:lnTo>
                  <a:pt x="1557" y="5759"/>
                </a:lnTo>
                <a:lnTo>
                  <a:pt x="1526" y="5715"/>
                </a:lnTo>
                <a:lnTo>
                  <a:pt x="1503" y="5665"/>
                </a:lnTo>
                <a:lnTo>
                  <a:pt x="1489" y="5609"/>
                </a:lnTo>
                <a:lnTo>
                  <a:pt x="1483" y="5550"/>
                </a:lnTo>
                <a:lnTo>
                  <a:pt x="1449" y="2804"/>
                </a:lnTo>
                <a:lnTo>
                  <a:pt x="1276" y="2807"/>
                </a:lnTo>
                <a:lnTo>
                  <a:pt x="1278" y="5554"/>
                </a:lnTo>
                <a:lnTo>
                  <a:pt x="1275" y="5613"/>
                </a:lnTo>
                <a:lnTo>
                  <a:pt x="1260" y="5668"/>
                </a:lnTo>
                <a:lnTo>
                  <a:pt x="1237" y="5720"/>
                </a:lnTo>
                <a:lnTo>
                  <a:pt x="1209" y="5765"/>
                </a:lnTo>
                <a:lnTo>
                  <a:pt x="1171" y="5806"/>
                </a:lnTo>
                <a:lnTo>
                  <a:pt x="1130" y="5838"/>
                </a:lnTo>
                <a:lnTo>
                  <a:pt x="1082" y="5863"/>
                </a:lnTo>
                <a:lnTo>
                  <a:pt x="1030" y="5879"/>
                </a:lnTo>
                <a:lnTo>
                  <a:pt x="975" y="5886"/>
                </a:lnTo>
                <a:lnTo>
                  <a:pt x="919" y="5882"/>
                </a:lnTo>
                <a:lnTo>
                  <a:pt x="868" y="5868"/>
                </a:lnTo>
                <a:lnTo>
                  <a:pt x="821" y="5845"/>
                </a:lnTo>
                <a:lnTo>
                  <a:pt x="778" y="5813"/>
                </a:lnTo>
                <a:lnTo>
                  <a:pt x="741" y="5774"/>
                </a:lnTo>
                <a:lnTo>
                  <a:pt x="711" y="5729"/>
                </a:lnTo>
                <a:lnTo>
                  <a:pt x="687" y="5679"/>
                </a:lnTo>
                <a:lnTo>
                  <a:pt x="673" y="5624"/>
                </a:lnTo>
                <a:lnTo>
                  <a:pt x="668" y="5565"/>
                </a:lnTo>
                <a:lnTo>
                  <a:pt x="636" y="830"/>
                </a:lnTo>
                <a:lnTo>
                  <a:pt x="462" y="833"/>
                </a:lnTo>
                <a:lnTo>
                  <a:pt x="459" y="2577"/>
                </a:lnTo>
                <a:lnTo>
                  <a:pt x="457" y="2627"/>
                </a:lnTo>
                <a:lnTo>
                  <a:pt x="448" y="2672"/>
                </a:lnTo>
                <a:lnTo>
                  <a:pt x="434" y="2711"/>
                </a:lnTo>
                <a:lnTo>
                  <a:pt x="416" y="2745"/>
                </a:lnTo>
                <a:lnTo>
                  <a:pt x="393" y="2775"/>
                </a:lnTo>
                <a:lnTo>
                  <a:pt x="368" y="2798"/>
                </a:lnTo>
                <a:lnTo>
                  <a:pt x="339" y="2818"/>
                </a:lnTo>
                <a:lnTo>
                  <a:pt x="309" y="2832"/>
                </a:lnTo>
                <a:lnTo>
                  <a:pt x="277" y="2839"/>
                </a:lnTo>
                <a:lnTo>
                  <a:pt x="245" y="2843"/>
                </a:lnTo>
                <a:lnTo>
                  <a:pt x="213" y="2841"/>
                </a:lnTo>
                <a:lnTo>
                  <a:pt x="180" y="2834"/>
                </a:lnTo>
                <a:lnTo>
                  <a:pt x="148" y="2822"/>
                </a:lnTo>
                <a:lnTo>
                  <a:pt x="118" y="2804"/>
                </a:lnTo>
                <a:lnTo>
                  <a:pt x="89" y="2780"/>
                </a:lnTo>
                <a:lnTo>
                  <a:pt x="64" y="2752"/>
                </a:lnTo>
                <a:lnTo>
                  <a:pt x="43" y="2718"/>
                </a:lnTo>
                <a:lnTo>
                  <a:pt x="27" y="2679"/>
                </a:lnTo>
                <a:lnTo>
                  <a:pt x="16" y="2636"/>
                </a:lnTo>
                <a:lnTo>
                  <a:pt x="13" y="2586"/>
                </a:lnTo>
                <a:lnTo>
                  <a:pt x="0" y="792"/>
                </a:lnTo>
                <a:lnTo>
                  <a:pt x="4" y="703"/>
                </a:lnTo>
                <a:lnTo>
                  <a:pt x="18" y="617"/>
                </a:lnTo>
                <a:lnTo>
                  <a:pt x="39" y="535"/>
                </a:lnTo>
                <a:lnTo>
                  <a:pt x="70" y="457"/>
                </a:lnTo>
                <a:lnTo>
                  <a:pt x="107" y="384"/>
                </a:lnTo>
                <a:lnTo>
                  <a:pt x="150" y="316"/>
                </a:lnTo>
                <a:lnTo>
                  <a:pt x="202" y="253"/>
                </a:lnTo>
                <a:lnTo>
                  <a:pt x="257" y="196"/>
                </a:lnTo>
                <a:lnTo>
                  <a:pt x="320" y="148"/>
                </a:lnTo>
                <a:lnTo>
                  <a:pt x="386" y="105"/>
                </a:lnTo>
                <a:lnTo>
                  <a:pt x="457" y="71"/>
                </a:lnTo>
                <a:lnTo>
                  <a:pt x="532" y="46"/>
                </a:lnTo>
                <a:lnTo>
                  <a:pt x="611" y="30"/>
                </a:lnTo>
                <a:lnTo>
                  <a:pt x="693" y="23"/>
                </a:lnTo>
                <a:lnTo>
                  <a:pt x="1983" y="0"/>
                </a:lnTo>
                <a:close/>
              </a:path>
            </a:pathLst>
          </a:custGeom>
          <a:solidFill>
            <a:srgbClr val="FF0000"/>
          </a:solidFill>
          <a:ln w="0">
            <a:noFill/>
            <a:prstDash val="solid"/>
            <a:round/>
            <a:headEnd/>
            <a:tailEnd/>
          </a:ln>
          <a:scene3d>
            <a:camera prst="perspectiveAbove">
              <a:rot lat="1200000" lon="0" rev="0"/>
            </a:camera>
            <a:lightRig rig="threePt" dir="t"/>
          </a:scene3d>
          <a:sp3d extrusionH="381000"/>
        </p:spPr>
        <p:txBody>
          <a:bodyPr vert="horz" wrap="square" lIns="91440" tIns="45720" rIns="91440" bIns="45720" numCol="1" anchor="t" anchorCtr="0" compatLnSpc="1">
            <a:prstTxWarp prst="textNoShape">
              <a:avLst/>
            </a:prstTxWarp>
          </a:bodyPr>
          <a:lstStyle/>
          <a:p>
            <a:endParaRPr lang="en-US"/>
          </a:p>
        </p:txBody>
      </p:sp>
      <p:sp>
        <p:nvSpPr>
          <p:cNvPr id="42" name="Oval 41">
            <a:extLst>
              <a:ext uri="{FF2B5EF4-FFF2-40B4-BE49-F238E27FC236}">
                <a16:creationId xmlns:a16="http://schemas.microsoft.com/office/drawing/2014/main" id="{4F54C50E-11FE-F1F1-6692-C3CA3B9846E5}"/>
              </a:ext>
            </a:extLst>
          </p:cNvPr>
          <p:cNvSpPr/>
          <p:nvPr/>
        </p:nvSpPr>
        <p:spPr>
          <a:xfrm>
            <a:off x="8527455" y="1433503"/>
            <a:ext cx="663840" cy="663840"/>
          </a:xfrm>
          <a:prstGeom prst="ellipse">
            <a:avLst/>
          </a:prstGeom>
          <a:solidFill>
            <a:srgbClr val="FF0000"/>
          </a:solidFill>
          <a:ln>
            <a:noFill/>
          </a:ln>
          <a:scene3d>
            <a:camera prst="perspectiveAbove">
              <a:rot lat="1200000" lon="0" rev="0"/>
            </a:camera>
            <a:lightRig rig="threePt" dir="t"/>
          </a:scene3d>
          <a:sp3d extrusionH="38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3">
            <a:extLst>
              <a:ext uri="{FF2B5EF4-FFF2-40B4-BE49-F238E27FC236}">
                <a16:creationId xmlns:a16="http://schemas.microsoft.com/office/drawing/2014/main" id="{AB65EFBF-4DE2-ED26-AD5B-3AABB4B2EA92}"/>
              </a:ext>
            </a:extLst>
          </p:cNvPr>
          <p:cNvSpPr/>
          <p:nvPr/>
        </p:nvSpPr>
        <p:spPr>
          <a:xfrm>
            <a:off x="6553200" y="2752725"/>
            <a:ext cx="4610100" cy="2009776"/>
          </a:xfrm>
          <a:prstGeom prst="roundRect">
            <a:avLst>
              <a:gd name="adj" fmla="val 5556"/>
            </a:avLst>
          </a:prstGeom>
          <a:solidFill>
            <a:schemeClr val="tx2"/>
          </a:solidFill>
          <a:ln>
            <a:solidFill>
              <a:schemeClr val="tx2"/>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endParaRPr>
          </a:p>
        </p:txBody>
      </p:sp>
      <p:sp>
        <p:nvSpPr>
          <p:cNvPr id="45" name="Round Same Side Corner Rectangle 35">
            <a:extLst>
              <a:ext uri="{FF2B5EF4-FFF2-40B4-BE49-F238E27FC236}">
                <a16:creationId xmlns:a16="http://schemas.microsoft.com/office/drawing/2014/main" id="{3ED807D0-3C15-90A5-05FE-DE8D3009AC6B}"/>
              </a:ext>
            </a:extLst>
          </p:cNvPr>
          <p:cNvSpPr/>
          <p:nvPr/>
        </p:nvSpPr>
        <p:spPr>
          <a:xfrm rot="10800000">
            <a:off x="9572630" y="2844166"/>
            <a:ext cx="296858" cy="330200"/>
          </a:xfrm>
          <a:prstGeom prst="round2SameRect">
            <a:avLst>
              <a:gd name="adj1" fmla="val 50000"/>
              <a:gd name="adj2" fmla="val 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ound Same Side Corner Rectangle 36">
            <a:extLst>
              <a:ext uri="{FF2B5EF4-FFF2-40B4-BE49-F238E27FC236}">
                <a16:creationId xmlns:a16="http://schemas.microsoft.com/office/drawing/2014/main" id="{3A91BE24-82EA-D84D-2D03-C85BDF5022C8}"/>
              </a:ext>
            </a:extLst>
          </p:cNvPr>
          <p:cNvSpPr/>
          <p:nvPr/>
        </p:nvSpPr>
        <p:spPr>
          <a:xfrm rot="10800000">
            <a:off x="7832724" y="2844166"/>
            <a:ext cx="296858" cy="330200"/>
          </a:xfrm>
          <a:prstGeom prst="round2SameRect">
            <a:avLst>
              <a:gd name="adj1" fmla="val 50000"/>
              <a:gd name="adj2" fmla="val 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Прямоугольник 121">
            <a:extLst>
              <a:ext uri="{FF2B5EF4-FFF2-40B4-BE49-F238E27FC236}">
                <a16:creationId xmlns:a16="http://schemas.microsoft.com/office/drawing/2014/main" id="{155C179D-EEB0-1AD1-9563-018243A7EB85}"/>
              </a:ext>
            </a:extLst>
          </p:cNvPr>
          <p:cNvSpPr/>
          <p:nvPr/>
        </p:nvSpPr>
        <p:spPr>
          <a:xfrm>
            <a:off x="6750050" y="3233741"/>
            <a:ext cx="4216400" cy="1200329"/>
          </a:xfrm>
          <a:prstGeom prst="rect">
            <a:avLst/>
          </a:prstGeom>
        </p:spPr>
        <p:txBody>
          <a:bodyPr wrap="square">
            <a:spAutoFit/>
          </a:bodyPr>
          <a:lstStyle/>
          <a:p>
            <a:pPr algn="ctr"/>
            <a:r>
              <a:rPr lang="en-US" sz="3200" dirty="0" err="1">
                <a:solidFill>
                  <a:schemeClr val="bg1"/>
                </a:solidFill>
                <a:cs typeface="Arial" pitchFamily="34" charset="0"/>
              </a:rPr>
              <a:t>Ontmoeting</a:t>
            </a:r>
            <a:endParaRPr lang="en-US" sz="3200" dirty="0">
              <a:solidFill>
                <a:schemeClr val="bg1"/>
              </a:solidFill>
              <a:cs typeface="Arial" pitchFamily="34" charset="0"/>
            </a:endParaRPr>
          </a:p>
          <a:p>
            <a:pPr algn="ctr"/>
            <a:endParaRPr lang="en-US" sz="2000" dirty="0">
              <a:solidFill>
                <a:schemeClr val="bg1"/>
              </a:solidFill>
              <a:cs typeface="Arial" pitchFamily="34" charset="0"/>
            </a:endParaRPr>
          </a:p>
          <a:p>
            <a:r>
              <a:rPr lang="en-US" sz="2000" dirty="0">
                <a:solidFill>
                  <a:schemeClr val="bg1"/>
                </a:solidFill>
                <a:cs typeface="Arial" pitchFamily="34" charset="0"/>
              </a:rPr>
              <a:t>“Ze is </a:t>
            </a:r>
            <a:r>
              <a:rPr lang="en-US" sz="2000" dirty="0" err="1">
                <a:solidFill>
                  <a:schemeClr val="bg1"/>
                </a:solidFill>
                <a:cs typeface="Arial" pitchFamily="34" charset="0"/>
              </a:rPr>
              <a:t>mijn</a:t>
            </a:r>
            <a:r>
              <a:rPr lang="en-US" sz="2000" dirty="0">
                <a:solidFill>
                  <a:schemeClr val="bg1"/>
                </a:solidFill>
                <a:cs typeface="Arial" pitchFamily="34" charset="0"/>
              </a:rPr>
              <a:t> </a:t>
            </a:r>
            <a:r>
              <a:rPr lang="en-US" sz="2000" dirty="0" err="1">
                <a:solidFill>
                  <a:schemeClr val="bg1"/>
                </a:solidFill>
                <a:cs typeface="Arial" pitchFamily="34" charset="0"/>
              </a:rPr>
              <a:t>zus</a:t>
            </a:r>
            <a:r>
              <a:rPr lang="en-US" sz="2000" dirty="0">
                <a:solidFill>
                  <a:schemeClr val="bg1"/>
                </a:solidFill>
                <a:cs typeface="Arial" pitchFamily="34" charset="0"/>
              </a:rPr>
              <a:t>.”</a:t>
            </a:r>
          </a:p>
        </p:txBody>
      </p:sp>
    </p:spTree>
    <p:extLst>
      <p:ext uri="{BB962C8B-B14F-4D97-AF65-F5344CB8AC3E}">
        <p14:creationId xmlns:p14="http://schemas.microsoft.com/office/powerpoint/2010/main" val="293201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26">
            <a:extLst>
              <a:ext uri="{FF2B5EF4-FFF2-40B4-BE49-F238E27FC236}">
                <a16:creationId xmlns:a16="http://schemas.microsoft.com/office/drawing/2014/main" id="{4FFB6DE1-035F-BB46-1B9C-247812C14C07}"/>
              </a:ext>
            </a:extLst>
          </p:cNvPr>
          <p:cNvSpPr/>
          <p:nvPr/>
        </p:nvSpPr>
        <p:spPr>
          <a:xfrm flipV="1">
            <a:off x="1524000" y="5100649"/>
            <a:ext cx="9144000" cy="1785926"/>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Arial" pitchFamily="34" charset="0"/>
              <a:cs typeface="Arial" pitchFamily="34" charset="0"/>
            </a:endParaRPr>
          </a:p>
        </p:txBody>
      </p:sp>
      <p:sp>
        <p:nvSpPr>
          <p:cNvPr id="2" name="TextBox 44">
            <a:extLst>
              <a:ext uri="{FF2B5EF4-FFF2-40B4-BE49-F238E27FC236}">
                <a16:creationId xmlns:a16="http://schemas.microsoft.com/office/drawing/2014/main" id="{CA6D9553-4B2E-DA19-87B3-3D0C7BC60DA5}"/>
              </a:ext>
            </a:extLst>
          </p:cNvPr>
          <p:cNvSpPr txBox="1">
            <a:spLocks noChangeArrowheads="1"/>
          </p:cNvSpPr>
          <p:nvPr/>
        </p:nvSpPr>
        <p:spPr bwMode="auto">
          <a:xfrm>
            <a:off x="723899" y="173399"/>
            <a:ext cx="10734675" cy="830997"/>
          </a:xfrm>
          <a:prstGeom prst="rect">
            <a:avLst/>
          </a:prstGeom>
          <a:noFill/>
          <a:ln w="9525">
            <a:noFill/>
            <a:miter lim="800000"/>
            <a:headEnd/>
            <a:tailEnd/>
          </a:ln>
        </p:spPr>
        <p:txBody>
          <a:bodyPr wrap="square">
            <a:spAutoFit/>
          </a:bodyPr>
          <a:lstStyle/>
          <a:p>
            <a:pPr marL="228600" indent="-228600" algn="ctr"/>
            <a:r>
              <a:rPr lang="en-US" sz="4800" dirty="0">
                <a:solidFill>
                  <a:srgbClr val="828282"/>
                </a:solidFill>
                <a:latin typeface="+mj-lt"/>
                <a:cs typeface="Arial" pitchFamily="34" charset="0"/>
              </a:rPr>
              <a:t>“</a:t>
            </a:r>
            <a:r>
              <a:rPr lang="en-US" sz="4800" dirty="0" err="1">
                <a:solidFill>
                  <a:srgbClr val="828282"/>
                </a:solidFill>
                <a:latin typeface="+mj-lt"/>
                <a:cs typeface="Arial" pitchFamily="34" charset="0"/>
              </a:rPr>
              <a:t>Liegen</a:t>
            </a:r>
            <a:r>
              <a:rPr lang="en-US" sz="4800" dirty="0">
                <a:solidFill>
                  <a:srgbClr val="828282"/>
                </a:solidFill>
                <a:latin typeface="+mj-lt"/>
                <a:cs typeface="Arial" pitchFamily="34" charset="0"/>
              </a:rPr>
              <a:t> is </a:t>
            </a:r>
            <a:r>
              <a:rPr lang="en-US" sz="4800" dirty="0" err="1">
                <a:solidFill>
                  <a:srgbClr val="828282"/>
                </a:solidFill>
                <a:latin typeface="+mj-lt"/>
                <a:cs typeface="Arial" pitchFamily="34" charset="0"/>
              </a:rPr>
              <a:t>deel</a:t>
            </a:r>
            <a:r>
              <a:rPr lang="en-US" sz="4800" dirty="0">
                <a:solidFill>
                  <a:srgbClr val="828282"/>
                </a:solidFill>
                <a:latin typeface="+mj-lt"/>
                <a:cs typeface="Arial" pitchFamily="34" charset="0"/>
              </a:rPr>
              <a:t> van </a:t>
            </a:r>
            <a:r>
              <a:rPr lang="en-US" sz="4800" dirty="0" err="1">
                <a:solidFill>
                  <a:srgbClr val="828282"/>
                </a:solidFill>
                <a:latin typeface="+mj-lt"/>
                <a:cs typeface="Arial" pitchFamily="34" charset="0"/>
              </a:rPr>
              <a:t>overleven</a:t>
            </a:r>
            <a:r>
              <a:rPr lang="en-US" sz="4800" dirty="0">
                <a:solidFill>
                  <a:srgbClr val="828282"/>
                </a:solidFill>
                <a:latin typeface="+mj-lt"/>
                <a:cs typeface="Arial" pitchFamily="34" charset="0"/>
              </a:rPr>
              <a:t>”</a:t>
            </a:r>
            <a:endParaRPr lang="ru-RU" sz="4800" dirty="0">
              <a:solidFill>
                <a:srgbClr val="828282"/>
              </a:solidFill>
              <a:latin typeface="+mj-lt"/>
              <a:cs typeface="Arial" pitchFamily="34" charset="0"/>
            </a:endParaRPr>
          </a:p>
        </p:txBody>
      </p:sp>
      <p:sp>
        <p:nvSpPr>
          <p:cNvPr id="3" name="Rectangle: Rounded Corners 2">
            <a:extLst>
              <a:ext uri="{FF2B5EF4-FFF2-40B4-BE49-F238E27FC236}">
                <a16:creationId xmlns:a16="http://schemas.microsoft.com/office/drawing/2014/main" id="{051F6000-C269-E515-49EE-62DD06C9CB32}"/>
              </a:ext>
            </a:extLst>
          </p:cNvPr>
          <p:cNvSpPr/>
          <p:nvPr/>
        </p:nvSpPr>
        <p:spPr>
          <a:xfrm>
            <a:off x="1524001" y="4867275"/>
            <a:ext cx="9143998" cy="608532"/>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4" name="Rectangle: Rounded Corners 3">
            <a:extLst>
              <a:ext uri="{FF2B5EF4-FFF2-40B4-BE49-F238E27FC236}">
                <a16:creationId xmlns:a16="http://schemas.microsoft.com/office/drawing/2014/main" id="{40A02CF0-1D5A-89B0-1986-EEC49DFBC8A1}"/>
              </a:ext>
            </a:extLst>
          </p:cNvPr>
          <p:cNvSpPr/>
          <p:nvPr/>
        </p:nvSpPr>
        <p:spPr>
          <a:xfrm>
            <a:off x="1524001" y="2089178"/>
            <a:ext cx="9143998" cy="608532"/>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5" name="Rectangle: Rounded Corners 4">
            <a:extLst>
              <a:ext uri="{FF2B5EF4-FFF2-40B4-BE49-F238E27FC236}">
                <a16:creationId xmlns:a16="http://schemas.microsoft.com/office/drawing/2014/main" id="{0C7F0A5C-3941-3FF8-572D-E035F85C60CB}"/>
              </a:ext>
            </a:extLst>
          </p:cNvPr>
          <p:cNvSpPr/>
          <p:nvPr/>
        </p:nvSpPr>
        <p:spPr>
          <a:xfrm>
            <a:off x="1524001" y="2697710"/>
            <a:ext cx="9143998" cy="2169565"/>
          </a:xfrm>
          <a:prstGeom prst="round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Rectangle: Rounded Corners 7">
            <a:extLst>
              <a:ext uri="{FF2B5EF4-FFF2-40B4-BE49-F238E27FC236}">
                <a16:creationId xmlns:a16="http://schemas.microsoft.com/office/drawing/2014/main" id="{862E83B7-6E08-0B2F-C2F9-A5350EABA0F5}"/>
              </a:ext>
            </a:extLst>
          </p:cNvPr>
          <p:cNvSpPr/>
          <p:nvPr/>
        </p:nvSpPr>
        <p:spPr>
          <a:xfrm>
            <a:off x="1524001" y="1419225"/>
            <a:ext cx="9143998" cy="669953"/>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9" name="Rectangle: Rounded Corners 8">
            <a:extLst>
              <a:ext uri="{FF2B5EF4-FFF2-40B4-BE49-F238E27FC236}">
                <a16:creationId xmlns:a16="http://schemas.microsoft.com/office/drawing/2014/main" id="{52C9D46D-6C91-B217-3222-C3B5011CC7DD}"/>
              </a:ext>
            </a:extLst>
          </p:cNvPr>
          <p:cNvSpPr/>
          <p:nvPr/>
        </p:nvSpPr>
        <p:spPr>
          <a:xfrm>
            <a:off x="1524000" y="5475807"/>
            <a:ext cx="9143998" cy="669953"/>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11" name="Freeform: Shape 10">
            <a:extLst>
              <a:ext uri="{FF2B5EF4-FFF2-40B4-BE49-F238E27FC236}">
                <a16:creationId xmlns:a16="http://schemas.microsoft.com/office/drawing/2014/main" id="{B6C499AC-1D3D-D87F-5098-BB2FBDD3AF11}"/>
              </a:ext>
            </a:extLst>
          </p:cNvPr>
          <p:cNvSpPr/>
          <p:nvPr/>
        </p:nvSpPr>
        <p:spPr>
          <a:xfrm>
            <a:off x="2914651" y="1878052"/>
            <a:ext cx="7110490" cy="2989223"/>
          </a:xfrm>
          <a:custGeom>
            <a:avLst/>
            <a:gdLst>
              <a:gd name="connsiteX0" fmla="*/ 0 w 7824866"/>
              <a:gd name="connsiteY0" fmla="*/ 2357903 h 3565418"/>
              <a:gd name="connsiteX1" fmla="*/ 866775 w 7824866"/>
              <a:gd name="connsiteY1" fmla="*/ 538628 h 3565418"/>
              <a:gd name="connsiteX2" fmla="*/ 2247900 w 7824866"/>
              <a:gd name="connsiteY2" fmla="*/ 2215028 h 3565418"/>
              <a:gd name="connsiteX3" fmla="*/ 3409950 w 7824866"/>
              <a:gd name="connsiteY3" fmla="*/ 1767353 h 3565418"/>
              <a:gd name="connsiteX4" fmla="*/ 4257675 w 7824866"/>
              <a:gd name="connsiteY4" fmla="*/ 1767353 h 3565418"/>
              <a:gd name="connsiteX5" fmla="*/ 4467225 w 7824866"/>
              <a:gd name="connsiteY5" fmla="*/ 671978 h 3565418"/>
              <a:gd name="connsiteX6" fmla="*/ 4848225 w 7824866"/>
              <a:gd name="connsiteY6" fmla="*/ 43328 h 3565418"/>
              <a:gd name="connsiteX7" fmla="*/ 5676900 w 7824866"/>
              <a:gd name="connsiteY7" fmla="*/ 1872128 h 3565418"/>
              <a:gd name="connsiteX8" fmla="*/ 6019800 w 7824866"/>
              <a:gd name="connsiteY8" fmla="*/ 1881653 h 3565418"/>
              <a:gd name="connsiteX9" fmla="*/ 6686550 w 7824866"/>
              <a:gd name="connsiteY9" fmla="*/ 3291353 h 3565418"/>
              <a:gd name="connsiteX10" fmla="*/ 6934200 w 7824866"/>
              <a:gd name="connsiteY10" fmla="*/ 3453278 h 3565418"/>
              <a:gd name="connsiteX11" fmla="*/ 7734300 w 7824866"/>
              <a:gd name="connsiteY11" fmla="*/ 2005478 h 3565418"/>
              <a:gd name="connsiteX12" fmla="*/ 7772400 w 7824866"/>
              <a:gd name="connsiteY12" fmla="*/ 1976903 h 3565418"/>
              <a:gd name="connsiteX0" fmla="*/ 0 w 7824866"/>
              <a:gd name="connsiteY0" fmla="*/ 2357903 h 3360202"/>
              <a:gd name="connsiteX1" fmla="*/ 866775 w 7824866"/>
              <a:gd name="connsiteY1" fmla="*/ 538628 h 3360202"/>
              <a:gd name="connsiteX2" fmla="*/ 2247900 w 7824866"/>
              <a:gd name="connsiteY2" fmla="*/ 2215028 h 3360202"/>
              <a:gd name="connsiteX3" fmla="*/ 3409950 w 7824866"/>
              <a:gd name="connsiteY3" fmla="*/ 1767353 h 3360202"/>
              <a:gd name="connsiteX4" fmla="*/ 4257675 w 7824866"/>
              <a:gd name="connsiteY4" fmla="*/ 1767353 h 3360202"/>
              <a:gd name="connsiteX5" fmla="*/ 4467225 w 7824866"/>
              <a:gd name="connsiteY5" fmla="*/ 671978 h 3360202"/>
              <a:gd name="connsiteX6" fmla="*/ 4848225 w 7824866"/>
              <a:gd name="connsiteY6" fmla="*/ 43328 h 3360202"/>
              <a:gd name="connsiteX7" fmla="*/ 5676900 w 7824866"/>
              <a:gd name="connsiteY7" fmla="*/ 1872128 h 3360202"/>
              <a:gd name="connsiteX8" fmla="*/ 6019800 w 7824866"/>
              <a:gd name="connsiteY8" fmla="*/ 1881653 h 3360202"/>
              <a:gd name="connsiteX9" fmla="*/ 6686550 w 7824866"/>
              <a:gd name="connsiteY9" fmla="*/ 3291353 h 3360202"/>
              <a:gd name="connsiteX10" fmla="*/ 6997092 w 7824866"/>
              <a:gd name="connsiteY10" fmla="*/ 3024653 h 3360202"/>
              <a:gd name="connsiteX11" fmla="*/ 7734300 w 7824866"/>
              <a:gd name="connsiteY11" fmla="*/ 2005478 h 3360202"/>
              <a:gd name="connsiteX12" fmla="*/ 7772400 w 7824866"/>
              <a:gd name="connsiteY12" fmla="*/ 1976903 h 3360202"/>
              <a:gd name="connsiteX0" fmla="*/ 0 w 7824866"/>
              <a:gd name="connsiteY0" fmla="*/ 2357903 h 3116555"/>
              <a:gd name="connsiteX1" fmla="*/ 866775 w 7824866"/>
              <a:gd name="connsiteY1" fmla="*/ 538628 h 3116555"/>
              <a:gd name="connsiteX2" fmla="*/ 2247900 w 7824866"/>
              <a:gd name="connsiteY2" fmla="*/ 2215028 h 3116555"/>
              <a:gd name="connsiteX3" fmla="*/ 3409950 w 7824866"/>
              <a:gd name="connsiteY3" fmla="*/ 1767353 h 3116555"/>
              <a:gd name="connsiteX4" fmla="*/ 4257675 w 7824866"/>
              <a:gd name="connsiteY4" fmla="*/ 1767353 h 3116555"/>
              <a:gd name="connsiteX5" fmla="*/ 4467225 w 7824866"/>
              <a:gd name="connsiteY5" fmla="*/ 671978 h 3116555"/>
              <a:gd name="connsiteX6" fmla="*/ 4848225 w 7824866"/>
              <a:gd name="connsiteY6" fmla="*/ 43328 h 3116555"/>
              <a:gd name="connsiteX7" fmla="*/ 5676900 w 7824866"/>
              <a:gd name="connsiteY7" fmla="*/ 1872128 h 3116555"/>
              <a:gd name="connsiteX8" fmla="*/ 6019800 w 7824866"/>
              <a:gd name="connsiteY8" fmla="*/ 1881653 h 3116555"/>
              <a:gd name="connsiteX9" fmla="*/ 6644623 w 7824866"/>
              <a:gd name="connsiteY9" fmla="*/ 2938928 h 3116555"/>
              <a:gd name="connsiteX10" fmla="*/ 6997092 w 7824866"/>
              <a:gd name="connsiteY10" fmla="*/ 3024653 h 3116555"/>
              <a:gd name="connsiteX11" fmla="*/ 7734300 w 7824866"/>
              <a:gd name="connsiteY11" fmla="*/ 2005478 h 3116555"/>
              <a:gd name="connsiteX12" fmla="*/ 7772400 w 7824866"/>
              <a:gd name="connsiteY12" fmla="*/ 1976903 h 3116555"/>
              <a:gd name="connsiteX0" fmla="*/ 0 w 7824866"/>
              <a:gd name="connsiteY0" fmla="*/ 2357903 h 3140959"/>
              <a:gd name="connsiteX1" fmla="*/ 866775 w 7824866"/>
              <a:gd name="connsiteY1" fmla="*/ 538628 h 3140959"/>
              <a:gd name="connsiteX2" fmla="*/ 2247900 w 7824866"/>
              <a:gd name="connsiteY2" fmla="*/ 2215028 h 3140959"/>
              <a:gd name="connsiteX3" fmla="*/ 3409950 w 7824866"/>
              <a:gd name="connsiteY3" fmla="*/ 1767353 h 3140959"/>
              <a:gd name="connsiteX4" fmla="*/ 4257675 w 7824866"/>
              <a:gd name="connsiteY4" fmla="*/ 1767353 h 3140959"/>
              <a:gd name="connsiteX5" fmla="*/ 4467225 w 7824866"/>
              <a:gd name="connsiteY5" fmla="*/ 671978 h 3140959"/>
              <a:gd name="connsiteX6" fmla="*/ 4848225 w 7824866"/>
              <a:gd name="connsiteY6" fmla="*/ 43328 h 3140959"/>
              <a:gd name="connsiteX7" fmla="*/ 5676900 w 7824866"/>
              <a:gd name="connsiteY7" fmla="*/ 1872128 h 3140959"/>
              <a:gd name="connsiteX8" fmla="*/ 6019800 w 7824866"/>
              <a:gd name="connsiteY8" fmla="*/ 1881653 h 3140959"/>
              <a:gd name="connsiteX9" fmla="*/ 6644623 w 7824866"/>
              <a:gd name="connsiteY9" fmla="*/ 2938928 h 3140959"/>
              <a:gd name="connsiteX10" fmla="*/ 6997092 w 7824866"/>
              <a:gd name="connsiteY10" fmla="*/ 3024653 h 3140959"/>
              <a:gd name="connsiteX11" fmla="*/ 7734300 w 7824866"/>
              <a:gd name="connsiteY11" fmla="*/ 2005478 h 3140959"/>
              <a:gd name="connsiteX12" fmla="*/ 7772400 w 7824866"/>
              <a:gd name="connsiteY12" fmla="*/ 1976903 h 3140959"/>
              <a:gd name="connsiteX0" fmla="*/ 0 w 7824866"/>
              <a:gd name="connsiteY0" fmla="*/ 2206167 h 2989223"/>
              <a:gd name="connsiteX1" fmla="*/ 866775 w 7824866"/>
              <a:gd name="connsiteY1" fmla="*/ 386892 h 2989223"/>
              <a:gd name="connsiteX2" fmla="*/ 2247900 w 7824866"/>
              <a:gd name="connsiteY2" fmla="*/ 2063292 h 2989223"/>
              <a:gd name="connsiteX3" fmla="*/ 3409950 w 7824866"/>
              <a:gd name="connsiteY3" fmla="*/ 1615617 h 2989223"/>
              <a:gd name="connsiteX4" fmla="*/ 4257675 w 7824866"/>
              <a:gd name="connsiteY4" fmla="*/ 1615617 h 2989223"/>
              <a:gd name="connsiteX5" fmla="*/ 4467225 w 7824866"/>
              <a:gd name="connsiteY5" fmla="*/ 520242 h 2989223"/>
              <a:gd name="connsiteX6" fmla="*/ 4795816 w 7824866"/>
              <a:gd name="connsiteY6" fmla="*/ 53517 h 2989223"/>
              <a:gd name="connsiteX7" fmla="*/ 5676900 w 7824866"/>
              <a:gd name="connsiteY7" fmla="*/ 1720392 h 2989223"/>
              <a:gd name="connsiteX8" fmla="*/ 6019800 w 7824866"/>
              <a:gd name="connsiteY8" fmla="*/ 1729917 h 2989223"/>
              <a:gd name="connsiteX9" fmla="*/ 6644623 w 7824866"/>
              <a:gd name="connsiteY9" fmla="*/ 2787192 h 2989223"/>
              <a:gd name="connsiteX10" fmla="*/ 6997092 w 7824866"/>
              <a:gd name="connsiteY10" fmla="*/ 2872917 h 2989223"/>
              <a:gd name="connsiteX11" fmla="*/ 7734300 w 7824866"/>
              <a:gd name="connsiteY11" fmla="*/ 1853742 h 2989223"/>
              <a:gd name="connsiteX12" fmla="*/ 7772400 w 7824866"/>
              <a:gd name="connsiteY12" fmla="*/ 1825167 h 298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24866" h="2989223">
                <a:moveTo>
                  <a:pt x="0" y="2206167"/>
                </a:moveTo>
                <a:cubicBezTo>
                  <a:pt x="246062" y="1308435"/>
                  <a:pt x="492125" y="410704"/>
                  <a:pt x="866775" y="386892"/>
                </a:cubicBezTo>
                <a:cubicBezTo>
                  <a:pt x="1241425" y="363079"/>
                  <a:pt x="1824038" y="1858505"/>
                  <a:pt x="2247900" y="2063292"/>
                </a:cubicBezTo>
                <a:cubicBezTo>
                  <a:pt x="2671762" y="2268079"/>
                  <a:pt x="3074988" y="1690229"/>
                  <a:pt x="3409950" y="1615617"/>
                </a:cubicBezTo>
                <a:cubicBezTo>
                  <a:pt x="3744912" y="1541005"/>
                  <a:pt x="4081463" y="1798179"/>
                  <a:pt x="4257675" y="1615617"/>
                </a:cubicBezTo>
                <a:cubicBezTo>
                  <a:pt x="4433887" y="1433055"/>
                  <a:pt x="4377535" y="780592"/>
                  <a:pt x="4467225" y="520242"/>
                </a:cubicBezTo>
                <a:cubicBezTo>
                  <a:pt x="4556915" y="259892"/>
                  <a:pt x="4594204" y="-146508"/>
                  <a:pt x="4795816" y="53517"/>
                </a:cubicBezTo>
                <a:cubicBezTo>
                  <a:pt x="4997428" y="253542"/>
                  <a:pt x="5472903" y="1440992"/>
                  <a:pt x="5676900" y="1720392"/>
                </a:cubicBezTo>
                <a:cubicBezTo>
                  <a:pt x="5880897" y="1999792"/>
                  <a:pt x="5858513" y="1552117"/>
                  <a:pt x="6019800" y="1729917"/>
                </a:cubicBezTo>
                <a:cubicBezTo>
                  <a:pt x="6181087" y="1907717"/>
                  <a:pt x="5947162" y="2520492"/>
                  <a:pt x="6644623" y="2787192"/>
                </a:cubicBezTo>
                <a:cubicBezTo>
                  <a:pt x="7342084" y="3053892"/>
                  <a:pt x="6815479" y="3028492"/>
                  <a:pt x="6997092" y="2872917"/>
                </a:cubicBezTo>
                <a:cubicBezTo>
                  <a:pt x="7178705" y="2717342"/>
                  <a:pt x="7594600" y="2099804"/>
                  <a:pt x="7734300" y="1853742"/>
                </a:cubicBezTo>
                <a:cubicBezTo>
                  <a:pt x="7874000" y="1607680"/>
                  <a:pt x="7823200" y="1716423"/>
                  <a:pt x="7772400" y="1825167"/>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0" name="TextBox 19">
            <a:extLst>
              <a:ext uri="{FF2B5EF4-FFF2-40B4-BE49-F238E27FC236}">
                <a16:creationId xmlns:a16="http://schemas.microsoft.com/office/drawing/2014/main" id="{78480775-2C8C-3A70-8D50-8C6E4080ED82}"/>
              </a:ext>
            </a:extLst>
          </p:cNvPr>
          <p:cNvSpPr txBox="1"/>
          <p:nvPr/>
        </p:nvSpPr>
        <p:spPr>
          <a:xfrm>
            <a:off x="1690688" y="3429000"/>
            <a:ext cx="1323975" cy="707886"/>
          </a:xfrm>
          <a:prstGeom prst="rect">
            <a:avLst/>
          </a:prstGeom>
          <a:noFill/>
        </p:spPr>
        <p:txBody>
          <a:bodyPr wrap="square" rtlCol="0">
            <a:spAutoFit/>
          </a:bodyPr>
          <a:lstStyle/>
          <a:p>
            <a:r>
              <a:rPr lang="nl-BE" sz="2000" dirty="0" err="1">
                <a:solidFill>
                  <a:schemeClr val="bg1"/>
                </a:solidFill>
              </a:rPr>
              <a:t>Optimal</a:t>
            </a:r>
            <a:r>
              <a:rPr lang="nl-BE" sz="2000" dirty="0">
                <a:solidFill>
                  <a:schemeClr val="bg1"/>
                </a:solidFill>
              </a:rPr>
              <a:t> </a:t>
            </a:r>
            <a:r>
              <a:rPr lang="nl-BE" sz="2000" dirty="0" err="1">
                <a:solidFill>
                  <a:schemeClr val="bg1"/>
                </a:solidFill>
              </a:rPr>
              <a:t>arousal</a:t>
            </a:r>
            <a:endParaRPr lang="nl-BE" sz="2000" dirty="0">
              <a:solidFill>
                <a:schemeClr val="bg1"/>
              </a:solidFill>
            </a:endParaRPr>
          </a:p>
        </p:txBody>
      </p:sp>
      <p:sp>
        <p:nvSpPr>
          <p:cNvPr id="21" name="TextBox 20">
            <a:extLst>
              <a:ext uri="{FF2B5EF4-FFF2-40B4-BE49-F238E27FC236}">
                <a16:creationId xmlns:a16="http://schemas.microsoft.com/office/drawing/2014/main" id="{EEDB8C0C-2D6D-0CB6-BD20-A4720C8B7F52}"/>
              </a:ext>
            </a:extLst>
          </p:cNvPr>
          <p:cNvSpPr txBox="1"/>
          <p:nvPr/>
        </p:nvSpPr>
        <p:spPr>
          <a:xfrm>
            <a:off x="1724026" y="1485326"/>
            <a:ext cx="1666874" cy="400110"/>
          </a:xfrm>
          <a:prstGeom prst="rect">
            <a:avLst/>
          </a:prstGeom>
          <a:noFill/>
        </p:spPr>
        <p:txBody>
          <a:bodyPr wrap="square" rtlCol="0">
            <a:spAutoFit/>
          </a:bodyPr>
          <a:lstStyle/>
          <a:p>
            <a:r>
              <a:rPr lang="nl-BE" sz="2000" dirty="0">
                <a:solidFill>
                  <a:schemeClr val="bg1"/>
                </a:solidFill>
              </a:rPr>
              <a:t>Hyper </a:t>
            </a:r>
            <a:r>
              <a:rPr lang="nl-BE" sz="2000" dirty="0" err="1">
                <a:solidFill>
                  <a:schemeClr val="bg1"/>
                </a:solidFill>
              </a:rPr>
              <a:t>arousal</a:t>
            </a:r>
            <a:endParaRPr lang="nl-BE" sz="2000" dirty="0">
              <a:solidFill>
                <a:schemeClr val="bg1"/>
              </a:solidFill>
            </a:endParaRPr>
          </a:p>
        </p:txBody>
      </p:sp>
      <p:sp>
        <p:nvSpPr>
          <p:cNvPr id="22" name="TextBox 21">
            <a:extLst>
              <a:ext uri="{FF2B5EF4-FFF2-40B4-BE49-F238E27FC236}">
                <a16:creationId xmlns:a16="http://schemas.microsoft.com/office/drawing/2014/main" id="{BEEEA60B-12C8-BB96-FDFF-9DD8DD032CA9}"/>
              </a:ext>
            </a:extLst>
          </p:cNvPr>
          <p:cNvSpPr txBox="1"/>
          <p:nvPr/>
        </p:nvSpPr>
        <p:spPr>
          <a:xfrm>
            <a:off x="1724026" y="5555100"/>
            <a:ext cx="1666874" cy="400110"/>
          </a:xfrm>
          <a:prstGeom prst="rect">
            <a:avLst/>
          </a:prstGeom>
          <a:noFill/>
        </p:spPr>
        <p:txBody>
          <a:bodyPr wrap="square" rtlCol="0">
            <a:spAutoFit/>
          </a:bodyPr>
          <a:lstStyle/>
          <a:p>
            <a:r>
              <a:rPr lang="nl-BE" sz="2000" dirty="0">
                <a:solidFill>
                  <a:schemeClr val="bg1"/>
                </a:solidFill>
              </a:rPr>
              <a:t>Hypo </a:t>
            </a:r>
            <a:r>
              <a:rPr lang="nl-BE" sz="2000" dirty="0" err="1">
                <a:solidFill>
                  <a:schemeClr val="bg1"/>
                </a:solidFill>
              </a:rPr>
              <a:t>arousal</a:t>
            </a:r>
            <a:endParaRPr lang="nl-BE" sz="2000" dirty="0">
              <a:solidFill>
                <a:schemeClr val="bg1"/>
              </a:solidFill>
            </a:endParaRPr>
          </a:p>
        </p:txBody>
      </p:sp>
    </p:spTree>
    <p:extLst>
      <p:ext uri="{BB962C8B-B14F-4D97-AF65-F5344CB8AC3E}">
        <p14:creationId xmlns:p14="http://schemas.microsoft.com/office/powerpoint/2010/main" val="3518656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26">
            <a:extLst>
              <a:ext uri="{FF2B5EF4-FFF2-40B4-BE49-F238E27FC236}">
                <a16:creationId xmlns:a16="http://schemas.microsoft.com/office/drawing/2014/main" id="{0EBFB71F-9149-6910-338B-B0DD5FC611CD}"/>
              </a:ext>
            </a:extLst>
          </p:cNvPr>
          <p:cNvSpPr/>
          <p:nvPr/>
        </p:nvSpPr>
        <p:spPr>
          <a:xfrm flipV="1">
            <a:off x="1524000" y="5119699"/>
            <a:ext cx="9144000" cy="1785926"/>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Arial" pitchFamily="34" charset="0"/>
              <a:cs typeface="Arial" pitchFamily="34" charset="0"/>
            </a:endParaRPr>
          </a:p>
        </p:txBody>
      </p:sp>
      <p:sp>
        <p:nvSpPr>
          <p:cNvPr id="2" name="TextBox 44">
            <a:extLst>
              <a:ext uri="{FF2B5EF4-FFF2-40B4-BE49-F238E27FC236}">
                <a16:creationId xmlns:a16="http://schemas.microsoft.com/office/drawing/2014/main" id="{CA6D9553-4B2E-DA19-87B3-3D0C7BC60DA5}"/>
              </a:ext>
            </a:extLst>
          </p:cNvPr>
          <p:cNvSpPr txBox="1">
            <a:spLocks noChangeArrowheads="1"/>
          </p:cNvSpPr>
          <p:nvPr/>
        </p:nvSpPr>
        <p:spPr bwMode="auto">
          <a:xfrm>
            <a:off x="723899" y="173399"/>
            <a:ext cx="10734675" cy="830997"/>
          </a:xfrm>
          <a:prstGeom prst="rect">
            <a:avLst/>
          </a:prstGeom>
          <a:noFill/>
          <a:ln w="9525">
            <a:noFill/>
            <a:miter lim="800000"/>
            <a:headEnd/>
            <a:tailEnd/>
          </a:ln>
        </p:spPr>
        <p:txBody>
          <a:bodyPr wrap="square">
            <a:spAutoFit/>
          </a:bodyPr>
          <a:lstStyle/>
          <a:p>
            <a:pPr marL="228600" indent="-228600" algn="ctr"/>
            <a:r>
              <a:rPr lang="en-US" sz="4800" dirty="0">
                <a:solidFill>
                  <a:srgbClr val="828282"/>
                </a:solidFill>
                <a:latin typeface="+mj-lt"/>
                <a:cs typeface="Arial" pitchFamily="34" charset="0"/>
              </a:rPr>
              <a:t>“</a:t>
            </a:r>
            <a:r>
              <a:rPr lang="en-US" sz="4800" dirty="0" err="1">
                <a:solidFill>
                  <a:srgbClr val="828282"/>
                </a:solidFill>
                <a:latin typeface="+mj-lt"/>
                <a:cs typeface="Arial" pitchFamily="34" charset="0"/>
              </a:rPr>
              <a:t>Liegen</a:t>
            </a:r>
            <a:r>
              <a:rPr lang="en-US" sz="4800" dirty="0">
                <a:solidFill>
                  <a:srgbClr val="828282"/>
                </a:solidFill>
                <a:latin typeface="+mj-lt"/>
                <a:cs typeface="Arial" pitchFamily="34" charset="0"/>
              </a:rPr>
              <a:t> is </a:t>
            </a:r>
            <a:r>
              <a:rPr lang="en-US" sz="4800" dirty="0" err="1">
                <a:solidFill>
                  <a:srgbClr val="828282"/>
                </a:solidFill>
                <a:latin typeface="+mj-lt"/>
                <a:cs typeface="Arial" pitchFamily="34" charset="0"/>
              </a:rPr>
              <a:t>deel</a:t>
            </a:r>
            <a:r>
              <a:rPr lang="en-US" sz="4800" dirty="0">
                <a:solidFill>
                  <a:srgbClr val="828282"/>
                </a:solidFill>
                <a:latin typeface="+mj-lt"/>
                <a:cs typeface="Arial" pitchFamily="34" charset="0"/>
              </a:rPr>
              <a:t> van </a:t>
            </a:r>
            <a:r>
              <a:rPr lang="en-US" sz="4800" dirty="0" err="1">
                <a:solidFill>
                  <a:srgbClr val="828282"/>
                </a:solidFill>
                <a:latin typeface="+mj-lt"/>
                <a:cs typeface="Arial" pitchFamily="34" charset="0"/>
              </a:rPr>
              <a:t>overleven</a:t>
            </a:r>
            <a:r>
              <a:rPr lang="en-US" sz="4800" dirty="0">
                <a:solidFill>
                  <a:srgbClr val="828282"/>
                </a:solidFill>
                <a:latin typeface="+mj-lt"/>
                <a:cs typeface="Arial" pitchFamily="34" charset="0"/>
              </a:rPr>
              <a:t>”</a:t>
            </a:r>
            <a:endParaRPr lang="ru-RU" sz="4800" dirty="0">
              <a:solidFill>
                <a:srgbClr val="828282"/>
              </a:solidFill>
              <a:latin typeface="+mj-lt"/>
              <a:cs typeface="Arial" pitchFamily="34" charset="0"/>
            </a:endParaRPr>
          </a:p>
        </p:txBody>
      </p:sp>
      <p:sp>
        <p:nvSpPr>
          <p:cNvPr id="3" name="Rectangle: Rounded Corners 2">
            <a:extLst>
              <a:ext uri="{FF2B5EF4-FFF2-40B4-BE49-F238E27FC236}">
                <a16:creationId xmlns:a16="http://schemas.microsoft.com/office/drawing/2014/main" id="{051F6000-C269-E515-49EE-62DD06C9CB32}"/>
              </a:ext>
            </a:extLst>
          </p:cNvPr>
          <p:cNvSpPr/>
          <p:nvPr/>
        </p:nvSpPr>
        <p:spPr>
          <a:xfrm>
            <a:off x="1524000" y="4437399"/>
            <a:ext cx="9143997" cy="934702"/>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4" name="Rectangle: Rounded Corners 3">
            <a:extLst>
              <a:ext uri="{FF2B5EF4-FFF2-40B4-BE49-F238E27FC236}">
                <a16:creationId xmlns:a16="http://schemas.microsoft.com/office/drawing/2014/main" id="{40A02CF0-1D5A-89B0-1986-EEC49DFBC8A1}"/>
              </a:ext>
            </a:extLst>
          </p:cNvPr>
          <p:cNvSpPr/>
          <p:nvPr/>
        </p:nvSpPr>
        <p:spPr>
          <a:xfrm>
            <a:off x="1524000" y="2420601"/>
            <a:ext cx="9143999" cy="726626"/>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5" name="Rectangle: Rounded Corners 4">
            <a:extLst>
              <a:ext uri="{FF2B5EF4-FFF2-40B4-BE49-F238E27FC236}">
                <a16:creationId xmlns:a16="http://schemas.microsoft.com/office/drawing/2014/main" id="{0C7F0A5C-3941-3FF8-572D-E035F85C60CB}"/>
              </a:ext>
            </a:extLst>
          </p:cNvPr>
          <p:cNvSpPr/>
          <p:nvPr/>
        </p:nvSpPr>
        <p:spPr>
          <a:xfrm>
            <a:off x="1523999" y="3147227"/>
            <a:ext cx="9143999" cy="1290167"/>
          </a:xfrm>
          <a:prstGeom prst="round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Rectangle: Rounded Corners 7">
            <a:extLst>
              <a:ext uri="{FF2B5EF4-FFF2-40B4-BE49-F238E27FC236}">
                <a16:creationId xmlns:a16="http://schemas.microsoft.com/office/drawing/2014/main" id="{862E83B7-6E08-0B2F-C2F9-A5350EABA0F5}"/>
              </a:ext>
            </a:extLst>
          </p:cNvPr>
          <p:cNvSpPr/>
          <p:nvPr/>
        </p:nvSpPr>
        <p:spPr>
          <a:xfrm>
            <a:off x="1524000" y="1419224"/>
            <a:ext cx="9143999" cy="1001371"/>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9" name="Rectangle: Rounded Corners 8">
            <a:extLst>
              <a:ext uri="{FF2B5EF4-FFF2-40B4-BE49-F238E27FC236}">
                <a16:creationId xmlns:a16="http://schemas.microsoft.com/office/drawing/2014/main" id="{52C9D46D-6C91-B217-3222-C3B5011CC7DD}"/>
              </a:ext>
            </a:extLst>
          </p:cNvPr>
          <p:cNvSpPr/>
          <p:nvPr/>
        </p:nvSpPr>
        <p:spPr>
          <a:xfrm>
            <a:off x="1523999" y="5119694"/>
            <a:ext cx="9143996" cy="1026063"/>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0000"/>
              </a:solidFill>
            </a:endParaRPr>
          </a:p>
        </p:txBody>
      </p:sp>
      <p:sp>
        <p:nvSpPr>
          <p:cNvPr id="11" name="Freeform: Shape 10">
            <a:extLst>
              <a:ext uri="{FF2B5EF4-FFF2-40B4-BE49-F238E27FC236}">
                <a16:creationId xmlns:a16="http://schemas.microsoft.com/office/drawing/2014/main" id="{B6C499AC-1D3D-D87F-5098-BB2FBDD3AF11}"/>
              </a:ext>
            </a:extLst>
          </p:cNvPr>
          <p:cNvSpPr/>
          <p:nvPr/>
        </p:nvSpPr>
        <p:spPr>
          <a:xfrm>
            <a:off x="2809875" y="1738305"/>
            <a:ext cx="7081732" cy="3589281"/>
          </a:xfrm>
          <a:custGeom>
            <a:avLst/>
            <a:gdLst>
              <a:gd name="connsiteX0" fmla="*/ 0 w 7824866"/>
              <a:gd name="connsiteY0" fmla="*/ 2357903 h 3565418"/>
              <a:gd name="connsiteX1" fmla="*/ 866775 w 7824866"/>
              <a:gd name="connsiteY1" fmla="*/ 538628 h 3565418"/>
              <a:gd name="connsiteX2" fmla="*/ 2247900 w 7824866"/>
              <a:gd name="connsiteY2" fmla="*/ 2215028 h 3565418"/>
              <a:gd name="connsiteX3" fmla="*/ 3409950 w 7824866"/>
              <a:gd name="connsiteY3" fmla="*/ 1767353 h 3565418"/>
              <a:gd name="connsiteX4" fmla="*/ 4257675 w 7824866"/>
              <a:gd name="connsiteY4" fmla="*/ 1767353 h 3565418"/>
              <a:gd name="connsiteX5" fmla="*/ 4467225 w 7824866"/>
              <a:gd name="connsiteY5" fmla="*/ 671978 h 3565418"/>
              <a:gd name="connsiteX6" fmla="*/ 4848225 w 7824866"/>
              <a:gd name="connsiteY6" fmla="*/ 43328 h 3565418"/>
              <a:gd name="connsiteX7" fmla="*/ 5676900 w 7824866"/>
              <a:gd name="connsiteY7" fmla="*/ 1872128 h 3565418"/>
              <a:gd name="connsiteX8" fmla="*/ 6019800 w 7824866"/>
              <a:gd name="connsiteY8" fmla="*/ 1881653 h 3565418"/>
              <a:gd name="connsiteX9" fmla="*/ 6686550 w 7824866"/>
              <a:gd name="connsiteY9" fmla="*/ 3291353 h 3565418"/>
              <a:gd name="connsiteX10" fmla="*/ 6934200 w 7824866"/>
              <a:gd name="connsiteY10" fmla="*/ 3453278 h 3565418"/>
              <a:gd name="connsiteX11" fmla="*/ 7734300 w 7824866"/>
              <a:gd name="connsiteY11" fmla="*/ 2005478 h 3565418"/>
              <a:gd name="connsiteX12" fmla="*/ 7772400 w 7824866"/>
              <a:gd name="connsiteY12" fmla="*/ 1976903 h 3565418"/>
              <a:gd name="connsiteX0" fmla="*/ 0 w 7824866"/>
              <a:gd name="connsiteY0" fmla="*/ 2357903 h 3565418"/>
              <a:gd name="connsiteX1" fmla="*/ 866775 w 7824866"/>
              <a:gd name="connsiteY1" fmla="*/ 538628 h 3565418"/>
              <a:gd name="connsiteX2" fmla="*/ 2447925 w 7824866"/>
              <a:gd name="connsiteY2" fmla="*/ 624353 h 3565418"/>
              <a:gd name="connsiteX3" fmla="*/ 3409950 w 7824866"/>
              <a:gd name="connsiteY3" fmla="*/ 1767353 h 3565418"/>
              <a:gd name="connsiteX4" fmla="*/ 4257675 w 7824866"/>
              <a:gd name="connsiteY4" fmla="*/ 1767353 h 3565418"/>
              <a:gd name="connsiteX5" fmla="*/ 4467225 w 7824866"/>
              <a:gd name="connsiteY5" fmla="*/ 671978 h 3565418"/>
              <a:gd name="connsiteX6" fmla="*/ 4848225 w 7824866"/>
              <a:gd name="connsiteY6" fmla="*/ 43328 h 3565418"/>
              <a:gd name="connsiteX7" fmla="*/ 5676900 w 7824866"/>
              <a:gd name="connsiteY7" fmla="*/ 1872128 h 3565418"/>
              <a:gd name="connsiteX8" fmla="*/ 6019800 w 7824866"/>
              <a:gd name="connsiteY8" fmla="*/ 1881653 h 3565418"/>
              <a:gd name="connsiteX9" fmla="*/ 6686550 w 7824866"/>
              <a:gd name="connsiteY9" fmla="*/ 3291353 h 3565418"/>
              <a:gd name="connsiteX10" fmla="*/ 6934200 w 7824866"/>
              <a:gd name="connsiteY10" fmla="*/ 3453278 h 3565418"/>
              <a:gd name="connsiteX11" fmla="*/ 7734300 w 7824866"/>
              <a:gd name="connsiteY11" fmla="*/ 2005478 h 3565418"/>
              <a:gd name="connsiteX12" fmla="*/ 7772400 w 7824866"/>
              <a:gd name="connsiteY12" fmla="*/ 1976903 h 3565418"/>
              <a:gd name="connsiteX0" fmla="*/ 0 w 7824866"/>
              <a:gd name="connsiteY0" fmla="*/ 2357903 h 3590599"/>
              <a:gd name="connsiteX1" fmla="*/ 866775 w 7824866"/>
              <a:gd name="connsiteY1" fmla="*/ 538628 h 3590599"/>
              <a:gd name="connsiteX2" fmla="*/ 2447925 w 7824866"/>
              <a:gd name="connsiteY2" fmla="*/ 624353 h 3590599"/>
              <a:gd name="connsiteX3" fmla="*/ 3409950 w 7824866"/>
              <a:gd name="connsiteY3" fmla="*/ 1767353 h 3590599"/>
              <a:gd name="connsiteX4" fmla="*/ 4257675 w 7824866"/>
              <a:gd name="connsiteY4" fmla="*/ 1767353 h 3590599"/>
              <a:gd name="connsiteX5" fmla="*/ 4467225 w 7824866"/>
              <a:gd name="connsiteY5" fmla="*/ 671978 h 3590599"/>
              <a:gd name="connsiteX6" fmla="*/ 4848225 w 7824866"/>
              <a:gd name="connsiteY6" fmla="*/ 43328 h 3590599"/>
              <a:gd name="connsiteX7" fmla="*/ 5676900 w 7824866"/>
              <a:gd name="connsiteY7" fmla="*/ 1872128 h 3590599"/>
              <a:gd name="connsiteX8" fmla="*/ 6286500 w 7824866"/>
              <a:gd name="connsiteY8" fmla="*/ 1338728 h 3590599"/>
              <a:gd name="connsiteX9" fmla="*/ 6686550 w 7824866"/>
              <a:gd name="connsiteY9" fmla="*/ 3291353 h 3590599"/>
              <a:gd name="connsiteX10" fmla="*/ 6934200 w 7824866"/>
              <a:gd name="connsiteY10" fmla="*/ 3453278 h 3590599"/>
              <a:gd name="connsiteX11" fmla="*/ 7734300 w 7824866"/>
              <a:gd name="connsiteY11" fmla="*/ 2005478 h 3590599"/>
              <a:gd name="connsiteX12" fmla="*/ 7772400 w 7824866"/>
              <a:gd name="connsiteY12" fmla="*/ 1976903 h 3590599"/>
              <a:gd name="connsiteX0" fmla="*/ 0 w 7824866"/>
              <a:gd name="connsiteY0" fmla="*/ 2357903 h 3630104"/>
              <a:gd name="connsiteX1" fmla="*/ 866775 w 7824866"/>
              <a:gd name="connsiteY1" fmla="*/ 538628 h 3630104"/>
              <a:gd name="connsiteX2" fmla="*/ 2447925 w 7824866"/>
              <a:gd name="connsiteY2" fmla="*/ 624353 h 3630104"/>
              <a:gd name="connsiteX3" fmla="*/ 3409950 w 7824866"/>
              <a:gd name="connsiteY3" fmla="*/ 1767353 h 3630104"/>
              <a:gd name="connsiteX4" fmla="*/ 4257675 w 7824866"/>
              <a:gd name="connsiteY4" fmla="*/ 1767353 h 3630104"/>
              <a:gd name="connsiteX5" fmla="*/ 4467225 w 7824866"/>
              <a:gd name="connsiteY5" fmla="*/ 671978 h 3630104"/>
              <a:gd name="connsiteX6" fmla="*/ 4848225 w 7824866"/>
              <a:gd name="connsiteY6" fmla="*/ 43328 h 3630104"/>
              <a:gd name="connsiteX7" fmla="*/ 5676900 w 7824866"/>
              <a:gd name="connsiteY7" fmla="*/ 1872128 h 3630104"/>
              <a:gd name="connsiteX8" fmla="*/ 6448425 w 7824866"/>
              <a:gd name="connsiteY8" fmla="*/ 624353 h 3630104"/>
              <a:gd name="connsiteX9" fmla="*/ 6686550 w 7824866"/>
              <a:gd name="connsiteY9" fmla="*/ 3291353 h 3630104"/>
              <a:gd name="connsiteX10" fmla="*/ 6934200 w 7824866"/>
              <a:gd name="connsiteY10" fmla="*/ 3453278 h 3630104"/>
              <a:gd name="connsiteX11" fmla="*/ 7734300 w 7824866"/>
              <a:gd name="connsiteY11" fmla="*/ 2005478 h 3630104"/>
              <a:gd name="connsiteX12" fmla="*/ 7772400 w 7824866"/>
              <a:gd name="connsiteY12" fmla="*/ 1976903 h 3630104"/>
              <a:gd name="connsiteX0" fmla="*/ 0 w 7824866"/>
              <a:gd name="connsiteY0" fmla="*/ 2357903 h 3630104"/>
              <a:gd name="connsiteX1" fmla="*/ 866775 w 7824866"/>
              <a:gd name="connsiteY1" fmla="*/ 538628 h 3630104"/>
              <a:gd name="connsiteX2" fmla="*/ 2447925 w 7824866"/>
              <a:gd name="connsiteY2" fmla="*/ 976778 h 3630104"/>
              <a:gd name="connsiteX3" fmla="*/ 3409950 w 7824866"/>
              <a:gd name="connsiteY3" fmla="*/ 1767353 h 3630104"/>
              <a:gd name="connsiteX4" fmla="*/ 4257675 w 7824866"/>
              <a:gd name="connsiteY4" fmla="*/ 1767353 h 3630104"/>
              <a:gd name="connsiteX5" fmla="*/ 4467225 w 7824866"/>
              <a:gd name="connsiteY5" fmla="*/ 671978 h 3630104"/>
              <a:gd name="connsiteX6" fmla="*/ 4848225 w 7824866"/>
              <a:gd name="connsiteY6" fmla="*/ 43328 h 3630104"/>
              <a:gd name="connsiteX7" fmla="*/ 5676900 w 7824866"/>
              <a:gd name="connsiteY7" fmla="*/ 1872128 h 3630104"/>
              <a:gd name="connsiteX8" fmla="*/ 6448425 w 7824866"/>
              <a:gd name="connsiteY8" fmla="*/ 624353 h 3630104"/>
              <a:gd name="connsiteX9" fmla="*/ 6686550 w 7824866"/>
              <a:gd name="connsiteY9" fmla="*/ 3291353 h 3630104"/>
              <a:gd name="connsiteX10" fmla="*/ 6934200 w 7824866"/>
              <a:gd name="connsiteY10" fmla="*/ 3453278 h 3630104"/>
              <a:gd name="connsiteX11" fmla="*/ 7734300 w 7824866"/>
              <a:gd name="connsiteY11" fmla="*/ 2005478 h 3630104"/>
              <a:gd name="connsiteX12" fmla="*/ 7772400 w 7824866"/>
              <a:gd name="connsiteY12" fmla="*/ 1976903 h 3630104"/>
              <a:gd name="connsiteX0" fmla="*/ 0 w 7797800"/>
              <a:gd name="connsiteY0" fmla="*/ 2357903 h 3630104"/>
              <a:gd name="connsiteX1" fmla="*/ 866775 w 7797800"/>
              <a:gd name="connsiteY1" fmla="*/ 538628 h 3630104"/>
              <a:gd name="connsiteX2" fmla="*/ 2447925 w 7797800"/>
              <a:gd name="connsiteY2" fmla="*/ 976778 h 3630104"/>
              <a:gd name="connsiteX3" fmla="*/ 3409950 w 7797800"/>
              <a:gd name="connsiteY3" fmla="*/ 1767353 h 3630104"/>
              <a:gd name="connsiteX4" fmla="*/ 4257675 w 7797800"/>
              <a:gd name="connsiteY4" fmla="*/ 1767353 h 3630104"/>
              <a:gd name="connsiteX5" fmla="*/ 4467225 w 7797800"/>
              <a:gd name="connsiteY5" fmla="*/ 671978 h 3630104"/>
              <a:gd name="connsiteX6" fmla="*/ 4848225 w 7797800"/>
              <a:gd name="connsiteY6" fmla="*/ 43328 h 3630104"/>
              <a:gd name="connsiteX7" fmla="*/ 5676900 w 7797800"/>
              <a:gd name="connsiteY7" fmla="*/ 1872128 h 3630104"/>
              <a:gd name="connsiteX8" fmla="*/ 6448425 w 7797800"/>
              <a:gd name="connsiteY8" fmla="*/ 624353 h 3630104"/>
              <a:gd name="connsiteX9" fmla="*/ 6686550 w 7797800"/>
              <a:gd name="connsiteY9" fmla="*/ 3291353 h 3630104"/>
              <a:gd name="connsiteX10" fmla="*/ 6934200 w 7797800"/>
              <a:gd name="connsiteY10" fmla="*/ 3453278 h 3630104"/>
              <a:gd name="connsiteX11" fmla="*/ 7734300 w 7797800"/>
              <a:gd name="connsiteY11" fmla="*/ 2005478 h 3630104"/>
              <a:gd name="connsiteX12" fmla="*/ 7696200 w 7797800"/>
              <a:gd name="connsiteY12" fmla="*/ 2529353 h 3630104"/>
              <a:gd name="connsiteX0" fmla="*/ 0 w 7708041"/>
              <a:gd name="connsiteY0" fmla="*/ 2357903 h 3589281"/>
              <a:gd name="connsiteX1" fmla="*/ 866775 w 7708041"/>
              <a:gd name="connsiteY1" fmla="*/ 538628 h 3589281"/>
              <a:gd name="connsiteX2" fmla="*/ 2447925 w 7708041"/>
              <a:gd name="connsiteY2" fmla="*/ 976778 h 3589281"/>
              <a:gd name="connsiteX3" fmla="*/ 3409950 w 7708041"/>
              <a:gd name="connsiteY3" fmla="*/ 1767353 h 3589281"/>
              <a:gd name="connsiteX4" fmla="*/ 4257675 w 7708041"/>
              <a:gd name="connsiteY4" fmla="*/ 1767353 h 3589281"/>
              <a:gd name="connsiteX5" fmla="*/ 4467225 w 7708041"/>
              <a:gd name="connsiteY5" fmla="*/ 671978 h 3589281"/>
              <a:gd name="connsiteX6" fmla="*/ 4848225 w 7708041"/>
              <a:gd name="connsiteY6" fmla="*/ 43328 h 3589281"/>
              <a:gd name="connsiteX7" fmla="*/ 5676900 w 7708041"/>
              <a:gd name="connsiteY7" fmla="*/ 1872128 h 3589281"/>
              <a:gd name="connsiteX8" fmla="*/ 6448425 w 7708041"/>
              <a:gd name="connsiteY8" fmla="*/ 624353 h 3589281"/>
              <a:gd name="connsiteX9" fmla="*/ 6686550 w 7708041"/>
              <a:gd name="connsiteY9" fmla="*/ 3291353 h 3589281"/>
              <a:gd name="connsiteX10" fmla="*/ 6934200 w 7708041"/>
              <a:gd name="connsiteY10" fmla="*/ 3453278 h 3589281"/>
              <a:gd name="connsiteX11" fmla="*/ 7486650 w 7708041"/>
              <a:gd name="connsiteY11" fmla="*/ 2653178 h 3589281"/>
              <a:gd name="connsiteX12" fmla="*/ 7696200 w 7708041"/>
              <a:gd name="connsiteY12" fmla="*/ 2529353 h 358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08041" h="3589281">
                <a:moveTo>
                  <a:pt x="0" y="2357903"/>
                </a:moveTo>
                <a:cubicBezTo>
                  <a:pt x="246062" y="1460171"/>
                  <a:pt x="458788" y="768815"/>
                  <a:pt x="866775" y="538628"/>
                </a:cubicBezTo>
                <a:cubicBezTo>
                  <a:pt x="1274762" y="308441"/>
                  <a:pt x="2024063" y="771991"/>
                  <a:pt x="2447925" y="976778"/>
                </a:cubicBezTo>
                <a:cubicBezTo>
                  <a:pt x="2871787" y="1181565"/>
                  <a:pt x="3108325" y="1635591"/>
                  <a:pt x="3409950" y="1767353"/>
                </a:cubicBezTo>
                <a:cubicBezTo>
                  <a:pt x="3711575" y="1899115"/>
                  <a:pt x="4081463" y="1949915"/>
                  <a:pt x="4257675" y="1767353"/>
                </a:cubicBezTo>
                <a:cubicBezTo>
                  <a:pt x="4433887" y="1584791"/>
                  <a:pt x="4368800" y="959315"/>
                  <a:pt x="4467225" y="671978"/>
                </a:cubicBezTo>
                <a:cubicBezTo>
                  <a:pt x="4565650" y="384641"/>
                  <a:pt x="4646613" y="-156697"/>
                  <a:pt x="4848225" y="43328"/>
                </a:cubicBezTo>
                <a:cubicBezTo>
                  <a:pt x="5049837" y="243353"/>
                  <a:pt x="5410200" y="1775291"/>
                  <a:pt x="5676900" y="1872128"/>
                </a:cubicBezTo>
                <a:cubicBezTo>
                  <a:pt x="5943600" y="1968965"/>
                  <a:pt x="6280150" y="387816"/>
                  <a:pt x="6448425" y="624353"/>
                </a:cubicBezTo>
                <a:cubicBezTo>
                  <a:pt x="6616700" y="860890"/>
                  <a:pt x="6605588" y="2819866"/>
                  <a:pt x="6686550" y="3291353"/>
                </a:cubicBezTo>
                <a:cubicBezTo>
                  <a:pt x="6767513" y="3762841"/>
                  <a:pt x="6800850" y="3559640"/>
                  <a:pt x="6934200" y="3453278"/>
                </a:cubicBezTo>
                <a:cubicBezTo>
                  <a:pt x="7067550" y="3346916"/>
                  <a:pt x="7346950" y="2899240"/>
                  <a:pt x="7486650" y="2653178"/>
                </a:cubicBezTo>
                <a:cubicBezTo>
                  <a:pt x="7626350" y="2407116"/>
                  <a:pt x="7747000" y="2420609"/>
                  <a:pt x="7696200" y="2529353"/>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TextBox 6">
            <a:extLst>
              <a:ext uri="{FF2B5EF4-FFF2-40B4-BE49-F238E27FC236}">
                <a16:creationId xmlns:a16="http://schemas.microsoft.com/office/drawing/2014/main" id="{E1E5D5BE-7A1D-1D66-4133-481C67C49A63}"/>
              </a:ext>
            </a:extLst>
          </p:cNvPr>
          <p:cNvSpPr txBox="1"/>
          <p:nvPr/>
        </p:nvSpPr>
        <p:spPr>
          <a:xfrm>
            <a:off x="1690688" y="3429000"/>
            <a:ext cx="1323975" cy="707886"/>
          </a:xfrm>
          <a:prstGeom prst="rect">
            <a:avLst/>
          </a:prstGeom>
          <a:noFill/>
        </p:spPr>
        <p:txBody>
          <a:bodyPr wrap="square" rtlCol="0">
            <a:spAutoFit/>
          </a:bodyPr>
          <a:lstStyle/>
          <a:p>
            <a:r>
              <a:rPr lang="nl-BE" sz="2000" dirty="0" err="1">
                <a:solidFill>
                  <a:schemeClr val="bg1"/>
                </a:solidFill>
              </a:rPr>
              <a:t>Optimal</a:t>
            </a:r>
            <a:r>
              <a:rPr lang="nl-BE" sz="2000" dirty="0">
                <a:solidFill>
                  <a:schemeClr val="bg1"/>
                </a:solidFill>
              </a:rPr>
              <a:t> </a:t>
            </a:r>
            <a:r>
              <a:rPr lang="nl-BE" sz="2000" dirty="0" err="1">
                <a:solidFill>
                  <a:schemeClr val="bg1"/>
                </a:solidFill>
              </a:rPr>
              <a:t>arousal</a:t>
            </a:r>
            <a:endParaRPr lang="nl-BE" sz="2000" dirty="0">
              <a:solidFill>
                <a:schemeClr val="bg1"/>
              </a:solidFill>
            </a:endParaRPr>
          </a:p>
        </p:txBody>
      </p:sp>
      <p:sp>
        <p:nvSpPr>
          <p:cNvPr id="10" name="TextBox 9">
            <a:extLst>
              <a:ext uri="{FF2B5EF4-FFF2-40B4-BE49-F238E27FC236}">
                <a16:creationId xmlns:a16="http://schemas.microsoft.com/office/drawing/2014/main" id="{A0215854-D194-AC46-F882-8BFC2F10AB38}"/>
              </a:ext>
            </a:extLst>
          </p:cNvPr>
          <p:cNvSpPr txBox="1"/>
          <p:nvPr/>
        </p:nvSpPr>
        <p:spPr>
          <a:xfrm>
            <a:off x="1724026" y="1628774"/>
            <a:ext cx="1666874" cy="400110"/>
          </a:xfrm>
          <a:prstGeom prst="rect">
            <a:avLst/>
          </a:prstGeom>
          <a:noFill/>
        </p:spPr>
        <p:txBody>
          <a:bodyPr wrap="square" rtlCol="0">
            <a:spAutoFit/>
          </a:bodyPr>
          <a:lstStyle/>
          <a:p>
            <a:r>
              <a:rPr lang="nl-BE" sz="2000" dirty="0">
                <a:solidFill>
                  <a:schemeClr val="bg1"/>
                </a:solidFill>
              </a:rPr>
              <a:t>Hyper </a:t>
            </a:r>
            <a:r>
              <a:rPr lang="nl-BE" sz="2000" dirty="0" err="1">
                <a:solidFill>
                  <a:schemeClr val="bg1"/>
                </a:solidFill>
              </a:rPr>
              <a:t>arousal</a:t>
            </a:r>
            <a:endParaRPr lang="nl-BE" sz="2000" dirty="0">
              <a:solidFill>
                <a:schemeClr val="bg1"/>
              </a:solidFill>
            </a:endParaRPr>
          </a:p>
        </p:txBody>
      </p:sp>
      <p:sp>
        <p:nvSpPr>
          <p:cNvPr id="12" name="TextBox 11">
            <a:extLst>
              <a:ext uri="{FF2B5EF4-FFF2-40B4-BE49-F238E27FC236}">
                <a16:creationId xmlns:a16="http://schemas.microsoft.com/office/drawing/2014/main" id="{0E06C169-5EDE-43CA-F461-897E46A2C406}"/>
              </a:ext>
            </a:extLst>
          </p:cNvPr>
          <p:cNvSpPr txBox="1"/>
          <p:nvPr/>
        </p:nvSpPr>
        <p:spPr>
          <a:xfrm>
            <a:off x="1724026" y="5412225"/>
            <a:ext cx="1666874" cy="400110"/>
          </a:xfrm>
          <a:prstGeom prst="rect">
            <a:avLst/>
          </a:prstGeom>
          <a:noFill/>
        </p:spPr>
        <p:txBody>
          <a:bodyPr wrap="square" rtlCol="0">
            <a:spAutoFit/>
          </a:bodyPr>
          <a:lstStyle/>
          <a:p>
            <a:r>
              <a:rPr lang="nl-BE" sz="2000" dirty="0">
                <a:solidFill>
                  <a:schemeClr val="bg1"/>
                </a:solidFill>
              </a:rPr>
              <a:t>Hypo </a:t>
            </a:r>
            <a:r>
              <a:rPr lang="nl-BE" sz="2000" dirty="0" err="1">
                <a:solidFill>
                  <a:schemeClr val="bg1"/>
                </a:solidFill>
              </a:rPr>
              <a:t>arousal</a:t>
            </a:r>
            <a:endParaRPr lang="nl-BE" sz="2000" dirty="0">
              <a:solidFill>
                <a:schemeClr val="bg1"/>
              </a:solidFill>
            </a:endParaRPr>
          </a:p>
        </p:txBody>
      </p:sp>
    </p:spTree>
    <p:extLst>
      <p:ext uri="{BB962C8B-B14F-4D97-AF65-F5344CB8AC3E}">
        <p14:creationId xmlns:p14="http://schemas.microsoft.com/office/powerpoint/2010/main" val="2183426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1274</Words>
  <Application>Microsoft Office PowerPoint</Application>
  <PresentationFormat>Widescreen</PresentationFormat>
  <Paragraphs>289</Paragraphs>
  <Slides>29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Non take up</vt:lpstr>
      <vt:lpstr>Non take up</vt:lpstr>
      <vt:lpstr>Non take up</vt:lpstr>
      <vt:lpstr>Non take 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 take up</vt:lpstr>
      <vt:lpstr>Non take up</vt:lpstr>
      <vt:lpstr>Non take up</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Tape Infographic</dc:title>
  <dc:creator>Iryna Siletska</dc:creator>
  <cp:lastModifiedBy>Marjolijn De Wilde</cp:lastModifiedBy>
  <cp:revision>41</cp:revision>
  <dcterms:created xsi:type="dcterms:W3CDTF">2020-12-10T18:04:03Z</dcterms:created>
  <dcterms:modified xsi:type="dcterms:W3CDTF">2023-06-19T21:00:41Z</dcterms:modified>
</cp:coreProperties>
</file>