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74" r:id="rId5"/>
    <p:sldId id="273" r:id="rId6"/>
    <p:sldId id="275" r:id="rId7"/>
    <p:sldId id="276" r:id="rId8"/>
    <p:sldId id="277" r:id="rId9"/>
    <p:sldId id="278" r:id="rId10"/>
    <p:sldId id="279" r:id="rId11"/>
    <p:sldId id="280" r:id="rId12"/>
    <p:sldId id="281" r:id="rId13"/>
    <p:sldId id="282" r:id="rId14"/>
    <p:sldId id="283" r:id="rId15"/>
    <p:sldId id="261" r:id="rId16"/>
    <p:sldId id="262" r:id="rId17"/>
    <p:sldId id="263" r:id="rId18"/>
    <p:sldId id="264" r:id="rId19"/>
    <p:sldId id="265" r:id="rId20"/>
    <p:sldId id="271" r:id="rId21"/>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82" d="100"/>
          <a:sy n="82" d="100"/>
        </p:scale>
        <p:origin x="58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8896865" cy="2387600"/>
          </a:xfrm>
        </p:spPr>
        <p:txBody>
          <a:bodyPr anchor="b"/>
          <a:lstStyle>
            <a:lvl1pPr algn="ctr">
              <a:defRPr sz="6000"/>
            </a:lvl1pPr>
          </a:lstStyle>
          <a:p>
            <a:r>
              <a:rPr lang="nl-NL"/>
              <a:t>Klik om de stijl te bewerken</a:t>
            </a:r>
            <a:endParaRPr lang="nl-BE" dirty="0"/>
          </a:p>
        </p:txBody>
      </p:sp>
      <p:sp>
        <p:nvSpPr>
          <p:cNvPr id="3" name="Ondertitel 2"/>
          <p:cNvSpPr>
            <a:spLocks noGrp="1"/>
          </p:cNvSpPr>
          <p:nvPr>
            <p:ph type="subTitle" idx="1"/>
          </p:nvPr>
        </p:nvSpPr>
        <p:spPr>
          <a:xfrm>
            <a:off x="1524000" y="3602038"/>
            <a:ext cx="889686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Tree>
    <p:extLst>
      <p:ext uri="{BB962C8B-B14F-4D97-AF65-F5344CB8AC3E}">
        <p14:creationId xmlns:p14="http://schemas.microsoft.com/office/powerpoint/2010/main" val="85820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06173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838200" y="1825625"/>
            <a:ext cx="4738816"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735595" y="1819961"/>
            <a:ext cx="4677032"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1873334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41816404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469557"/>
            <a:ext cx="9574427" cy="1221131"/>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838200" y="1825625"/>
            <a:ext cx="9574427"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745489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cid:2C1AF5B8-BF7E-4755-8EBA-F510CE944A77"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openxmlformats.org/officeDocument/2006/relationships/image" Target="cid:5EAE8018-C1CE-4C09-85CC-429092CE7CB1" TargetMode="External"/><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0.jpeg"/><Relationship Id="rId11" Type="http://schemas.openxmlformats.org/officeDocument/2006/relationships/image" Target="cid:88C7CAB5-F35E-466D-BBC8-9CAB19C233DF" TargetMode="External"/><Relationship Id="rId5" Type="http://schemas.openxmlformats.org/officeDocument/2006/relationships/image" Target="../media/image19.png"/><Relationship Id="rId10" Type="http://schemas.openxmlformats.org/officeDocument/2006/relationships/image" Target="../media/image23.jpeg"/><Relationship Id="rId4" Type="http://schemas.openxmlformats.org/officeDocument/2006/relationships/image" Target="cid:6902E7B2-3FE4-4AC4-A135-59BABA32B470" TargetMode="External"/><Relationship Id="rId9"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hyperlink" Target="https://www.heusden-zolder.be/file/download/644d0dc9-400c-4a12-82aa-9d929aa5d985/20EAC6DEAD1E0D5AC7FDA2A813182CB2.pdf" TargetMode="External"/><Relationship Id="rId2" Type="http://schemas.openxmlformats.org/officeDocument/2006/relationships/hyperlink" Target="https://www.heusden-zolder.be/voordelenboekje"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kathleen.vandenput@heusden-zolder.be" TargetMode="External"/><Relationship Id="rId2" Type="http://schemas.openxmlformats.org/officeDocument/2006/relationships/hyperlink" Target="mailto:Alice.Bolle@heusden-zolder.be"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91194" y="530788"/>
            <a:ext cx="8896865" cy="3949772"/>
          </a:xfrm>
        </p:spPr>
        <p:txBody>
          <a:bodyPr>
            <a:normAutofit/>
          </a:bodyPr>
          <a:lstStyle/>
          <a:p>
            <a:pPr>
              <a:lnSpc>
                <a:spcPct val="150000"/>
              </a:lnSpc>
            </a:pPr>
            <a:r>
              <a:rPr lang="nl-BE" dirty="0"/>
              <a:t>Vernieuwend Project</a:t>
            </a:r>
            <a:br>
              <a:rPr lang="nl-BE" dirty="0"/>
            </a:br>
            <a:r>
              <a:rPr lang="nl-BE" sz="2200" dirty="0"/>
              <a:t>De non-take up van rechten verkleinen </a:t>
            </a:r>
            <a:br>
              <a:rPr lang="nl-BE" sz="2200" dirty="0"/>
            </a:br>
            <a:r>
              <a:rPr lang="nl-BE" sz="2200" dirty="0" err="1"/>
              <a:t>d.m.v</a:t>
            </a:r>
            <a:r>
              <a:rPr lang="nl-BE" sz="2200" dirty="0"/>
              <a:t> onze Kinderkansenambassadeur</a:t>
            </a:r>
            <a:br>
              <a:rPr lang="nl-BE" sz="2200" dirty="0"/>
            </a:br>
            <a:r>
              <a:rPr lang="nl-BE" sz="2200" dirty="0"/>
              <a:t>en de automatische toekenning van het sociaal tarief </a:t>
            </a:r>
            <a:br>
              <a:rPr lang="nl-BE" dirty="0"/>
            </a:br>
            <a:endParaRPr lang="nl-BE" sz="1800"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0874" y="4480560"/>
            <a:ext cx="5756366" cy="2158637"/>
          </a:xfrm>
          <a:prstGeom prst="rect">
            <a:avLst/>
          </a:prstGeom>
        </p:spPr>
      </p:pic>
    </p:spTree>
    <p:extLst>
      <p:ext uri="{BB962C8B-B14F-4D97-AF65-F5344CB8AC3E}">
        <p14:creationId xmlns:p14="http://schemas.microsoft.com/office/powerpoint/2010/main" val="2164400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Stap 2 : Samenwerkingsovereenkomst  met de Kruispuntbank Sociale Zekerheid </a:t>
            </a:r>
          </a:p>
        </p:txBody>
      </p:sp>
      <p:sp>
        <p:nvSpPr>
          <p:cNvPr id="3" name="Tijdelijke aanduiding voor inhoud 2"/>
          <p:cNvSpPr>
            <a:spLocks noGrp="1"/>
          </p:cNvSpPr>
          <p:nvPr>
            <p:ph idx="1"/>
          </p:nvPr>
        </p:nvSpPr>
        <p:spPr/>
        <p:txBody>
          <a:bodyPr>
            <a:normAutofit/>
          </a:bodyPr>
          <a:lstStyle/>
          <a:p>
            <a:pPr marL="0" indent="0">
              <a:buNone/>
            </a:pPr>
            <a:endParaRPr lang="nl-BE" dirty="0"/>
          </a:p>
          <a:p>
            <a:r>
              <a:rPr lang="nl-BE" dirty="0"/>
              <a:t>1 maal per jaar ontvangen we een lijst van alle kinderen 0-24 jaar die recht hebben op de verhoogde tegemoetkoming</a:t>
            </a:r>
          </a:p>
          <a:p>
            <a:pPr marL="0" indent="0">
              <a:buNone/>
            </a:pPr>
            <a:endParaRPr lang="nl-BE" dirty="0"/>
          </a:p>
          <a:p>
            <a:r>
              <a:rPr lang="nl-BE" dirty="0"/>
              <a:t>Afspraken omtrent privacy : gegevens mogen enkel gebruikt worden voor de toepassing van de gemeenteraadsreglementen die vermeld zijn in de  samenwerkingsovereenkomst.  </a:t>
            </a:r>
          </a:p>
        </p:txBody>
      </p:sp>
    </p:spTree>
    <p:extLst>
      <p:ext uri="{BB962C8B-B14F-4D97-AF65-F5344CB8AC3E}">
        <p14:creationId xmlns:p14="http://schemas.microsoft.com/office/powerpoint/2010/main" val="550810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Stap 3 : koppeling van data </a:t>
            </a:r>
          </a:p>
        </p:txBody>
      </p:sp>
      <p:sp>
        <p:nvSpPr>
          <p:cNvPr id="3" name="Tijdelijke aanduiding voor inhoud 2"/>
          <p:cNvSpPr>
            <a:spLocks noGrp="1"/>
          </p:cNvSpPr>
          <p:nvPr>
            <p:ph idx="1"/>
          </p:nvPr>
        </p:nvSpPr>
        <p:spPr>
          <a:xfrm>
            <a:off x="504773" y="2071688"/>
            <a:ext cx="10241280" cy="4351338"/>
          </a:xfrm>
        </p:spPr>
        <p:txBody>
          <a:bodyPr/>
          <a:lstStyle/>
          <a:p>
            <a:pPr marL="0" indent="0">
              <a:buNone/>
            </a:pPr>
            <a:r>
              <a:rPr lang="nl-BE" dirty="0"/>
              <a:t>Gegevens zijn beschikbaar in beschermde map (enkel toegang voor beperkt aantal medewerkers) </a:t>
            </a:r>
          </a:p>
          <a:p>
            <a:pPr marL="0" indent="0">
              <a:buNone/>
            </a:pPr>
            <a:endParaRPr lang="nl-BE" dirty="0"/>
          </a:p>
          <a:p>
            <a:pPr marL="0" indent="0">
              <a:buNone/>
            </a:pPr>
            <a:r>
              <a:rPr lang="nl-BE" dirty="0"/>
              <a:t>Gegevens de kruispuntbank worden gekoppeld binnen de inschrijvingstools </a:t>
            </a:r>
          </a:p>
          <a:p>
            <a:pPr lvl="1"/>
            <a:r>
              <a:rPr lang="nl-BE" dirty="0"/>
              <a:t>Voor het vakantie-aanbod : via ticket gang </a:t>
            </a:r>
          </a:p>
          <a:p>
            <a:pPr lvl="1"/>
            <a:r>
              <a:rPr lang="nl-BE" dirty="0"/>
              <a:t>Voor de buitenschoolse kinderopvang : via i-</a:t>
            </a:r>
            <a:r>
              <a:rPr lang="nl-BE" dirty="0" err="1"/>
              <a:t>scool</a:t>
            </a:r>
            <a:r>
              <a:rPr lang="nl-BE" dirty="0"/>
              <a:t> </a:t>
            </a:r>
          </a:p>
          <a:p>
            <a:pPr marL="457200" lvl="1" indent="0">
              <a:buNone/>
            </a:pPr>
            <a:endParaRPr lang="nl-BE" dirty="0"/>
          </a:p>
          <a:p>
            <a:pPr marL="457200" lvl="1" indent="0">
              <a:buNone/>
            </a:pPr>
            <a:r>
              <a:rPr lang="nl-BE" dirty="0"/>
              <a:t>= AUTOMATISERING DIGITAAL DOOR KOPPELING VAN DATA </a:t>
            </a:r>
          </a:p>
          <a:p>
            <a:pPr lvl="1"/>
            <a:endParaRPr lang="nl-BE" dirty="0"/>
          </a:p>
          <a:p>
            <a:pPr marL="457200" lvl="1" indent="0">
              <a:buNone/>
            </a:pPr>
            <a:endParaRPr lang="nl-BE" dirty="0"/>
          </a:p>
        </p:txBody>
      </p:sp>
    </p:spTree>
    <p:extLst>
      <p:ext uri="{BB962C8B-B14F-4D97-AF65-F5344CB8AC3E}">
        <p14:creationId xmlns:p14="http://schemas.microsoft.com/office/powerpoint/2010/main" val="1724946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Stap 3 : communicatie </a:t>
            </a:r>
          </a:p>
        </p:txBody>
      </p:sp>
      <p:sp>
        <p:nvSpPr>
          <p:cNvPr id="3" name="Tijdelijke aanduiding voor inhoud 2"/>
          <p:cNvSpPr>
            <a:spLocks noGrp="1"/>
          </p:cNvSpPr>
          <p:nvPr>
            <p:ph idx="1"/>
          </p:nvPr>
        </p:nvSpPr>
        <p:spPr/>
        <p:txBody>
          <a:bodyPr/>
          <a:lstStyle/>
          <a:p>
            <a:r>
              <a:rPr lang="nl-BE" dirty="0"/>
              <a:t>Alle rechthebbenden op sociaal tarief ontvangen een informatieve folder</a:t>
            </a:r>
          </a:p>
          <a:p>
            <a:pPr marL="0" indent="0">
              <a:buNone/>
            </a:pPr>
            <a:endParaRPr lang="nl-BE" dirty="0"/>
          </a:p>
          <a:p>
            <a:pPr marL="0" indent="0">
              <a:buNone/>
            </a:pPr>
            <a:r>
              <a:rPr lang="nl-BE" dirty="0"/>
              <a:t>+ gezinnen die ook kinderen hebben ingeschreven in de buitenschoolse kinderopvang ontvangen een brief dat ze recht hebben op het sociale tarief </a:t>
            </a:r>
          </a:p>
          <a:p>
            <a:pPr marL="0" indent="0">
              <a:buNone/>
            </a:pPr>
            <a:r>
              <a:rPr lang="nl-BE" dirty="0"/>
              <a:t>+ gezinnen die hun recht verliezen worden hiervan eveneens op de hoogte gebracht.  </a:t>
            </a:r>
          </a:p>
        </p:txBody>
      </p:sp>
    </p:spTree>
    <p:extLst>
      <p:ext uri="{BB962C8B-B14F-4D97-AF65-F5344CB8AC3E}">
        <p14:creationId xmlns:p14="http://schemas.microsoft.com/office/powerpoint/2010/main" val="436106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AUTOMATISERING IS GEEN TOVERMIDDEL </a:t>
            </a:r>
          </a:p>
        </p:txBody>
      </p:sp>
      <p:sp>
        <p:nvSpPr>
          <p:cNvPr id="3" name="Tijdelijke aanduiding voor inhoud 2"/>
          <p:cNvSpPr>
            <a:spLocks noGrp="1"/>
          </p:cNvSpPr>
          <p:nvPr>
            <p:ph idx="1"/>
          </p:nvPr>
        </p:nvSpPr>
        <p:spPr/>
        <p:txBody>
          <a:bodyPr/>
          <a:lstStyle/>
          <a:p>
            <a:pPr marL="0" indent="0">
              <a:buNone/>
            </a:pPr>
            <a:endParaRPr lang="nl-BE" dirty="0"/>
          </a:p>
          <a:p>
            <a:pPr marL="0" indent="0">
              <a:buNone/>
            </a:pPr>
            <a:endParaRPr lang="nl-BE" dirty="0"/>
          </a:p>
          <a:p>
            <a:endParaRPr lang="nl-BE" dirty="0"/>
          </a:p>
        </p:txBody>
      </p:sp>
      <p:pic>
        <p:nvPicPr>
          <p:cNvPr id="4" name="Afbeelding 3"/>
          <p:cNvPicPr>
            <a:picLocks noChangeAspect="1"/>
          </p:cNvPicPr>
          <p:nvPr/>
        </p:nvPicPr>
        <p:blipFill>
          <a:blip r:embed="rId2"/>
          <a:stretch>
            <a:fillRect/>
          </a:stretch>
        </p:blipFill>
        <p:spPr>
          <a:xfrm>
            <a:off x="0" y="1825625"/>
            <a:ext cx="5845964" cy="3552758"/>
          </a:xfrm>
          <a:prstGeom prst="rect">
            <a:avLst/>
          </a:prstGeom>
        </p:spPr>
      </p:pic>
      <p:sp>
        <p:nvSpPr>
          <p:cNvPr id="11" name="Tekstvak 10"/>
          <p:cNvSpPr txBox="1"/>
          <p:nvPr/>
        </p:nvSpPr>
        <p:spPr>
          <a:xfrm>
            <a:off x="5625413" y="2097000"/>
            <a:ext cx="4983480" cy="3416320"/>
          </a:xfrm>
          <a:prstGeom prst="rect">
            <a:avLst/>
          </a:prstGeom>
          <a:noFill/>
        </p:spPr>
        <p:txBody>
          <a:bodyPr wrap="square" rtlCol="0">
            <a:spAutoFit/>
          </a:bodyPr>
          <a:lstStyle/>
          <a:p>
            <a:r>
              <a:rPr lang="nl-BE" sz="2400" dirty="0"/>
              <a:t>DETECTIE </a:t>
            </a:r>
          </a:p>
          <a:p>
            <a:endParaRPr lang="nl-BE" sz="2400" dirty="0"/>
          </a:p>
          <a:p>
            <a:r>
              <a:rPr lang="nl-BE" sz="2400" dirty="0"/>
              <a:t>INFORMEREN VAN GEZINNEN </a:t>
            </a:r>
          </a:p>
          <a:p>
            <a:endParaRPr lang="nl-BE" sz="2400" dirty="0"/>
          </a:p>
          <a:p>
            <a:r>
              <a:rPr lang="nl-BE" sz="2400" dirty="0"/>
              <a:t>TOEGANKELIJKHEID VAN DIENSTEN EN ORGANISATIES </a:t>
            </a:r>
          </a:p>
          <a:p>
            <a:endParaRPr lang="nl-BE" sz="2400" dirty="0"/>
          </a:p>
          <a:p>
            <a:r>
              <a:rPr lang="nl-BE" sz="2400" dirty="0"/>
              <a:t>ONDERSTEUNEN VAN GEZINNEN </a:t>
            </a:r>
          </a:p>
        </p:txBody>
      </p:sp>
    </p:spTree>
    <p:extLst>
      <p:ext uri="{BB962C8B-B14F-4D97-AF65-F5344CB8AC3E}">
        <p14:creationId xmlns:p14="http://schemas.microsoft.com/office/powerpoint/2010/main" val="3530273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Kinderkansenambassadrice </a:t>
            </a:r>
          </a:p>
        </p:txBody>
      </p:sp>
      <p:pic>
        <p:nvPicPr>
          <p:cNvPr id="6" name="Tijdelijke aanduiding voor inhoud 5"/>
          <p:cNvPicPr>
            <a:picLocks noGrp="1" noChangeAspect="1"/>
          </p:cNvPicPr>
          <p:nvPr>
            <p:ph idx="1"/>
          </p:nvPr>
        </p:nvPicPr>
        <p:blipFill rotWithShape="1">
          <a:blip r:embed="rId2"/>
          <a:srcRect l="36384" t="17235" r="38399" b="4662"/>
          <a:stretch/>
        </p:blipFill>
        <p:spPr>
          <a:xfrm>
            <a:off x="1813560" y="1520965"/>
            <a:ext cx="2727960" cy="4752619"/>
          </a:xfrm>
          <a:prstGeom prst="rect">
            <a:avLst/>
          </a:prstGeom>
        </p:spPr>
      </p:pic>
    </p:spTree>
    <p:extLst>
      <p:ext uri="{BB962C8B-B14F-4D97-AF65-F5344CB8AC3E}">
        <p14:creationId xmlns:p14="http://schemas.microsoft.com/office/powerpoint/2010/main" val="192729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Doe-je-</a:t>
            </a:r>
            <a:r>
              <a:rPr lang="nl-BE" dirty="0" err="1"/>
              <a:t>Voordeeldag</a:t>
            </a:r>
            <a:r>
              <a:rPr lang="nl-BE" dirty="0"/>
              <a:t> 2022</a:t>
            </a:r>
          </a:p>
        </p:txBody>
      </p:sp>
      <p:sp>
        <p:nvSpPr>
          <p:cNvPr id="4" name="Tekstvak 3"/>
          <p:cNvSpPr txBox="1"/>
          <p:nvPr/>
        </p:nvSpPr>
        <p:spPr>
          <a:xfrm>
            <a:off x="1219200" y="2063931"/>
            <a:ext cx="4746171" cy="2542903"/>
          </a:xfrm>
          <a:prstGeom prst="rect">
            <a:avLst/>
          </a:prstGeom>
          <a:noFill/>
        </p:spPr>
        <p:txBody>
          <a:bodyPr wrap="square" rtlCol="0">
            <a:spAutoFit/>
          </a:bodyPr>
          <a:lstStyle/>
          <a:p>
            <a:endParaRPr lang="nl-BE" dirty="0"/>
          </a:p>
        </p:txBody>
      </p:sp>
      <p:pic>
        <p:nvPicPr>
          <p:cNvPr id="5" name="Afbeelding 4"/>
          <p:cNvPicPr>
            <a:picLocks noChangeAspect="1"/>
          </p:cNvPicPr>
          <p:nvPr/>
        </p:nvPicPr>
        <p:blipFill rotWithShape="1">
          <a:blip r:embed="rId2" cstate="print">
            <a:extLst>
              <a:ext uri="{28A0092B-C50C-407E-A947-70E740481C1C}">
                <a14:useLocalDpi xmlns:a14="http://schemas.microsoft.com/office/drawing/2010/main" val="0"/>
              </a:ext>
            </a:extLst>
          </a:blip>
          <a:srcRect l="-541" t="255" r="541" b="50347"/>
          <a:stretch/>
        </p:blipFill>
        <p:spPr>
          <a:xfrm>
            <a:off x="395976" y="1700622"/>
            <a:ext cx="4833784" cy="3387634"/>
          </a:xfrm>
          <a:prstGeom prst="rect">
            <a:avLst/>
          </a:prstGeom>
        </p:spPr>
      </p:pic>
      <p:pic>
        <p:nvPicPr>
          <p:cNvPr id="6" name="Afbeelding 5"/>
          <p:cNvPicPr>
            <a:picLocks noChangeAspect="1"/>
          </p:cNvPicPr>
          <p:nvPr/>
        </p:nvPicPr>
        <p:blipFill rotWithShape="1">
          <a:blip r:embed="rId2" cstate="print">
            <a:extLst>
              <a:ext uri="{28A0092B-C50C-407E-A947-70E740481C1C}">
                <a14:useLocalDpi xmlns:a14="http://schemas.microsoft.com/office/drawing/2010/main" val="0"/>
              </a:ext>
            </a:extLst>
          </a:blip>
          <a:srcRect t="51302"/>
          <a:stretch/>
        </p:blipFill>
        <p:spPr>
          <a:xfrm>
            <a:off x="5481783" y="1748519"/>
            <a:ext cx="4833784" cy="3339737"/>
          </a:xfrm>
          <a:prstGeom prst="rect">
            <a:avLst/>
          </a:prstGeom>
        </p:spPr>
      </p:pic>
      <p:sp>
        <p:nvSpPr>
          <p:cNvPr id="7" name="Tekstvak 6"/>
          <p:cNvSpPr txBox="1"/>
          <p:nvPr/>
        </p:nvSpPr>
        <p:spPr>
          <a:xfrm>
            <a:off x="395976" y="5146087"/>
            <a:ext cx="8804366" cy="1600438"/>
          </a:xfrm>
          <a:prstGeom prst="rect">
            <a:avLst/>
          </a:prstGeom>
          <a:noFill/>
        </p:spPr>
        <p:txBody>
          <a:bodyPr wrap="square" rtlCol="0">
            <a:spAutoFit/>
          </a:bodyPr>
          <a:lstStyle/>
          <a:p>
            <a:r>
              <a:rPr lang="nl-BE" sz="1400" dirty="0"/>
              <a:t>We organiseerden samen met onze partners de </a:t>
            </a:r>
            <a:r>
              <a:rPr lang="nl-BE" sz="1400" b="1" dirty="0"/>
              <a:t>Doe-je-</a:t>
            </a:r>
            <a:r>
              <a:rPr lang="nl-BE" sz="1400" b="1" dirty="0" err="1"/>
              <a:t>Voordeeldag</a:t>
            </a:r>
            <a:br>
              <a:rPr lang="nl-BE" sz="1400" dirty="0"/>
            </a:br>
            <a:r>
              <a:rPr lang="nl-BE" sz="1400" dirty="0"/>
              <a:t>Dit is een standenbeurs waar onze inwoners kunnen nagaan of ze recht hebben op de </a:t>
            </a:r>
            <a:r>
              <a:rPr lang="nl-BE" sz="1400" b="1" dirty="0"/>
              <a:t>Verhoogde Tegemoetkoming </a:t>
            </a:r>
            <a:r>
              <a:rPr lang="nl-BE" sz="1400" dirty="0"/>
              <a:t>en welke </a:t>
            </a:r>
            <a:r>
              <a:rPr lang="nl-BE" sz="1400" b="1" dirty="0"/>
              <a:t>afgeleide rechten </a:t>
            </a:r>
            <a:r>
              <a:rPr lang="nl-BE" sz="1400" dirty="0"/>
              <a:t>hieraan gekoppeld zijn. </a:t>
            </a:r>
            <a:br>
              <a:rPr lang="nl-BE" sz="1400" dirty="0"/>
            </a:br>
            <a:br>
              <a:rPr lang="nl-BE" sz="1400" dirty="0"/>
            </a:br>
            <a:r>
              <a:rPr lang="nl-BE" sz="1400" u="sng" dirty="0"/>
              <a:t>Standhouders: </a:t>
            </a:r>
            <a:r>
              <a:rPr lang="nl-BE" sz="1400" dirty="0"/>
              <a:t>De 3 grootste mutualiteiten van Heusden-Zolder, het Sociaal Huis, Spelotheek, Aap en Nel ( vrijetijdsfonds) Huis van het Kind, Rap op Stap, </a:t>
            </a:r>
            <a:r>
              <a:rPr lang="nl-BE" sz="1400" dirty="0" err="1"/>
              <a:t>Stebo</a:t>
            </a:r>
            <a:r>
              <a:rPr lang="nl-BE" sz="1400" dirty="0"/>
              <a:t>, Sociaal verhuurkantoor, Telenet </a:t>
            </a:r>
            <a:r>
              <a:rPr lang="nl-BE" sz="1400" dirty="0" err="1"/>
              <a:t>Essential</a:t>
            </a:r>
            <a:r>
              <a:rPr lang="nl-BE" sz="1400" dirty="0"/>
              <a:t>, CVO, Basiseducatie-</a:t>
            </a:r>
            <a:r>
              <a:rPr lang="nl-BE" sz="1400" dirty="0" err="1"/>
              <a:t>Ligo</a:t>
            </a:r>
            <a:r>
              <a:rPr lang="nl-BE" sz="1400" dirty="0"/>
              <a:t> </a:t>
            </a:r>
            <a:r>
              <a:rPr lang="nl-BE" sz="1400" dirty="0" err="1"/>
              <a:t>Limino</a:t>
            </a:r>
            <a:r>
              <a:rPr lang="nl-BE" sz="1400" dirty="0"/>
              <a:t>, Groeipakket, VDAB</a:t>
            </a:r>
          </a:p>
        </p:txBody>
      </p:sp>
    </p:spTree>
    <p:extLst>
      <p:ext uri="{BB962C8B-B14F-4D97-AF65-F5344CB8AC3E}">
        <p14:creationId xmlns:p14="http://schemas.microsoft.com/office/powerpoint/2010/main" val="3861145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3CA21CFF-EA55-4B4B-B398-E3D036F7EF5C" descr="PHOTO-2022-05-13-09-01-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840" y="298866"/>
            <a:ext cx="4309623" cy="318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92A5DF39-D37D-46F1-A0F3-C3A03C3D6A53" descr="PHOTO-2022-05-13-09-01-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8390" y="693741"/>
            <a:ext cx="2752827" cy="206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p:cNvPicPr>
            <a:picLocks noChangeAspect="1"/>
          </p:cNvPicPr>
          <p:nvPr/>
        </p:nvPicPr>
        <p:blipFill>
          <a:blip r:embed="rId4"/>
          <a:stretch>
            <a:fillRect/>
          </a:stretch>
        </p:blipFill>
        <p:spPr>
          <a:xfrm>
            <a:off x="495840" y="4247740"/>
            <a:ext cx="2675283" cy="2426263"/>
          </a:xfrm>
          <a:prstGeom prst="rect">
            <a:avLst/>
          </a:prstGeom>
        </p:spPr>
      </p:pic>
      <p:sp>
        <p:nvSpPr>
          <p:cNvPr id="4"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BE" altLang="nl-BE" sz="12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br>
              <a:rPr kumimoji="0" lang="nl-BE" altLang="nl-BE" sz="12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kumimoji="0" lang="nl-BE" altLang="nl-BE" sz="1800" b="0" i="0" u="none" strike="noStrike" cap="none" normalizeH="0" baseline="0">
              <a:ln>
                <a:noFill/>
              </a:ln>
              <a:solidFill>
                <a:schemeClr val="tx1"/>
              </a:solidFill>
              <a:effectLst/>
              <a:latin typeface="Arial" panose="020B0604020202020204" pitchFamily="34" charset="0"/>
            </a:endParaRPr>
          </a:p>
        </p:txBody>
      </p:sp>
      <p:pic>
        <p:nvPicPr>
          <p:cNvPr id="1029" name="2C1AF5B8-BF7E-4755-8EBA-F510CE944A77" descr="PHOTO-2022-05-13-09-01-35.jpg"/>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3859997" y="4205557"/>
            <a:ext cx="3289833" cy="2468446"/>
          </a:xfrm>
          <a:prstGeom prst="rect">
            <a:avLst/>
          </a:prstGeom>
          <a:noFill/>
          <a:extLst>
            <a:ext uri="{909E8E84-426E-40DD-AFC4-6F175D3DCCD1}">
              <a14:hiddenFill xmlns:a14="http://schemas.microsoft.com/office/drawing/2010/main">
                <a:solidFill>
                  <a:srgbClr val="FFFFFF"/>
                </a:solidFill>
              </a14:hiddenFill>
            </a:ext>
          </a:extLst>
        </p:spPr>
      </p:pic>
      <p:pic>
        <p:nvPicPr>
          <p:cNvPr id="1031" name="AB94985F-30DA-4D78-A6FB-0A8CDD7D61AF" descr="PHOTO-2022-05-13-09-01-3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0646" y="2995798"/>
            <a:ext cx="2448314" cy="322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1143000" y="3633443"/>
            <a:ext cx="6006830" cy="461665"/>
          </a:xfrm>
          <a:prstGeom prst="rect">
            <a:avLst/>
          </a:prstGeom>
          <a:noFill/>
        </p:spPr>
        <p:txBody>
          <a:bodyPr wrap="square" rtlCol="0">
            <a:spAutoFit/>
          </a:bodyPr>
          <a:lstStyle/>
          <a:p>
            <a:r>
              <a:rPr lang="nl-BE" sz="2400" dirty="0"/>
              <a:t>Sfeerbeelden Doe-Je-</a:t>
            </a:r>
            <a:r>
              <a:rPr lang="nl-BE" sz="2400" dirty="0" err="1"/>
              <a:t>Voordeeldag</a:t>
            </a:r>
            <a:endParaRPr lang="nl-BE" sz="2400" dirty="0"/>
          </a:p>
        </p:txBody>
      </p:sp>
    </p:spTree>
    <p:extLst>
      <p:ext uri="{BB962C8B-B14F-4D97-AF65-F5344CB8AC3E}">
        <p14:creationId xmlns:p14="http://schemas.microsoft.com/office/powerpoint/2010/main" val="2283463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Draag jij ook een steentje bij?</a:t>
            </a:r>
          </a:p>
        </p:txBody>
      </p:sp>
      <p:pic>
        <p:nvPicPr>
          <p:cNvPr id="1026" name="51E3A03A-7EFC-420C-8CE0-066B588E746F" descr="IMG_72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264" y="2104095"/>
            <a:ext cx="5201603" cy="390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60462F-14C2-438F-8CB1-8644E9B38353" descr="PHOTO-2022-05-13-09-01-3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254" r="9827" b="14031"/>
          <a:stretch/>
        </p:blipFill>
        <p:spPr bwMode="auto">
          <a:xfrm>
            <a:off x="7892747" y="1690688"/>
            <a:ext cx="2128299" cy="181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p:cNvSpPr txBox="1"/>
          <p:nvPr/>
        </p:nvSpPr>
        <p:spPr>
          <a:xfrm>
            <a:off x="4645153" y="3831336"/>
            <a:ext cx="5767474" cy="1754326"/>
          </a:xfrm>
          <a:prstGeom prst="rect">
            <a:avLst/>
          </a:prstGeom>
          <a:noFill/>
        </p:spPr>
        <p:txBody>
          <a:bodyPr wrap="square" rtlCol="0">
            <a:spAutoFit/>
          </a:bodyPr>
          <a:lstStyle/>
          <a:p>
            <a:r>
              <a:rPr lang="nl-BE" dirty="0"/>
              <a:t>Om op een creatieve manier te kunnen registreren hoeveel mensen we verder geholpen hebben tijdens onze Doe-Je-</a:t>
            </a:r>
            <a:r>
              <a:rPr lang="nl-BE" dirty="0" err="1"/>
              <a:t>Voordeeldag</a:t>
            </a:r>
            <a:r>
              <a:rPr lang="nl-BE" dirty="0"/>
              <a:t> maakten we gebruik van kiezelsteentjes. </a:t>
            </a:r>
            <a:br>
              <a:rPr lang="nl-BE" dirty="0"/>
            </a:br>
            <a:r>
              <a:rPr lang="nl-BE" dirty="0"/>
              <a:t>Voor iedere beantwoorde hulpvraag werd er een steentje bijgedragen.</a:t>
            </a:r>
          </a:p>
        </p:txBody>
      </p:sp>
    </p:spTree>
    <p:extLst>
      <p:ext uri="{BB962C8B-B14F-4D97-AF65-F5344CB8AC3E}">
        <p14:creationId xmlns:p14="http://schemas.microsoft.com/office/powerpoint/2010/main" val="1227079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Actie: Armoedetaboe doorbreken</a:t>
            </a:r>
          </a:p>
        </p:txBody>
      </p:sp>
      <p:pic>
        <p:nvPicPr>
          <p:cNvPr id="2051" name="A183D73B-204E-4B6A-A220-E0917C1BF149" descr="IMG_72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0745" y="1690688"/>
            <a:ext cx="2111882" cy="211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descr="IMG_7288.JPG"/>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300745" y="3950208"/>
            <a:ext cx="2111881" cy="2157984"/>
          </a:xfrm>
          <a:prstGeom prst="rect">
            <a:avLst/>
          </a:prstGeom>
          <a:noFill/>
          <a:ln>
            <a:noFill/>
          </a:ln>
        </p:spPr>
      </p:pic>
      <p:pic>
        <p:nvPicPr>
          <p:cNvPr id="2053" name="1092575E-C550-4471-BDD5-293223936D14" descr="Schermafbeelding 2023-01-25 om 12.28.1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523" y="1690688"/>
            <a:ext cx="2933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7" descr="IMG_7289.JPG"/>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6039801" y="1690688"/>
            <a:ext cx="2178264" cy="2111882"/>
          </a:xfrm>
          <a:prstGeom prst="rect">
            <a:avLst/>
          </a:prstGeom>
          <a:noFill/>
          <a:ln>
            <a:noFill/>
          </a:ln>
        </p:spPr>
      </p:pic>
      <p:pic>
        <p:nvPicPr>
          <p:cNvPr id="2054" name="FFE37FBF-34CA-4ACB-B928-C4F6404AC88A" descr="IMG_729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5239" y="3950208"/>
            <a:ext cx="2111882" cy="216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1D9BBB01-B12B-45AA-A297-BBD8E6E2F297" descr="IMG_729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5239" y="1690688"/>
            <a:ext cx="2111882" cy="211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10" descr="IMG_7292.JPG"/>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a:off x="6039801" y="3950208"/>
            <a:ext cx="2178264" cy="2157984"/>
          </a:xfrm>
          <a:prstGeom prst="rect">
            <a:avLst/>
          </a:prstGeom>
          <a:noFill/>
          <a:ln>
            <a:noFill/>
          </a:ln>
        </p:spPr>
      </p:pic>
      <p:sp>
        <p:nvSpPr>
          <p:cNvPr id="3" name="Tekstvak 2"/>
          <p:cNvSpPr txBox="1"/>
          <p:nvPr/>
        </p:nvSpPr>
        <p:spPr>
          <a:xfrm>
            <a:off x="155833" y="5113592"/>
            <a:ext cx="3689406" cy="1384995"/>
          </a:xfrm>
          <a:prstGeom prst="rect">
            <a:avLst/>
          </a:prstGeom>
          <a:noFill/>
        </p:spPr>
        <p:txBody>
          <a:bodyPr wrap="square" rtlCol="0">
            <a:spAutoFit/>
          </a:bodyPr>
          <a:lstStyle/>
          <a:p>
            <a:r>
              <a:rPr lang="nl-BE" sz="1400" dirty="0"/>
              <a:t>Tijdens de week van Verzet tegen Armoede trachten we het taboe rond armoede te doorbreken. Deze posters werden verspreid in Heusden-Zolder. Zowel fysiek als digitaal, via onze </a:t>
            </a:r>
            <a:r>
              <a:rPr lang="nl-BE" sz="1400" dirty="0" err="1"/>
              <a:t>socials</a:t>
            </a:r>
            <a:r>
              <a:rPr lang="nl-BE" sz="1400" dirty="0"/>
              <a:t>. </a:t>
            </a:r>
          </a:p>
        </p:txBody>
      </p:sp>
    </p:spTree>
    <p:extLst>
      <p:ext uri="{BB962C8B-B14F-4D97-AF65-F5344CB8AC3E}">
        <p14:creationId xmlns:p14="http://schemas.microsoft.com/office/powerpoint/2010/main" val="497835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Werkinstrumenten </a:t>
            </a:r>
          </a:p>
        </p:txBody>
      </p:sp>
      <p:sp>
        <p:nvSpPr>
          <p:cNvPr id="4" name="Tekstvak 3"/>
          <p:cNvSpPr txBox="1"/>
          <p:nvPr/>
        </p:nvSpPr>
        <p:spPr>
          <a:xfrm>
            <a:off x="437745" y="4309831"/>
            <a:ext cx="5187668" cy="369332"/>
          </a:xfrm>
          <a:prstGeom prst="rect">
            <a:avLst/>
          </a:prstGeom>
          <a:noFill/>
        </p:spPr>
        <p:txBody>
          <a:bodyPr wrap="square" rtlCol="0">
            <a:spAutoFit/>
          </a:bodyPr>
          <a:lstStyle/>
          <a:p>
            <a:r>
              <a:rPr lang="nl-BE" dirty="0"/>
              <a:t>Onze flyer: Verhoogde Tegemoetkoming</a:t>
            </a:r>
          </a:p>
        </p:txBody>
      </p:sp>
      <p:sp>
        <p:nvSpPr>
          <p:cNvPr id="5" name="Tekstvak 4"/>
          <p:cNvSpPr txBox="1"/>
          <p:nvPr/>
        </p:nvSpPr>
        <p:spPr>
          <a:xfrm>
            <a:off x="3540868" y="2033710"/>
            <a:ext cx="6965005" cy="923330"/>
          </a:xfrm>
          <a:prstGeom prst="rect">
            <a:avLst/>
          </a:prstGeom>
          <a:noFill/>
        </p:spPr>
        <p:txBody>
          <a:bodyPr wrap="square" rtlCol="0">
            <a:spAutoFit/>
          </a:bodyPr>
          <a:lstStyle/>
          <a:p>
            <a:r>
              <a:rPr lang="nl-BE" dirty="0"/>
              <a:t>Onze Voordelengids (oudere versie, wordt nog aangepast)</a:t>
            </a:r>
          </a:p>
          <a:p>
            <a:endParaRPr lang="nl-BE" dirty="0"/>
          </a:p>
          <a:p>
            <a:r>
              <a:rPr lang="nl-BE" dirty="0">
                <a:hlinkClick r:id="rId2"/>
              </a:rPr>
              <a:t>Voordelenboekje - Gemeente Heusden-Zolder</a:t>
            </a:r>
            <a:endParaRPr lang="nl-BE" dirty="0"/>
          </a:p>
        </p:txBody>
      </p:sp>
      <p:sp>
        <p:nvSpPr>
          <p:cNvPr id="7" name="Rechthoek 6"/>
          <p:cNvSpPr/>
          <p:nvPr/>
        </p:nvSpPr>
        <p:spPr>
          <a:xfrm>
            <a:off x="927370" y="4699019"/>
            <a:ext cx="6096000" cy="646331"/>
          </a:xfrm>
          <a:prstGeom prst="rect">
            <a:avLst/>
          </a:prstGeom>
        </p:spPr>
        <p:txBody>
          <a:bodyPr>
            <a:spAutoFit/>
          </a:bodyPr>
          <a:lstStyle/>
          <a:p>
            <a:r>
              <a:rPr lang="nl-BE" dirty="0">
                <a:hlinkClick r:id="rId3"/>
              </a:rPr>
              <a:t>20EAC6DEAD1E0D5AC7FDA2A813182CB2.pdf (heusden-zolder.be)</a:t>
            </a:r>
            <a:endParaRPr lang="nl-BE" dirty="0"/>
          </a:p>
        </p:txBody>
      </p:sp>
    </p:spTree>
    <p:extLst>
      <p:ext uri="{BB962C8B-B14F-4D97-AF65-F5344CB8AC3E}">
        <p14:creationId xmlns:p14="http://schemas.microsoft.com/office/powerpoint/2010/main" val="599626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3241" y="188948"/>
            <a:ext cx="5344160" cy="6142546"/>
          </a:xfrm>
          <a:prstGeom prst="rect">
            <a:avLst/>
          </a:prstGeom>
        </p:spPr>
      </p:pic>
      <p:sp>
        <p:nvSpPr>
          <p:cNvPr id="9" name="Titel 1"/>
          <p:cNvSpPr>
            <a:spLocks noGrp="1"/>
          </p:cNvSpPr>
          <p:nvPr>
            <p:ph type="title"/>
          </p:nvPr>
        </p:nvSpPr>
        <p:spPr>
          <a:xfrm>
            <a:off x="6873240" y="1755957"/>
            <a:ext cx="2990747" cy="1596843"/>
          </a:xfrm>
        </p:spPr>
        <p:txBody>
          <a:bodyPr>
            <a:normAutofit/>
          </a:bodyPr>
          <a:lstStyle/>
          <a:p>
            <a:pPr algn="ctr"/>
            <a:r>
              <a:rPr lang="nl-BE" sz="1400" dirty="0"/>
              <a:t>VERANDERINGSTHEORIE </a:t>
            </a:r>
          </a:p>
        </p:txBody>
      </p:sp>
    </p:spTree>
    <p:extLst>
      <p:ext uri="{BB962C8B-B14F-4D97-AF65-F5344CB8AC3E}">
        <p14:creationId xmlns:p14="http://schemas.microsoft.com/office/powerpoint/2010/main" val="2731378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27925"/>
            <a:ext cx="9574427" cy="2081619"/>
          </a:xfrm>
        </p:spPr>
        <p:txBody>
          <a:bodyPr>
            <a:normAutofit/>
          </a:bodyPr>
          <a:lstStyle/>
          <a:p>
            <a:r>
              <a:rPr lang="nl-BE" sz="2000" dirty="0"/>
              <a:t>Indien u meer informatie wenst over ons vernieuwend project, aarzel niet om contact met ons op te nemen!</a:t>
            </a:r>
          </a:p>
        </p:txBody>
      </p:sp>
      <p:sp>
        <p:nvSpPr>
          <p:cNvPr id="3" name="Tekstvak 2"/>
          <p:cNvSpPr txBox="1"/>
          <p:nvPr/>
        </p:nvSpPr>
        <p:spPr>
          <a:xfrm>
            <a:off x="838200" y="3749040"/>
            <a:ext cx="5044440" cy="1754326"/>
          </a:xfrm>
          <a:prstGeom prst="rect">
            <a:avLst/>
          </a:prstGeom>
          <a:noFill/>
        </p:spPr>
        <p:txBody>
          <a:bodyPr wrap="square" rtlCol="0">
            <a:spAutoFit/>
          </a:bodyPr>
          <a:lstStyle/>
          <a:p>
            <a:r>
              <a:rPr lang="nl-BE" b="1" dirty="0"/>
              <a:t>Alice Bolle </a:t>
            </a:r>
          </a:p>
          <a:p>
            <a:r>
              <a:rPr lang="nl-BE" dirty="0"/>
              <a:t>Kinderkansenambassadrice</a:t>
            </a:r>
            <a:br>
              <a:rPr lang="nl-BE" dirty="0"/>
            </a:br>
            <a:r>
              <a:rPr lang="nl-BE" dirty="0"/>
              <a:t>Huis van het Kind</a:t>
            </a:r>
            <a:br>
              <a:rPr lang="nl-BE" dirty="0"/>
            </a:br>
            <a:r>
              <a:rPr lang="nl-BE" dirty="0"/>
              <a:t>Rode Kruisstraat 1 , 3550 Heusden-Zolder</a:t>
            </a:r>
            <a:br>
              <a:rPr lang="nl-BE" dirty="0"/>
            </a:br>
            <a:r>
              <a:rPr lang="nl-BE" u="sng" dirty="0">
                <a:hlinkClick r:id="rId2"/>
              </a:rPr>
              <a:t>Alice.Bolle@heusden-zolder.be</a:t>
            </a:r>
            <a:br>
              <a:rPr lang="nl-BE" dirty="0"/>
            </a:br>
            <a:endParaRPr lang="nl-BE" dirty="0"/>
          </a:p>
        </p:txBody>
      </p:sp>
      <p:sp>
        <p:nvSpPr>
          <p:cNvPr id="4" name="Tekstvak 3"/>
          <p:cNvSpPr txBox="1"/>
          <p:nvPr/>
        </p:nvSpPr>
        <p:spPr>
          <a:xfrm>
            <a:off x="6139331" y="3611880"/>
            <a:ext cx="4562856" cy="2031325"/>
          </a:xfrm>
          <a:prstGeom prst="rect">
            <a:avLst/>
          </a:prstGeom>
          <a:noFill/>
        </p:spPr>
        <p:txBody>
          <a:bodyPr wrap="square" rtlCol="0">
            <a:spAutoFit/>
          </a:bodyPr>
          <a:lstStyle/>
          <a:p>
            <a:r>
              <a:rPr lang="nl-BE" b="1" dirty="0"/>
              <a:t>Kathleen Vandenput </a:t>
            </a:r>
            <a:br>
              <a:rPr lang="nl-BE" b="1" dirty="0"/>
            </a:br>
            <a:r>
              <a:rPr lang="nl-BE" dirty="0"/>
              <a:t>Teamverantwoordelijke </a:t>
            </a:r>
            <a:br>
              <a:rPr lang="nl-BE" dirty="0"/>
            </a:br>
            <a:r>
              <a:rPr lang="nl-BE" dirty="0"/>
              <a:t>Huis van het Kind</a:t>
            </a:r>
            <a:br>
              <a:rPr lang="nl-BE" dirty="0"/>
            </a:br>
            <a:r>
              <a:rPr lang="nl-BE" dirty="0"/>
              <a:t>Heldenplein 1, 3550 Heusden-Zolder </a:t>
            </a:r>
            <a:r>
              <a:rPr lang="nl-BE" u="sng" dirty="0">
                <a:hlinkClick r:id="rId3"/>
              </a:rPr>
              <a:t>kathleen.vandenput@heusden-zolder.be</a:t>
            </a:r>
            <a:r>
              <a:rPr lang="nl-BE" u="sng" dirty="0"/>
              <a:t> </a:t>
            </a:r>
            <a:br>
              <a:rPr lang="nl-BE" dirty="0"/>
            </a:br>
            <a:endParaRPr lang="nl-BE" dirty="0"/>
          </a:p>
        </p:txBody>
      </p:sp>
    </p:spTree>
    <p:extLst>
      <p:ext uri="{BB962C8B-B14F-4D97-AF65-F5344CB8AC3E}">
        <p14:creationId xmlns:p14="http://schemas.microsoft.com/office/powerpoint/2010/main" val="681111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p:txBody>
          <a:bodyPr/>
          <a:lstStyle/>
          <a:p>
            <a:endParaRPr lang="nl-BE"/>
          </a:p>
        </p:txBody>
      </p:sp>
      <p:pic>
        <p:nvPicPr>
          <p:cNvPr id="4" name="Afbeelding 3"/>
          <p:cNvPicPr>
            <a:picLocks noChangeAspect="1"/>
          </p:cNvPicPr>
          <p:nvPr/>
        </p:nvPicPr>
        <p:blipFill rotWithShape="1">
          <a:blip r:embed="rId2"/>
          <a:srcRect b="57076"/>
          <a:stretch/>
        </p:blipFill>
        <p:spPr>
          <a:xfrm>
            <a:off x="297179" y="106680"/>
            <a:ext cx="10412627" cy="6330347"/>
          </a:xfrm>
          <a:prstGeom prst="rect">
            <a:avLst/>
          </a:prstGeom>
        </p:spPr>
      </p:pic>
    </p:spTree>
    <p:extLst>
      <p:ext uri="{BB962C8B-B14F-4D97-AF65-F5344CB8AC3E}">
        <p14:creationId xmlns:p14="http://schemas.microsoft.com/office/powerpoint/2010/main" val="1442659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3" name="Afbeelding 2"/>
          <p:cNvPicPr>
            <a:picLocks noChangeAspect="1"/>
          </p:cNvPicPr>
          <p:nvPr/>
        </p:nvPicPr>
        <p:blipFill rotWithShape="1">
          <a:blip r:embed="rId2"/>
          <a:srcRect l="26170" t="22368" r="2892" b="20020"/>
          <a:stretch/>
        </p:blipFill>
        <p:spPr>
          <a:xfrm>
            <a:off x="341706" y="579120"/>
            <a:ext cx="11575976" cy="5288280"/>
          </a:xfrm>
          <a:prstGeom prst="rect">
            <a:avLst/>
          </a:prstGeom>
        </p:spPr>
      </p:pic>
    </p:spTree>
    <p:extLst>
      <p:ext uri="{BB962C8B-B14F-4D97-AF65-F5344CB8AC3E}">
        <p14:creationId xmlns:p14="http://schemas.microsoft.com/office/powerpoint/2010/main" val="643849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p:txBody>
          <a:bodyPr/>
          <a:lstStyle/>
          <a:p>
            <a:endParaRPr lang="nl-BE"/>
          </a:p>
        </p:txBody>
      </p:sp>
      <p:pic>
        <p:nvPicPr>
          <p:cNvPr id="4" name="Afbeelding 3"/>
          <p:cNvPicPr>
            <a:picLocks noChangeAspect="1"/>
          </p:cNvPicPr>
          <p:nvPr/>
        </p:nvPicPr>
        <p:blipFill rotWithShape="1">
          <a:blip r:embed="rId2"/>
          <a:srcRect l="17899" t="23675" r="25624" b="14540"/>
          <a:stretch/>
        </p:blipFill>
        <p:spPr>
          <a:xfrm>
            <a:off x="713741" y="154597"/>
            <a:ext cx="9457887" cy="5820239"/>
          </a:xfrm>
          <a:prstGeom prst="rect">
            <a:avLst/>
          </a:prstGeom>
        </p:spPr>
      </p:pic>
    </p:spTree>
    <p:extLst>
      <p:ext uri="{BB962C8B-B14F-4D97-AF65-F5344CB8AC3E}">
        <p14:creationId xmlns:p14="http://schemas.microsoft.com/office/powerpoint/2010/main" val="664727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408597"/>
            <a:ext cx="9574427" cy="1221131"/>
          </a:xfrm>
        </p:spPr>
        <p:txBody>
          <a:bodyPr>
            <a:normAutofit/>
          </a:bodyPr>
          <a:lstStyle/>
          <a:p>
            <a:r>
              <a:rPr lang="nl-BE" dirty="0"/>
              <a:t>De automatische toekenning </a:t>
            </a:r>
          </a:p>
        </p:txBody>
      </p:sp>
      <p:sp>
        <p:nvSpPr>
          <p:cNvPr id="3" name="Tijdelijke aanduiding voor inhoud 2"/>
          <p:cNvSpPr>
            <a:spLocks noGrp="1"/>
          </p:cNvSpPr>
          <p:nvPr>
            <p:ph idx="1"/>
          </p:nvPr>
        </p:nvSpPr>
        <p:spPr/>
        <p:txBody>
          <a:bodyPr>
            <a:normAutofit lnSpcReduction="10000"/>
          </a:bodyPr>
          <a:lstStyle/>
          <a:p>
            <a:pPr marL="0" indent="0">
              <a:buNone/>
            </a:pPr>
            <a:r>
              <a:rPr lang="nl-BE" dirty="0"/>
              <a:t>Kwetsbare gezinnen krijgen </a:t>
            </a:r>
            <a:r>
              <a:rPr lang="nl-BE" b="1" dirty="0">
                <a:solidFill>
                  <a:schemeClr val="accent1"/>
                </a:solidFill>
              </a:rPr>
              <a:t>automatisch</a:t>
            </a:r>
            <a:r>
              <a:rPr lang="nl-BE" dirty="0"/>
              <a:t> het sociaal tarief als ze </a:t>
            </a:r>
          </a:p>
          <a:p>
            <a:pPr marL="0" indent="0">
              <a:buNone/>
            </a:pPr>
            <a:endParaRPr lang="nl-BE" dirty="0"/>
          </a:p>
          <a:p>
            <a:pPr lvl="1">
              <a:buFont typeface="Symbol" panose="05050102010706020507" pitchFamily="18" charset="2"/>
              <a:buChar char="Þ"/>
            </a:pPr>
            <a:r>
              <a:rPr lang="nl-BE" dirty="0"/>
              <a:t>Hun kind inschrijven in de buitenschoolse kinderopvang (50 % van de normale kostprijs) </a:t>
            </a:r>
          </a:p>
          <a:p>
            <a:pPr lvl="1">
              <a:buFont typeface="Symbol" panose="05050102010706020507" pitchFamily="18" charset="2"/>
              <a:buChar char="Þ"/>
            </a:pPr>
            <a:r>
              <a:rPr lang="nl-BE" dirty="0"/>
              <a:t>Hun kind inschrijven in het vakantie-aanbod : de  workshops van Aap en Nel </a:t>
            </a:r>
          </a:p>
          <a:p>
            <a:pPr marL="457200" lvl="1" indent="0">
              <a:buNone/>
            </a:pPr>
            <a:r>
              <a:rPr lang="nl-BE" dirty="0"/>
              <a:t>	(20 % van de normale kostprijs) </a:t>
            </a:r>
          </a:p>
          <a:p>
            <a:pPr marL="457200" lvl="1" indent="0">
              <a:buNone/>
            </a:pPr>
            <a:endParaRPr lang="nl-BE" dirty="0"/>
          </a:p>
          <a:p>
            <a:pPr marL="457200" lvl="1" indent="0">
              <a:buNone/>
            </a:pPr>
            <a:r>
              <a:rPr lang="nl-BE" b="1" dirty="0">
                <a:solidFill>
                  <a:schemeClr val="accent1"/>
                </a:solidFill>
              </a:rPr>
              <a:t>GEEN AANVRAAG </a:t>
            </a:r>
            <a:r>
              <a:rPr lang="nl-BE" dirty="0"/>
              <a:t>VOOR SOCIAAL TARIEF NODIG </a:t>
            </a:r>
          </a:p>
          <a:p>
            <a:pPr marL="457200" lvl="1" indent="0">
              <a:buNone/>
            </a:pPr>
            <a:r>
              <a:rPr lang="nl-BE" dirty="0"/>
              <a:t> </a:t>
            </a:r>
          </a:p>
        </p:txBody>
      </p:sp>
    </p:spTree>
    <p:extLst>
      <p:ext uri="{BB962C8B-B14F-4D97-AF65-F5344CB8AC3E}">
        <p14:creationId xmlns:p14="http://schemas.microsoft.com/office/powerpoint/2010/main" val="1397544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De automatische toekenning </a:t>
            </a:r>
          </a:p>
        </p:txBody>
      </p:sp>
      <p:sp>
        <p:nvSpPr>
          <p:cNvPr id="3" name="Tijdelijke aanduiding voor inhoud 2"/>
          <p:cNvSpPr>
            <a:spLocks noGrp="1"/>
          </p:cNvSpPr>
          <p:nvPr>
            <p:ph idx="1"/>
          </p:nvPr>
        </p:nvSpPr>
        <p:spPr/>
        <p:txBody>
          <a:bodyPr/>
          <a:lstStyle/>
          <a:p>
            <a:pPr marL="0" indent="0">
              <a:buNone/>
            </a:pPr>
            <a:r>
              <a:rPr lang="nl-BE" dirty="0"/>
              <a:t>Kwetsbare gezinnen krijgen een tussenkomst van het fonds sport spel en cultuur </a:t>
            </a:r>
            <a:r>
              <a:rPr lang="nl-BE" b="1" dirty="0">
                <a:solidFill>
                  <a:schemeClr val="accent1"/>
                </a:solidFill>
              </a:rPr>
              <a:t>zonder dat ze moeten bewijzen</a:t>
            </a:r>
            <a:r>
              <a:rPr lang="nl-BE" dirty="0"/>
              <a:t> dat ze recht hebben op de verhoogde tegemoetkoming </a:t>
            </a:r>
          </a:p>
          <a:p>
            <a:pPr marL="0" indent="0">
              <a:buNone/>
            </a:pPr>
            <a:endParaRPr lang="nl-BE" dirty="0"/>
          </a:p>
          <a:p>
            <a:pPr lvl="1">
              <a:buFont typeface="Symbol" panose="05050102010706020507" pitchFamily="18" charset="2"/>
              <a:buChar char="Þ"/>
            </a:pPr>
            <a:r>
              <a:rPr lang="nl-BE" dirty="0"/>
              <a:t>Sportclubs / verenigingen vragen een tussenkomst aan voor het lidgeld van een kind.  Indien kind recht heeft op de verhoogde tegemoetkoming wordt het lidgeld betaald aan de clubs / vereniging.  (max 200 euro per kind per werkingsjaar) </a:t>
            </a:r>
          </a:p>
          <a:p>
            <a:pPr>
              <a:buFont typeface="Symbol" panose="05050102010706020507" pitchFamily="18" charset="2"/>
              <a:buChar char="Þ"/>
            </a:pPr>
            <a:endParaRPr lang="nl-BE" dirty="0"/>
          </a:p>
        </p:txBody>
      </p:sp>
    </p:spTree>
    <p:extLst>
      <p:ext uri="{BB962C8B-B14F-4D97-AF65-F5344CB8AC3E}">
        <p14:creationId xmlns:p14="http://schemas.microsoft.com/office/powerpoint/2010/main" val="3806172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Stappenplan voor automatisch sociaal tarief </a:t>
            </a:r>
          </a:p>
        </p:txBody>
      </p:sp>
      <p:sp>
        <p:nvSpPr>
          <p:cNvPr id="3" name="Tijdelijke aanduiding voor inhoud 2"/>
          <p:cNvSpPr>
            <a:spLocks noGrp="1"/>
          </p:cNvSpPr>
          <p:nvPr>
            <p:ph idx="1"/>
          </p:nvPr>
        </p:nvSpPr>
        <p:spPr>
          <a:xfrm>
            <a:off x="838200" y="1825625"/>
            <a:ext cx="9574427" cy="4788536"/>
          </a:xfrm>
        </p:spPr>
        <p:txBody>
          <a:bodyPr>
            <a:normAutofit fontScale="85000" lnSpcReduction="20000"/>
          </a:bodyPr>
          <a:lstStyle/>
          <a:p>
            <a:endParaRPr lang="nl-BE" dirty="0"/>
          </a:p>
          <a:p>
            <a:r>
              <a:rPr lang="nl-BE" dirty="0"/>
              <a:t>Stap 1 : Afsprakenkader over de toekenning van het sociaal tarief </a:t>
            </a:r>
          </a:p>
          <a:p>
            <a:endParaRPr lang="nl-BE" dirty="0"/>
          </a:p>
          <a:p>
            <a:r>
              <a:rPr lang="nl-BE" dirty="0"/>
              <a:t>Stap 2 : Samenwerkingsovereenkomst met de kruispuntbank Sociale zekerheid </a:t>
            </a:r>
          </a:p>
          <a:p>
            <a:endParaRPr lang="nl-BE" dirty="0"/>
          </a:p>
          <a:p>
            <a:r>
              <a:rPr lang="nl-BE" dirty="0"/>
              <a:t>Stap 3 : Koppeling van data van de kruispuntbank met de inschrijvingstools </a:t>
            </a:r>
          </a:p>
          <a:p>
            <a:endParaRPr lang="nl-BE" dirty="0"/>
          </a:p>
          <a:p>
            <a:r>
              <a:rPr lang="nl-BE" dirty="0"/>
              <a:t>Stap 4 : Communicatie </a:t>
            </a:r>
          </a:p>
          <a:p>
            <a:pPr marL="0" indent="0">
              <a:buNone/>
            </a:pPr>
            <a:endParaRPr lang="nl-BE" dirty="0"/>
          </a:p>
          <a:p>
            <a:pPr marL="0" indent="0">
              <a:buNone/>
            </a:pPr>
            <a:r>
              <a:rPr lang="nl-BE" dirty="0"/>
              <a:t>	</a:t>
            </a:r>
          </a:p>
        </p:txBody>
      </p:sp>
    </p:spTree>
    <p:extLst>
      <p:ext uri="{BB962C8B-B14F-4D97-AF65-F5344CB8AC3E}">
        <p14:creationId xmlns:p14="http://schemas.microsoft.com/office/powerpoint/2010/main" val="139437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Stap 1 : Afsprakenkader over de toekenning van het sociaal tarief </a:t>
            </a:r>
          </a:p>
        </p:txBody>
      </p:sp>
      <p:sp>
        <p:nvSpPr>
          <p:cNvPr id="3" name="Tijdelijke aanduiding voor inhoud 2"/>
          <p:cNvSpPr>
            <a:spLocks noGrp="1"/>
          </p:cNvSpPr>
          <p:nvPr>
            <p:ph idx="1"/>
          </p:nvPr>
        </p:nvSpPr>
        <p:spPr/>
        <p:txBody>
          <a:bodyPr>
            <a:normAutofit lnSpcReduction="10000"/>
          </a:bodyPr>
          <a:lstStyle/>
          <a:p>
            <a:pPr marL="0" lvl="0" indent="0">
              <a:buNone/>
            </a:pPr>
            <a:r>
              <a:rPr lang="nl-BE" sz="2400" dirty="0">
                <a:solidFill>
                  <a:prstClr val="black"/>
                </a:solidFill>
              </a:rPr>
              <a:t>PARTNERS : Team sport, team welzijn en het team buitenschoolse kinderopvang. </a:t>
            </a:r>
          </a:p>
          <a:p>
            <a:pPr marL="0" lvl="0" indent="0">
              <a:buNone/>
            </a:pPr>
            <a:endParaRPr lang="nl-BE" sz="2400" dirty="0">
              <a:solidFill>
                <a:prstClr val="black"/>
              </a:solidFill>
            </a:endParaRPr>
          </a:p>
          <a:p>
            <a:pPr marL="0" lvl="0" indent="0">
              <a:buNone/>
            </a:pPr>
            <a:r>
              <a:rPr lang="nl-BE" sz="2400" dirty="0">
                <a:solidFill>
                  <a:prstClr val="black"/>
                </a:solidFill>
              </a:rPr>
              <a:t>DOEL : voor alle activiteiten van kinderen en jongeren op eenzelfde manier een sociaal tarief toe te kennen. Dit om  financiële drempels weg te werken voor kwetsbare kinderen en jongeren die willen gebruik maken van het aanbod in onze gemeente.</a:t>
            </a:r>
          </a:p>
          <a:p>
            <a:pPr marL="0" lvl="0" indent="0">
              <a:buNone/>
            </a:pPr>
            <a:endParaRPr lang="nl-BE" sz="2400" dirty="0">
              <a:solidFill>
                <a:prstClr val="black"/>
              </a:solidFill>
            </a:endParaRPr>
          </a:p>
          <a:p>
            <a:pPr marL="0" lvl="0" indent="0">
              <a:buNone/>
            </a:pPr>
            <a:r>
              <a:rPr lang="nl-BE" sz="2400" dirty="0">
                <a:solidFill>
                  <a:prstClr val="black"/>
                </a:solidFill>
              </a:rPr>
              <a:t>=&gt; Voorwaarden o.a. het recht op sociaal tarief op basis van de verhoogde tegemoetkoming is opgenomen in de </a:t>
            </a:r>
            <a:r>
              <a:rPr lang="nl-BE" sz="2400" b="1" dirty="0">
                <a:solidFill>
                  <a:schemeClr val="accent1"/>
                </a:solidFill>
              </a:rPr>
              <a:t>reglementen</a:t>
            </a:r>
            <a:r>
              <a:rPr lang="nl-BE" sz="2400" dirty="0">
                <a:solidFill>
                  <a:prstClr val="black"/>
                </a:solidFill>
              </a:rPr>
              <a:t> en / of inschrijvingsvoorwaarden.  </a:t>
            </a:r>
          </a:p>
          <a:p>
            <a:pPr marL="0" lvl="0" indent="0">
              <a:buNone/>
            </a:pPr>
            <a:endParaRPr lang="nl-BE" sz="2400" dirty="0">
              <a:solidFill>
                <a:prstClr val="black"/>
              </a:solidFill>
            </a:endParaRPr>
          </a:p>
          <a:p>
            <a:pPr marL="0" lvl="0" indent="0">
              <a:buNone/>
            </a:pPr>
            <a:endParaRPr lang="nl-BE" sz="2400" dirty="0">
              <a:solidFill>
                <a:prstClr val="black"/>
              </a:solidFill>
            </a:endParaRPr>
          </a:p>
          <a:p>
            <a:endParaRPr lang="nl-BE" dirty="0"/>
          </a:p>
        </p:txBody>
      </p:sp>
    </p:spTree>
    <p:extLst>
      <p:ext uri="{BB962C8B-B14F-4D97-AF65-F5344CB8AC3E}">
        <p14:creationId xmlns:p14="http://schemas.microsoft.com/office/powerpoint/2010/main" val="234151132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angepast 1">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nieuwe huisstijl" id="{C8DCF4F8-BF48-4A77-A911-CB9A1B88894A}" vid="{E5A68576-7B36-43D8-8031-9A84CEE78AEC}"/>
    </a:ext>
  </a:extLst>
</a:theme>
</file>

<file path=docProps/app.xml><?xml version="1.0" encoding="utf-8"?>
<Properties xmlns="http://schemas.openxmlformats.org/officeDocument/2006/extended-properties" xmlns:vt="http://schemas.openxmlformats.org/officeDocument/2006/docPropsVTypes">
  <Template>Powerpoint nieuwe huisstijl</Template>
  <TotalTime>375</TotalTime>
  <Words>714</Words>
  <Application>Microsoft Office PowerPoint</Application>
  <PresentationFormat>Breedbeeld</PresentationFormat>
  <Paragraphs>79</Paragraphs>
  <Slides>20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20</vt:i4>
      </vt:variant>
    </vt:vector>
  </HeadingPairs>
  <TitlesOfParts>
    <vt:vector size="25" baseType="lpstr">
      <vt:lpstr>Arial</vt:lpstr>
      <vt:lpstr>Symbol</vt:lpstr>
      <vt:lpstr>Times New Roman</vt:lpstr>
      <vt:lpstr>Verdana</vt:lpstr>
      <vt:lpstr>Kantoorthema</vt:lpstr>
      <vt:lpstr>Vernieuwend Project De non-take up van rechten verkleinen  d.m.v onze Kinderkansenambassadeur en de automatische toekenning van het sociaal tarief  </vt:lpstr>
      <vt:lpstr>VERANDERINGSTHEORIE </vt:lpstr>
      <vt:lpstr>PowerPoint-presentatie</vt:lpstr>
      <vt:lpstr>PowerPoint-presentatie</vt:lpstr>
      <vt:lpstr>PowerPoint-presentatie</vt:lpstr>
      <vt:lpstr>De automatische toekenning </vt:lpstr>
      <vt:lpstr>De automatische toekenning </vt:lpstr>
      <vt:lpstr>Stappenplan voor automatisch sociaal tarief </vt:lpstr>
      <vt:lpstr>Stap 1 : Afsprakenkader over de toekenning van het sociaal tarief </vt:lpstr>
      <vt:lpstr>Stap 2 : Samenwerkingsovereenkomst  met de Kruispuntbank Sociale Zekerheid </vt:lpstr>
      <vt:lpstr>Stap 3 : koppeling van data </vt:lpstr>
      <vt:lpstr>Stap 3 : communicatie </vt:lpstr>
      <vt:lpstr>AUTOMATISERING IS GEEN TOVERMIDDEL </vt:lpstr>
      <vt:lpstr>Kinderkansenambassadrice </vt:lpstr>
      <vt:lpstr>Doe-je-Voordeeldag 2022</vt:lpstr>
      <vt:lpstr>PowerPoint-presentatie</vt:lpstr>
      <vt:lpstr>Draag jij ook een steentje bij?</vt:lpstr>
      <vt:lpstr>Actie: Armoedetaboe doorbreken</vt:lpstr>
      <vt:lpstr>Werkinstrumenten </vt:lpstr>
      <vt:lpstr>Indien u meer informatie wenst over ons vernieuwend project, aarzel niet om contact met ons op te nemen!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Vernieuwend Project  KAMELEON Huis van het Kind - Heusden-Zolder</dc:title>
  <dc:creator>Alice Bolle</dc:creator>
  <cp:lastModifiedBy>Katrien Serroyen</cp:lastModifiedBy>
  <cp:revision>27</cp:revision>
  <dcterms:created xsi:type="dcterms:W3CDTF">2023-01-24T13:06:28Z</dcterms:created>
  <dcterms:modified xsi:type="dcterms:W3CDTF">2023-06-19T10:05:10Z</dcterms:modified>
</cp:coreProperties>
</file>