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701" r:id="rId5"/>
    <p:sldMasterId id="2147483723" r:id="rId6"/>
  </p:sldMasterIdLst>
  <p:notesMasterIdLst>
    <p:notesMasterId r:id="rId30"/>
  </p:notesMasterIdLst>
  <p:handoutMasterIdLst>
    <p:handoutMasterId r:id="rId31"/>
  </p:handoutMasterIdLst>
  <p:sldIdLst>
    <p:sldId id="535" r:id="rId7"/>
    <p:sldId id="257" r:id="rId8"/>
    <p:sldId id="370" r:id="rId9"/>
    <p:sldId id="371" r:id="rId10"/>
    <p:sldId id="260" r:id="rId11"/>
    <p:sldId id="311" r:id="rId12"/>
    <p:sldId id="265" r:id="rId13"/>
    <p:sldId id="368" r:id="rId14"/>
    <p:sldId id="259" r:id="rId15"/>
    <p:sldId id="267" r:id="rId16"/>
    <p:sldId id="313" r:id="rId17"/>
    <p:sldId id="316" r:id="rId18"/>
    <p:sldId id="317" r:id="rId19"/>
    <p:sldId id="318" r:id="rId20"/>
    <p:sldId id="369" r:id="rId21"/>
    <p:sldId id="312" r:id="rId22"/>
    <p:sldId id="261" r:id="rId23"/>
    <p:sldId id="372" r:id="rId24"/>
    <p:sldId id="391" r:id="rId25"/>
    <p:sldId id="262" r:id="rId26"/>
    <p:sldId id="392" r:id="rId27"/>
    <p:sldId id="263" r:id="rId28"/>
    <p:sldId id="534"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7F0"/>
    <a:srgbClr val="2F4D5D"/>
    <a:srgbClr val="1D8DB0"/>
    <a:srgbClr val="005E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52"/>
  </p:normalViewPr>
  <p:slideViewPr>
    <p:cSldViewPr snapToGrid="0" snapToObjects="1">
      <p:cViewPr varScale="1">
        <p:scale>
          <a:sx n="82" d="100"/>
          <a:sy n="82" d="100"/>
        </p:scale>
        <p:origin x="662" y="7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8" d="100"/>
          <a:sy n="158" d="100"/>
        </p:scale>
        <p:origin x="424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C224F1-0E8C-40A2-85F7-7B3E0167519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9CA0A0C-E547-4CF2-B46C-E9CB57D1C04A}">
      <dgm:prSet/>
      <dgm:spPr/>
      <dgm:t>
        <a:bodyPr/>
        <a:lstStyle/>
        <a:p>
          <a:pPr>
            <a:lnSpc>
              <a:spcPct val="100000"/>
            </a:lnSpc>
          </a:pPr>
          <a:r>
            <a:rPr lang="nl-BE"/>
            <a:t>Woongericht ≠ Housing first</a:t>
          </a:r>
          <a:endParaRPr lang="en-US"/>
        </a:p>
      </dgm:t>
    </dgm:pt>
    <dgm:pt modelId="{7DCCB415-E727-4687-A520-C4A70C676317}" type="parTrans" cxnId="{0075FCF8-0DB4-4634-A6EF-5FF6884B9668}">
      <dgm:prSet/>
      <dgm:spPr/>
      <dgm:t>
        <a:bodyPr/>
        <a:lstStyle/>
        <a:p>
          <a:endParaRPr lang="en-US"/>
        </a:p>
      </dgm:t>
    </dgm:pt>
    <dgm:pt modelId="{CFF34D38-E59F-4BAA-9E09-2F48A6EDF899}" type="sibTrans" cxnId="{0075FCF8-0DB4-4634-A6EF-5FF6884B9668}">
      <dgm:prSet/>
      <dgm:spPr/>
      <dgm:t>
        <a:bodyPr/>
        <a:lstStyle/>
        <a:p>
          <a:endParaRPr lang="en-US"/>
        </a:p>
      </dgm:t>
    </dgm:pt>
    <dgm:pt modelId="{AC7F9881-E360-4AF6-AF03-1B7C37D52886}">
      <dgm:prSet/>
      <dgm:spPr/>
      <dgm:t>
        <a:bodyPr/>
        <a:lstStyle/>
        <a:p>
          <a:pPr>
            <a:lnSpc>
              <a:spcPct val="100000"/>
            </a:lnSpc>
          </a:pPr>
          <a:r>
            <a:rPr lang="nl-BE"/>
            <a:t>Woongericht : andere invulling per doelgroep</a:t>
          </a:r>
          <a:endParaRPr lang="en-US"/>
        </a:p>
      </dgm:t>
    </dgm:pt>
    <dgm:pt modelId="{F8275409-B21B-4414-B2E7-9134FB2445F1}" type="parTrans" cxnId="{163AAC39-A018-4901-90EB-2B5ACD24B118}">
      <dgm:prSet/>
      <dgm:spPr/>
      <dgm:t>
        <a:bodyPr/>
        <a:lstStyle/>
        <a:p>
          <a:endParaRPr lang="en-US"/>
        </a:p>
      </dgm:t>
    </dgm:pt>
    <dgm:pt modelId="{B1413E26-1829-47FA-A7CB-0669BFC925E0}" type="sibTrans" cxnId="{163AAC39-A018-4901-90EB-2B5ACD24B118}">
      <dgm:prSet/>
      <dgm:spPr/>
      <dgm:t>
        <a:bodyPr/>
        <a:lstStyle/>
        <a:p>
          <a:endParaRPr lang="en-US"/>
        </a:p>
      </dgm:t>
    </dgm:pt>
    <dgm:pt modelId="{ED5A8BBD-6D4B-4D09-83FB-DBD3092550D4}" type="pres">
      <dgm:prSet presAssocID="{38C224F1-0E8C-40A2-85F7-7B3E01675192}" presName="root" presStyleCnt="0">
        <dgm:presLayoutVars>
          <dgm:dir/>
          <dgm:resizeHandles val="exact"/>
        </dgm:presLayoutVars>
      </dgm:prSet>
      <dgm:spPr/>
    </dgm:pt>
    <dgm:pt modelId="{9F58D61C-6EC7-44EF-AEEC-A4FAE84D6473}" type="pres">
      <dgm:prSet presAssocID="{49CA0A0C-E547-4CF2-B46C-E9CB57D1C04A}" presName="compNode" presStyleCnt="0"/>
      <dgm:spPr/>
    </dgm:pt>
    <dgm:pt modelId="{EC8D039C-C466-43AF-BB65-5F554F2C2947}" type="pres">
      <dgm:prSet presAssocID="{49CA0A0C-E547-4CF2-B46C-E9CB57D1C04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use"/>
        </a:ext>
      </dgm:extLst>
    </dgm:pt>
    <dgm:pt modelId="{A5A4FEF8-C0E1-4310-837A-0398A46F6D07}" type="pres">
      <dgm:prSet presAssocID="{49CA0A0C-E547-4CF2-B46C-E9CB57D1C04A}" presName="spaceRect" presStyleCnt="0"/>
      <dgm:spPr/>
    </dgm:pt>
    <dgm:pt modelId="{39CE7D90-E5F6-4013-B01D-77B0F02A279B}" type="pres">
      <dgm:prSet presAssocID="{49CA0A0C-E547-4CF2-B46C-E9CB57D1C04A}" presName="textRect" presStyleLbl="revTx" presStyleIdx="0" presStyleCnt="2">
        <dgm:presLayoutVars>
          <dgm:chMax val="1"/>
          <dgm:chPref val="1"/>
        </dgm:presLayoutVars>
      </dgm:prSet>
      <dgm:spPr/>
    </dgm:pt>
    <dgm:pt modelId="{5D9E50A1-ABEC-47AA-969F-14BB6AC7DA32}" type="pres">
      <dgm:prSet presAssocID="{CFF34D38-E59F-4BAA-9E09-2F48A6EDF899}" presName="sibTrans" presStyleCnt="0"/>
      <dgm:spPr/>
    </dgm:pt>
    <dgm:pt modelId="{885C8F2F-7F23-4B65-8AED-A3CA7B98BCF9}" type="pres">
      <dgm:prSet presAssocID="{AC7F9881-E360-4AF6-AF03-1B7C37D52886}" presName="compNode" presStyleCnt="0"/>
      <dgm:spPr/>
    </dgm:pt>
    <dgm:pt modelId="{8629B8C5-6617-457C-A926-A5BE70B53096}" type="pres">
      <dgm:prSet presAssocID="{AC7F9881-E360-4AF6-AF03-1B7C37D5288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arget Audience"/>
        </a:ext>
      </dgm:extLst>
    </dgm:pt>
    <dgm:pt modelId="{5432EF30-3416-4896-B1DA-983BB87DD5A1}" type="pres">
      <dgm:prSet presAssocID="{AC7F9881-E360-4AF6-AF03-1B7C37D52886}" presName="spaceRect" presStyleCnt="0"/>
      <dgm:spPr/>
    </dgm:pt>
    <dgm:pt modelId="{2B6D48CE-17DF-4C8F-9CAB-165DF408D0FE}" type="pres">
      <dgm:prSet presAssocID="{AC7F9881-E360-4AF6-AF03-1B7C37D52886}" presName="textRect" presStyleLbl="revTx" presStyleIdx="1" presStyleCnt="2">
        <dgm:presLayoutVars>
          <dgm:chMax val="1"/>
          <dgm:chPref val="1"/>
        </dgm:presLayoutVars>
      </dgm:prSet>
      <dgm:spPr/>
    </dgm:pt>
  </dgm:ptLst>
  <dgm:cxnLst>
    <dgm:cxn modelId="{E009822D-5AA3-43D6-8671-87764938C33E}" type="presOf" srcId="{49CA0A0C-E547-4CF2-B46C-E9CB57D1C04A}" destId="{39CE7D90-E5F6-4013-B01D-77B0F02A279B}" srcOrd="0" destOrd="0" presId="urn:microsoft.com/office/officeart/2018/2/layout/IconLabelList"/>
    <dgm:cxn modelId="{163AAC39-A018-4901-90EB-2B5ACD24B118}" srcId="{38C224F1-0E8C-40A2-85F7-7B3E01675192}" destId="{AC7F9881-E360-4AF6-AF03-1B7C37D52886}" srcOrd="1" destOrd="0" parTransId="{F8275409-B21B-4414-B2E7-9134FB2445F1}" sibTransId="{B1413E26-1829-47FA-A7CB-0669BFC925E0}"/>
    <dgm:cxn modelId="{1855095C-E7DE-42A7-8AD2-C64790102168}" type="presOf" srcId="{AC7F9881-E360-4AF6-AF03-1B7C37D52886}" destId="{2B6D48CE-17DF-4C8F-9CAB-165DF408D0FE}" srcOrd="0" destOrd="0" presId="urn:microsoft.com/office/officeart/2018/2/layout/IconLabelList"/>
    <dgm:cxn modelId="{12F18CF3-463D-4694-AA4D-6C3376F0F576}" type="presOf" srcId="{38C224F1-0E8C-40A2-85F7-7B3E01675192}" destId="{ED5A8BBD-6D4B-4D09-83FB-DBD3092550D4}" srcOrd="0" destOrd="0" presId="urn:microsoft.com/office/officeart/2018/2/layout/IconLabelList"/>
    <dgm:cxn modelId="{0075FCF8-0DB4-4634-A6EF-5FF6884B9668}" srcId="{38C224F1-0E8C-40A2-85F7-7B3E01675192}" destId="{49CA0A0C-E547-4CF2-B46C-E9CB57D1C04A}" srcOrd="0" destOrd="0" parTransId="{7DCCB415-E727-4687-A520-C4A70C676317}" sibTransId="{CFF34D38-E59F-4BAA-9E09-2F48A6EDF899}"/>
    <dgm:cxn modelId="{9081A20A-E2C1-47C4-9EDC-3A6FCD87E53C}" type="presParOf" srcId="{ED5A8BBD-6D4B-4D09-83FB-DBD3092550D4}" destId="{9F58D61C-6EC7-44EF-AEEC-A4FAE84D6473}" srcOrd="0" destOrd="0" presId="urn:microsoft.com/office/officeart/2018/2/layout/IconLabelList"/>
    <dgm:cxn modelId="{8DE6083F-13E6-4A51-A94B-61A5C6D1CC18}" type="presParOf" srcId="{9F58D61C-6EC7-44EF-AEEC-A4FAE84D6473}" destId="{EC8D039C-C466-43AF-BB65-5F554F2C2947}" srcOrd="0" destOrd="0" presId="urn:microsoft.com/office/officeart/2018/2/layout/IconLabelList"/>
    <dgm:cxn modelId="{617BEABF-0EA8-4053-A4C0-8C173D27FAA5}" type="presParOf" srcId="{9F58D61C-6EC7-44EF-AEEC-A4FAE84D6473}" destId="{A5A4FEF8-C0E1-4310-837A-0398A46F6D07}" srcOrd="1" destOrd="0" presId="urn:microsoft.com/office/officeart/2018/2/layout/IconLabelList"/>
    <dgm:cxn modelId="{C6AB6092-5337-46BC-A0DE-B998DE86E84C}" type="presParOf" srcId="{9F58D61C-6EC7-44EF-AEEC-A4FAE84D6473}" destId="{39CE7D90-E5F6-4013-B01D-77B0F02A279B}" srcOrd="2" destOrd="0" presId="urn:microsoft.com/office/officeart/2018/2/layout/IconLabelList"/>
    <dgm:cxn modelId="{F85BA62F-AC0B-4807-B4F4-643D3612AF70}" type="presParOf" srcId="{ED5A8BBD-6D4B-4D09-83FB-DBD3092550D4}" destId="{5D9E50A1-ABEC-47AA-969F-14BB6AC7DA32}" srcOrd="1" destOrd="0" presId="urn:microsoft.com/office/officeart/2018/2/layout/IconLabelList"/>
    <dgm:cxn modelId="{E6896124-1730-4B1C-9687-5046CC5885BB}" type="presParOf" srcId="{ED5A8BBD-6D4B-4D09-83FB-DBD3092550D4}" destId="{885C8F2F-7F23-4B65-8AED-A3CA7B98BCF9}" srcOrd="2" destOrd="0" presId="urn:microsoft.com/office/officeart/2018/2/layout/IconLabelList"/>
    <dgm:cxn modelId="{62AB3EB9-2E66-4CF0-BF45-1A960A3FBFEA}" type="presParOf" srcId="{885C8F2F-7F23-4B65-8AED-A3CA7B98BCF9}" destId="{8629B8C5-6617-457C-A926-A5BE70B53096}" srcOrd="0" destOrd="0" presId="urn:microsoft.com/office/officeart/2018/2/layout/IconLabelList"/>
    <dgm:cxn modelId="{17B5316D-E973-4EB1-A16C-674179AB23FB}" type="presParOf" srcId="{885C8F2F-7F23-4B65-8AED-A3CA7B98BCF9}" destId="{5432EF30-3416-4896-B1DA-983BB87DD5A1}" srcOrd="1" destOrd="0" presId="urn:microsoft.com/office/officeart/2018/2/layout/IconLabelList"/>
    <dgm:cxn modelId="{6A203C92-9C82-4D07-90AA-F31B29C64A59}" type="presParOf" srcId="{885C8F2F-7F23-4B65-8AED-A3CA7B98BCF9}" destId="{2B6D48CE-17DF-4C8F-9CAB-165DF408D0F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408672-4204-4460-9D5F-EFD9F1CC446A}" type="doc">
      <dgm:prSet loTypeId="urn:microsoft.com/office/officeart/2005/8/layout/venn1" loCatId="relationship" qsTypeId="urn:microsoft.com/office/officeart/2005/8/quickstyle/3d1" qsCatId="3D" csTypeId="urn:microsoft.com/office/officeart/2005/8/colors/accent1_2" csCatId="accent1" phldr="1"/>
      <dgm:spPr/>
    </dgm:pt>
    <dgm:pt modelId="{A57689D2-4688-47AE-8B61-14AF00AC1BD8}">
      <dgm:prSet phldrT="[Text]" custT="1"/>
      <dgm:spPr/>
      <dgm:t>
        <a:bodyPr/>
        <a:lstStyle/>
        <a:p>
          <a:pPr algn="l">
            <a:lnSpc>
              <a:spcPct val="100000"/>
            </a:lnSpc>
          </a:pPr>
          <a:r>
            <a:rPr lang="nl-BE" sz="2800" dirty="0" err="1"/>
            <a:t>Transitionele</a:t>
          </a:r>
          <a:r>
            <a:rPr lang="nl-BE" sz="2800" dirty="0"/>
            <a:t> programma’s</a:t>
          </a:r>
        </a:p>
        <a:p>
          <a:pPr algn="l">
            <a:lnSpc>
              <a:spcPct val="100000"/>
            </a:lnSpc>
          </a:pPr>
          <a:endParaRPr lang="nl-BE" sz="2800" dirty="0"/>
        </a:p>
        <a:p>
          <a:pPr algn="l">
            <a:lnSpc>
              <a:spcPct val="100000"/>
            </a:lnSpc>
          </a:pPr>
          <a:r>
            <a:rPr lang="nl-BE" sz="1800" dirty="0" err="1"/>
            <a:t>Jeugdhulpverlaters</a:t>
          </a:r>
          <a:endParaRPr lang="nl-BE" sz="1800" dirty="0"/>
        </a:p>
        <a:p>
          <a:pPr algn="l">
            <a:lnSpc>
              <a:spcPct val="100000"/>
            </a:lnSpc>
          </a:pPr>
          <a:r>
            <a:rPr lang="nl-BE" sz="1800" dirty="0"/>
            <a:t>Tijdelijke ondersteuning</a:t>
          </a:r>
        </a:p>
        <a:p>
          <a:pPr algn="l">
            <a:lnSpc>
              <a:spcPct val="100000"/>
            </a:lnSpc>
          </a:pPr>
          <a:r>
            <a:rPr lang="nl-BE" sz="1800" dirty="0"/>
            <a:t>Overgang naar volwassenheid</a:t>
          </a:r>
        </a:p>
        <a:p>
          <a:pPr algn="l">
            <a:lnSpc>
              <a:spcPct val="90000"/>
            </a:lnSpc>
          </a:pPr>
          <a:r>
            <a:rPr lang="nl-BE" sz="1800" dirty="0"/>
            <a:t> CBAW, BZW, KWE,…</a:t>
          </a:r>
        </a:p>
      </dgm:t>
    </dgm:pt>
    <dgm:pt modelId="{5576C15B-8E95-43FD-9584-84638BADD73B}" type="parTrans" cxnId="{812067DB-16BE-4083-80D4-FD5F074CDA7C}">
      <dgm:prSet/>
      <dgm:spPr/>
      <dgm:t>
        <a:bodyPr/>
        <a:lstStyle/>
        <a:p>
          <a:endParaRPr lang="nl-BE"/>
        </a:p>
      </dgm:t>
    </dgm:pt>
    <dgm:pt modelId="{31E524E0-0188-40BE-AC7D-0C3B4ABCDE02}" type="sibTrans" cxnId="{812067DB-16BE-4083-80D4-FD5F074CDA7C}">
      <dgm:prSet/>
      <dgm:spPr/>
      <dgm:t>
        <a:bodyPr/>
        <a:lstStyle/>
        <a:p>
          <a:endParaRPr lang="nl-BE"/>
        </a:p>
      </dgm:t>
    </dgm:pt>
    <dgm:pt modelId="{153A822B-EE58-47DF-86A8-4C2D785790E2}">
      <dgm:prSet phldrT="[Text]" custT="1"/>
      <dgm:spPr/>
      <dgm:t>
        <a:bodyPr/>
        <a:lstStyle/>
        <a:p>
          <a:pPr marL="0" lvl="0" algn="r" defTabSz="1066800">
            <a:lnSpc>
              <a:spcPct val="100000"/>
            </a:lnSpc>
            <a:spcBef>
              <a:spcPct val="0"/>
            </a:spcBef>
            <a:spcAft>
              <a:spcPct val="35000"/>
            </a:spcAft>
            <a:buNone/>
          </a:pPr>
          <a:r>
            <a:rPr lang="nl-BE" sz="2800" dirty="0" err="1"/>
            <a:t>Housing</a:t>
          </a:r>
          <a:r>
            <a:rPr lang="nl-BE" sz="2800" dirty="0"/>
            <a:t> first</a:t>
          </a:r>
        </a:p>
        <a:p>
          <a:pPr marL="0" marR="0" lvl="0" indent="0" algn="r" defTabSz="914400" eaLnBrk="1" fontAlgn="auto" latinLnBrk="0" hangingPunct="1">
            <a:lnSpc>
              <a:spcPct val="100000"/>
            </a:lnSpc>
            <a:spcBef>
              <a:spcPts val="0"/>
            </a:spcBef>
            <a:spcAft>
              <a:spcPts val="0"/>
            </a:spcAft>
            <a:buClrTx/>
            <a:buSzTx/>
            <a:buFontTx/>
            <a:buNone/>
            <a:tabLst/>
            <a:defRPr/>
          </a:pPr>
          <a:r>
            <a:rPr lang="nl-BE" sz="1800" dirty="0"/>
            <a:t>Chronische dakloze personen</a:t>
          </a:r>
        </a:p>
        <a:p>
          <a:pPr marL="0" marR="0" lvl="0" indent="0" algn="r" defTabSz="914400" eaLnBrk="1" fontAlgn="auto" latinLnBrk="0" hangingPunct="1">
            <a:lnSpc>
              <a:spcPct val="100000"/>
            </a:lnSpc>
            <a:spcBef>
              <a:spcPts val="0"/>
            </a:spcBef>
            <a:spcAft>
              <a:spcPts val="0"/>
            </a:spcAft>
            <a:buClrTx/>
            <a:buSzTx/>
            <a:buFontTx/>
            <a:buNone/>
            <a:tabLst/>
            <a:defRPr/>
          </a:pPr>
          <a:r>
            <a:rPr lang="nl-BE" sz="1800" dirty="0"/>
            <a:t>Complexe problematiek</a:t>
          </a:r>
        </a:p>
        <a:p>
          <a:pPr marL="0" lvl="0" algn="r" defTabSz="1066800">
            <a:lnSpc>
              <a:spcPct val="100000"/>
            </a:lnSpc>
            <a:spcBef>
              <a:spcPct val="0"/>
            </a:spcBef>
            <a:spcAft>
              <a:spcPct val="35000"/>
            </a:spcAft>
            <a:buNone/>
          </a:pPr>
          <a:r>
            <a:rPr lang="nl-BE" sz="1800" dirty="0"/>
            <a:t>Woonzekerheid</a:t>
          </a:r>
        </a:p>
        <a:p>
          <a:pPr marL="0" lvl="0" algn="r" defTabSz="1066800">
            <a:lnSpc>
              <a:spcPct val="100000"/>
            </a:lnSpc>
            <a:spcBef>
              <a:spcPct val="0"/>
            </a:spcBef>
            <a:spcAft>
              <a:spcPct val="35000"/>
            </a:spcAft>
            <a:buNone/>
          </a:pPr>
          <a:r>
            <a:rPr lang="nl-BE" sz="1800" dirty="0"/>
            <a:t>Langdurige ondersteuning</a:t>
          </a:r>
        </a:p>
        <a:p>
          <a:pPr marL="0" lvl="0" algn="r" defTabSz="1066800">
            <a:lnSpc>
              <a:spcPct val="90000"/>
            </a:lnSpc>
            <a:spcBef>
              <a:spcPct val="0"/>
            </a:spcBef>
            <a:spcAft>
              <a:spcPct val="35000"/>
            </a:spcAft>
            <a:buNone/>
          </a:pPr>
          <a:endParaRPr lang="nl-BE" sz="2000" dirty="0"/>
        </a:p>
        <a:p>
          <a:pPr marL="0" lvl="0" algn="r" defTabSz="1066800">
            <a:lnSpc>
              <a:spcPct val="90000"/>
            </a:lnSpc>
            <a:spcBef>
              <a:spcPct val="0"/>
            </a:spcBef>
            <a:spcAft>
              <a:spcPct val="35000"/>
            </a:spcAft>
            <a:buNone/>
          </a:pPr>
          <a:endParaRPr lang="nl-BE" sz="2000" dirty="0"/>
        </a:p>
      </dgm:t>
    </dgm:pt>
    <dgm:pt modelId="{A9F2899B-DCF0-475C-9945-8F41DC34FCDB}" type="parTrans" cxnId="{40A6F324-1087-4C6F-A309-B85E2E4D118D}">
      <dgm:prSet/>
      <dgm:spPr/>
      <dgm:t>
        <a:bodyPr/>
        <a:lstStyle/>
        <a:p>
          <a:endParaRPr lang="nl-BE"/>
        </a:p>
      </dgm:t>
    </dgm:pt>
    <dgm:pt modelId="{526B2B1E-E327-4CCF-9022-73D8057659BB}" type="sibTrans" cxnId="{40A6F324-1087-4C6F-A309-B85E2E4D118D}">
      <dgm:prSet/>
      <dgm:spPr/>
      <dgm:t>
        <a:bodyPr/>
        <a:lstStyle/>
        <a:p>
          <a:endParaRPr lang="nl-BE"/>
        </a:p>
      </dgm:t>
    </dgm:pt>
    <dgm:pt modelId="{1A0A5303-92F3-41FF-A847-A2272320B230}" type="pres">
      <dgm:prSet presAssocID="{D6408672-4204-4460-9D5F-EFD9F1CC446A}" presName="compositeShape" presStyleCnt="0">
        <dgm:presLayoutVars>
          <dgm:chMax val="7"/>
          <dgm:dir/>
          <dgm:resizeHandles val="exact"/>
        </dgm:presLayoutVars>
      </dgm:prSet>
      <dgm:spPr/>
    </dgm:pt>
    <dgm:pt modelId="{05A19B6A-60A6-4CAD-8EFA-DBEC37B19709}" type="pres">
      <dgm:prSet presAssocID="{A57689D2-4688-47AE-8B61-14AF00AC1BD8}" presName="circ1" presStyleLbl="vennNode1" presStyleIdx="0" presStyleCnt="2" custScaleX="125684" custScaleY="79464" custLinFactNeighborX="330" custLinFactNeighborY="-1722"/>
      <dgm:spPr/>
    </dgm:pt>
    <dgm:pt modelId="{C35FA553-4053-4643-9791-A846C59BFCAF}" type="pres">
      <dgm:prSet presAssocID="{A57689D2-4688-47AE-8B61-14AF00AC1BD8}" presName="circ1Tx" presStyleLbl="revTx" presStyleIdx="0" presStyleCnt="0">
        <dgm:presLayoutVars>
          <dgm:chMax val="0"/>
          <dgm:chPref val="0"/>
          <dgm:bulletEnabled val="1"/>
        </dgm:presLayoutVars>
      </dgm:prSet>
      <dgm:spPr/>
    </dgm:pt>
    <dgm:pt modelId="{E7FC2CDB-2B8D-484C-BB88-E7AE26304F2A}" type="pres">
      <dgm:prSet presAssocID="{153A822B-EE58-47DF-86A8-4C2D785790E2}" presName="circ2" presStyleLbl="vennNode1" presStyleIdx="1" presStyleCnt="2" custScaleX="122444" custScaleY="81830" custLinFactNeighborX="11139" custLinFactNeighborY="-480"/>
      <dgm:spPr/>
    </dgm:pt>
    <dgm:pt modelId="{504CB29D-A765-484B-A300-9CF6808DA456}" type="pres">
      <dgm:prSet presAssocID="{153A822B-EE58-47DF-86A8-4C2D785790E2}" presName="circ2Tx" presStyleLbl="revTx" presStyleIdx="0" presStyleCnt="0">
        <dgm:presLayoutVars>
          <dgm:chMax val="0"/>
          <dgm:chPref val="0"/>
          <dgm:bulletEnabled val="1"/>
        </dgm:presLayoutVars>
      </dgm:prSet>
      <dgm:spPr/>
    </dgm:pt>
  </dgm:ptLst>
  <dgm:cxnLst>
    <dgm:cxn modelId="{40A6F324-1087-4C6F-A309-B85E2E4D118D}" srcId="{D6408672-4204-4460-9D5F-EFD9F1CC446A}" destId="{153A822B-EE58-47DF-86A8-4C2D785790E2}" srcOrd="1" destOrd="0" parTransId="{A9F2899B-DCF0-475C-9945-8F41DC34FCDB}" sibTransId="{526B2B1E-E327-4CCF-9022-73D8057659BB}"/>
    <dgm:cxn modelId="{07EA0A41-B3F2-4A23-B9D0-B82D150DE5DD}" type="presOf" srcId="{D6408672-4204-4460-9D5F-EFD9F1CC446A}" destId="{1A0A5303-92F3-41FF-A847-A2272320B230}" srcOrd="0" destOrd="0" presId="urn:microsoft.com/office/officeart/2005/8/layout/venn1"/>
    <dgm:cxn modelId="{EA455872-1E5E-40F9-9DD4-A2C00956CC53}" type="presOf" srcId="{153A822B-EE58-47DF-86A8-4C2D785790E2}" destId="{E7FC2CDB-2B8D-484C-BB88-E7AE26304F2A}" srcOrd="0" destOrd="0" presId="urn:microsoft.com/office/officeart/2005/8/layout/venn1"/>
    <dgm:cxn modelId="{55A3F482-0EC2-4556-8373-71B769163A65}" type="presOf" srcId="{A57689D2-4688-47AE-8B61-14AF00AC1BD8}" destId="{05A19B6A-60A6-4CAD-8EFA-DBEC37B19709}" srcOrd="0" destOrd="0" presId="urn:microsoft.com/office/officeart/2005/8/layout/venn1"/>
    <dgm:cxn modelId="{812067DB-16BE-4083-80D4-FD5F074CDA7C}" srcId="{D6408672-4204-4460-9D5F-EFD9F1CC446A}" destId="{A57689D2-4688-47AE-8B61-14AF00AC1BD8}" srcOrd="0" destOrd="0" parTransId="{5576C15B-8E95-43FD-9584-84638BADD73B}" sibTransId="{31E524E0-0188-40BE-AC7D-0C3B4ABCDE02}"/>
    <dgm:cxn modelId="{2A0775E9-1B68-4173-8FAA-C1110B076A28}" type="presOf" srcId="{A57689D2-4688-47AE-8B61-14AF00AC1BD8}" destId="{C35FA553-4053-4643-9791-A846C59BFCAF}" srcOrd="1" destOrd="0" presId="urn:microsoft.com/office/officeart/2005/8/layout/venn1"/>
    <dgm:cxn modelId="{47E0DCFA-6542-4D1F-8C5A-0F5DD120A184}" type="presOf" srcId="{153A822B-EE58-47DF-86A8-4C2D785790E2}" destId="{504CB29D-A765-484B-A300-9CF6808DA456}" srcOrd="1" destOrd="0" presId="urn:microsoft.com/office/officeart/2005/8/layout/venn1"/>
    <dgm:cxn modelId="{ADC4C85A-3CA5-4845-90A0-5985DDBF0B06}" type="presParOf" srcId="{1A0A5303-92F3-41FF-A847-A2272320B230}" destId="{05A19B6A-60A6-4CAD-8EFA-DBEC37B19709}" srcOrd="0" destOrd="0" presId="urn:microsoft.com/office/officeart/2005/8/layout/venn1"/>
    <dgm:cxn modelId="{23E6263C-6499-4F48-A4FA-E6FDFD90CF39}" type="presParOf" srcId="{1A0A5303-92F3-41FF-A847-A2272320B230}" destId="{C35FA553-4053-4643-9791-A846C59BFCAF}" srcOrd="1" destOrd="0" presId="urn:microsoft.com/office/officeart/2005/8/layout/venn1"/>
    <dgm:cxn modelId="{8CF9EBD7-6F1B-4888-8E7B-85B19B72A58F}" type="presParOf" srcId="{1A0A5303-92F3-41FF-A847-A2272320B230}" destId="{E7FC2CDB-2B8D-484C-BB88-E7AE26304F2A}" srcOrd="2" destOrd="0" presId="urn:microsoft.com/office/officeart/2005/8/layout/venn1"/>
    <dgm:cxn modelId="{BD2235B5-B4B4-46F0-A325-0F0270528250}" type="presParOf" srcId="{1A0A5303-92F3-41FF-A847-A2272320B230}" destId="{504CB29D-A765-484B-A300-9CF6808DA456}"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D039C-C466-43AF-BB65-5F554F2C2947}">
      <dsp:nvSpPr>
        <dsp:cNvPr id="0" name=""/>
        <dsp:cNvSpPr/>
      </dsp:nvSpPr>
      <dsp:spPr>
        <a:xfrm>
          <a:off x="2010599" y="664855"/>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CE7D90-E5F6-4013-B01D-77B0F02A279B}">
      <dsp:nvSpPr>
        <dsp:cNvPr id="0" name=""/>
        <dsp:cNvSpPr/>
      </dsp:nvSpPr>
      <dsp:spPr>
        <a:xfrm>
          <a:off x="822599" y="3079144"/>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nl-BE" sz="2400" kern="1200"/>
            <a:t>Woongericht ≠ Housing first</a:t>
          </a:r>
          <a:endParaRPr lang="en-US" sz="2400" kern="1200"/>
        </a:p>
      </dsp:txBody>
      <dsp:txXfrm>
        <a:off x="822599" y="3079144"/>
        <a:ext cx="4320000" cy="720000"/>
      </dsp:txXfrm>
    </dsp:sp>
    <dsp:sp modelId="{8629B8C5-6617-457C-A926-A5BE70B53096}">
      <dsp:nvSpPr>
        <dsp:cNvPr id="0" name=""/>
        <dsp:cNvSpPr/>
      </dsp:nvSpPr>
      <dsp:spPr>
        <a:xfrm>
          <a:off x="7086600" y="664855"/>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6D48CE-17DF-4C8F-9CAB-165DF408D0FE}">
      <dsp:nvSpPr>
        <dsp:cNvPr id="0" name=""/>
        <dsp:cNvSpPr/>
      </dsp:nvSpPr>
      <dsp:spPr>
        <a:xfrm>
          <a:off x="5898600" y="3079144"/>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nl-BE" sz="2400" kern="1200"/>
            <a:t>Woongericht : andere invulling per doelgroep</a:t>
          </a:r>
          <a:endParaRPr lang="en-US" sz="2400" kern="1200"/>
        </a:p>
      </dsp:txBody>
      <dsp:txXfrm>
        <a:off x="5898600" y="3079144"/>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19B6A-60A6-4CAD-8EFA-DBEC37B19709}">
      <dsp:nvSpPr>
        <dsp:cNvPr id="0" name=""/>
        <dsp:cNvSpPr/>
      </dsp:nvSpPr>
      <dsp:spPr>
        <a:xfrm>
          <a:off x="670666" y="431895"/>
          <a:ext cx="6154823" cy="3891401"/>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nl-BE" sz="2800" kern="1200" dirty="0" err="1"/>
            <a:t>Transitionele</a:t>
          </a:r>
          <a:r>
            <a:rPr lang="nl-BE" sz="2800" kern="1200" dirty="0"/>
            <a:t> programma’s</a:t>
          </a:r>
        </a:p>
        <a:p>
          <a:pPr marL="0" lvl="0" indent="0" algn="l" defTabSz="1244600">
            <a:lnSpc>
              <a:spcPct val="100000"/>
            </a:lnSpc>
            <a:spcBef>
              <a:spcPct val="0"/>
            </a:spcBef>
            <a:spcAft>
              <a:spcPct val="35000"/>
            </a:spcAft>
            <a:buNone/>
          </a:pPr>
          <a:endParaRPr lang="nl-BE" sz="2800" kern="1200" dirty="0"/>
        </a:p>
        <a:p>
          <a:pPr marL="0" lvl="0" indent="0" algn="l" defTabSz="1244600">
            <a:lnSpc>
              <a:spcPct val="100000"/>
            </a:lnSpc>
            <a:spcBef>
              <a:spcPct val="0"/>
            </a:spcBef>
            <a:spcAft>
              <a:spcPct val="35000"/>
            </a:spcAft>
            <a:buNone/>
          </a:pPr>
          <a:r>
            <a:rPr lang="nl-BE" sz="1800" kern="1200" dirty="0" err="1"/>
            <a:t>Jeugdhulpverlaters</a:t>
          </a:r>
          <a:endParaRPr lang="nl-BE" sz="1800" kern="1200" dirty="0"/>
        </a:p>
        <a:p>
          <a:pPr marL="0" lvl="0" indent="0" algn="l" defTabSz="1244600">
            <a:lnSpc>
              <a:spcPct val="100000"/>
            </a:lnSpc>
            <a:spcBef>
              <a:spcPct val="0"/>
            </a:spcBef>
            <a:spcAft>
              <a:spcPct val="35000"/>
            </a:spcAft>
            <a:buNone/>
          </a:pPr>
          <a:r>
            <a:rPr lang="nl-BE" sz="1800" kern="1200" dirty="0"/>
            <a:t>Tijdelijke ondersteuning</a:t>
          </a:r>
        </a:p>
        <a:p>
          <a:pPr marL="0" lvl="0" indent="0" algn="l" defTabSz="1244600">
            <a:lnSpc>
              <a:spcPct val="100000"/>
            </a:lnSpc>
            <a:spcBef>
              <a:spcPct val="0"/>
            </a:spcBef>
            <a:spcAft>
              <a:spcPct val="35000"/>
            </a:spcAft>
            <a:buNone/>
          </a:pPr>
          <a:r>
            <a:rPr lang="nl-BE" sz="1800" kern="1200" dirty="0"/>
            <a:t>Overgang naar volwassenheid</a:t>
          </a:r>
        </a:p>
        <a:p>
          <a:pPr marL="0" lvl="0" indent="0" algn="l" defTabSz="1244600">
            <a:lnSpc>
              <a:spcPct val="90000"/>
            </a:lnSpc>
            <a:spcBef>
              <a:spcPct val="0"/>
            </a:spcBef>
            <a:spcAft>
              <a:spcPct val="35000"/>
            </a:spcAft>
            <a:buNone/>
          </a:pPr>
          <a:r>
            <a:rPr lang="nl-BE" sz="1800" kern="1200" dirty="0"/>
            <a:t> CBAW, BZW, KWE,…</a:t>
          </a:r>
        </a:p>
      </dsp:txBody>
      <dsp:txXfrm>
        <a:off x="1530123" y="890775"/>
        <a:ext cx="3548727" cy="2973641"/>
      </dsp:txXfrm>
    </dsp:sp>
    <dsp:sp modelId="{E7FC2CDB-2B8D-484C-BB88-E7AE26304F2A}">
      <dsp:nvSpPr>
        <dsp:cNvPr id="0" name=""/>
        <dsp:cNvSpPr/>
      </dsp:nvSpPr>
      <dsp:spPr>
        <a:xfrm>
          <a:off x="4808736" y="434785"/>
          <a:ext cx="5996158" cy="4007266"/>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algn="r" defTabSz="1066800">
            <a:lnSpc>
              <a:spcPct val="100000"/>
            </a:lnSpc>
            <a:spcBef>
              <a:spcPct val="0"/>
            </a:spcBef>
            <a:spcAft>
              <a:spcPct val="35000"/>
            </a:spcAft>
            <a:buNone/>
          </a:pPr>
          <a:r>
            <a:rPr lang="nl-BE" sz="2800" kern="1200" dirty="0" err="1"/>
            <a:t>Housing</a:t>
          </a:r>
          <a:r>
            <a:rPr lang="nl-BE" sz="2800" kern="1200" dirty="0"/>
            <a:t> first</a:t>
          </a:r>
        </a:p>
        <a:p>
          <a:pPr marL="0" marR="0" lvl="0" indent="0" algn="r" defTabSz="914400" eaLnBrk="1" fontAlgn="auto" latinLnBrk="0" hangingPunct="1">
            <a:lnSpc>
              <a:spcPct val="100000"/>
            </a:lnSpc>
            <a:spcBef>
              <a:spcPct val="0"/>
            </a:spcBef>
            <a:spcAft>
              <a:spcPts val="0"/>
            </a:spcAft>
            <a:buClrTx/>
            <a:buSzTx/>
            <a:buFontTx/>
            <a:buNone/>
            <a:tabLst/>
            <a:defRPr/>
          </a:pPr>
          <a:r>
            <a:rPr lang="nl-BE" sz="1800" kern="1200" dirty="0"/>
            <a:t>Chronische dakloze personen</a:t>
          </a:r>
        </a:p>
        <a:p>
          <a:pPr marL="0" marR="0" lvl="0" indent="0" algn="r" defTabSz="914400" eaLnBrk="1" fontAlgn="auto" latinLnBrk="0" hangingPunct="1">
            <a:lnSpc>
              <a:spcPct val="100000"/>
            </a:lnSpc>
            <a:spcBef>
              <a:spcPct val="0"/>
            </a:spcBef>
            <a:spcAft>
              <a:spcPts val="0"/>
            </a:spcAft>
            <a:buClrTx/>
            <a:buSzTx/>
            <a:buFontTx/>
            <a:buNone/>
            <a:tabLst/>
            <a:defRPr/>
          </a:pPr>
          <a:r>
            <a:rPr lang="nl-BE" sz="1800" kern="1200" dirty="0"/>
            <a:t>Complexe problematiek</a:t>
          </a:r>
        </a:p>
        <a:p>
          <a:pPr marL="0" lvl="0" algn="r" defTabSz="1066800">
            <a:lnSpc>
              <a:spcPct val="100000"/>
            </a:lnSpc>
            <a:spcBef>
              <a:spcPct val="0"/>
            </a:spcBef>
            <a:spcAft>
              <a:spcPct val="35000"/>
            </a:spcAft>
            <a:buNone/>
          </a:pPr>
          <a:r>
            <a:rPr lang="nl-BE" sz="1800" kern="1200" dirty="0"/>
            <a:t>Woonzekerheid</a:t>
          </a:r>
        </a:p>
        <a:p>
          <a:pPr marL="0" lvl="0" algn="r" defTabSz="1066800">
            <a:lnSpc>
              <a:spcPct val="100000"/>
            </a:lnSpc>
            <a:spcBef>
              <a:spcPct val="0"/>
            </a:spcBef>
            <a:spcAft>
              <a:spcPct val="35000"/>
            </a:spcAft>
            <a:buNone/>
          </a:pPr>
          <a:r>
            <a:rPr lang="nl-BE" sz="1800" kern="1200" dirty="0"/>
            <a:t>Langdurige ondersteuning</a:t>
          </a:r>
        </a:p>
        <a:p>
          <a:pPr marL="0" lvl="0" algn="r" defTabSz="1066800">
            <a:lnSpc>
              <a:spcPct val="90000"/>
            </a:lnSpc>
            <a:spcBef>
              <a:spcPct val="0"/>
            </a:spcBef>
            <a:spcAft>
              <a:spcPct val="35000"/>
            </a:spcAft>
            <a:buNone/>
          </a:pPr>
          <a:endParaRPr lang="nl-BE" sz="2000" kern="1200" dirty="0"/>
        </a:p>
        <a:p>
          <a:pPr marL="0" lvl="0" algn="r" defTabSz="1066800">
            <a:lnSpc>
              <a:spcPct val="90000"/>
            </a:lnSpc>
            <a:spcBef>
              <a:spcPct val="0"/>
            </a:spcBef>
            <a:spcAft>
              <a:spcPct val="35000"/>
            </a:spcAft>
            <a:buNone/>
          </a:pPr>
          <a:endParaRPr lang="nl-BE" sz="2000" kern="1200" dirty="0"/>
        </a:p>
      </dsp:txBody>
      <dsp:txXfrm>
        <a:off x="6510349" y="907327"/>
        <a:ext cx="3457244" cy="306218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591CCF-F6FD-734B-854A-5BC033593B1E}" type="datetimeFigureOut">
              <a:rPr lang="nl-NL" smtClean="0"/>
              <a:t>27-4-2023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52A6D4-CD3D-5148-8B70-A84796F20135}" type="slidenum">
              <a:rPr lang="nl-NL" smtClean="0"/>
              <a:t>‹nr.›</a:t>
            </a:fld>
            <a:endParaRPr lang="nl-NL"/>
          </a:p>
        </p:txBody>
      </p:sp>
    </p:spTree>
    <p:extLst>
      <p:ext uri="{BB962C8B-B14F-4D97-AF65-F5344CB8AC3E}">
        <p14:creationId xmlns:p14="http://schemas.microsoft.com/office/powerpoint/2010/main" val="4589163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66214-DB21-4647-B5DA-0D17CA592867}" type="datetimeFigureOut">
              <a:rPr lang="nl-NL" smtClean="0"/>
              <a:t>27-4-2023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4E32A-327F-AF4B-8E1F-209FBF93D26D}" type="slidenum">
              <a:rPr lang="nl-NL" smtClean="0"/>
              <a:t>‹nr.›</a:t>
            </a:fld>
            <a:endParaRPr lang="nl-NL"/>
          </a:p>
        </p:txBody>
      </p:sp>
    </p:spTree>
    <p:extLst>
      <p:ext uri="{BB962C8B-B14F-4D97-AF65-F5344CB8AC3E}">
        <p14:creationId xmlns:p14="http://schemas.microsoft.com/office/powerpoint/2010/main" val="146404671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Binnen gezinnen groeien kinderen en jongeren op</a:t>
            </a:r>
          </a:p>
        </p:txBody>
      </p:sp>
      <p:sp>
        <p:nvSpPr>
          <p:cNvPr id="4" name="Slide Number Placeholder 3"/>
          <p:cNvSpPr>
            <a:spLocks noGrp="1"/>
          </p:cNvSpPr>
          <p:nvPr>
            <p:ph type="sldNum" sz="quarter" idx="5"/>
          </p:nvPr>
        </p:nvSpPr>
        <p:spPr/>
        <p:txBody>
          <a:bodyPr/>
          <a:lstStyle/>
          <a:p>
            <a:fld id="{76F6EB55-D046-4316-A421-6DEA4C9E91D3}" type="slidenum">
              <a:rPr lang="nl-NL" smtClean="0"/>
              <a:t>18</a:t>
            </a:fld>
            <a:endParaRPr lang="nl-NL"/>
          </a:p>
        </p:txBody>
      </p:sp>
    </p:spTree>
    <p:extLst>
      <p:ext uri="{BB962C8B-B14F-4D97-AF65-F5344CB8AC3E}">
        <p14:creationId xmlns:p14="http://schemas.microsoft.com/office/powerpoint/2010/main" val="92653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Niet verrassend dat dit gegeven ook een serieuze psychologische impact heeft die sommigen hun leven lang mee dragen</a:t>
            </a:r>
          </a:p>
          <a:p>
            <a:r>
              <a:rPr lang="nl-BE" dirty="0"/>
              <a:t>Generatiearmoede =&gt; ook het geval bij deze extreme vorm</a:t>
            </a:r>
          </a:p>
        </p:txBody>
      </p:sp>
      <p:sp>
        <p:nvSpPr>
          <p:cNvPr id="4" name="Slide Number Placeholder 3"/>
          <p:cNvSpPr>
            <a:spLocks noGrp="1"/>
          </p:cNvSpPr>
          <p:nvPr>
            <p:ph type="sldNum" sz="quarter" idx="5"/>
          </p:nvPr>
        </p:nvSpPr>
        <p:spPr/>
        <p:txBody>
          <a:bodyPr/>
          <a:lstStyle/>
          <a:p>
            <a:fld id="{76F6EB55-D046-4316-A421-6DEA4C9E91D3}" type="slidenum">
              <a:rPr lang="nl-NL" smtClean="0"/>
              <a:t>19</a:t>
            </a:fld>
            <a:endParaRPr lang="nl-NL"/>
          </a:p>
        </p:txBody>
      </p:sp>
    </p:spTree>
    <p:extLst>
      <p:ext uri="{BB962C8B-B14F-4D97-AF65-F5344CB8AC3E}">
        <p14:creationId xmlns:p14="http://schemas.microsoft.com/office/powerpoint/2010/main" val="1602946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102180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en inhou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68351" y="1655999"/>
            <a:ext cx="10655300" cy="43923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1488597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68351" y="1655999"/>
            <a:ext cx="10655300" cy="43923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275270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ekopWit">
    <p:spTree>
      <p:nvGrpSpPr>
        <p:cNvPr id="1" name=""/>
        <p:cNvGrpSpPr/>
        <p:nvPr/>
      </p:nvGrpSpPr>
      <p:grpSpPr>
        <a:xfrm>
          <a:off x="0" y="0"/>
          <a:ext cx="0" cy="0"/>
          <a:chOff x="0" y="0"/>
          <a:chExt cx="0" cy="0"/>
        </a:xfrm>
      </p:grpSpPr>
      <p:sp>
        <p:nvSpPr>
          <p:cNvPr id="8" name="Titel 1"/>
          <p:cNvSpPr>
            <a:spLocks noGrp="1"/>
          </p:cNvSpPr>
          <p:nvPr>
            <p:ph type="title"/>
          </p:nvPr>
        </p:nvSpPr>
        <p:spPr>
          <a:xfrm>
            <a:off x="767999" y="1800000"/>
            <a:ext cx="6561600" cy="2386800"/>
          </a:xfrm>
          <a:prstGeom prst="rect">
            <a:avLst/>
          </a:prstGeom>
        </p:spPr>
        <p:txBody>
          <a:bodyPr anchor="b">
            <a:normAutofit/>
          </a:bodyPr>
          <a:lstStyle>
            <a:lvl1pPr>
              <a:defRPr sz="4000" baseline="0">
                <a:solidFill>
                  <a:schemeClr val="tx2"/>
                </a:solidFill>
              </a:defRPr>
            </a:lvl1pPr>
          </a:lstStyle>
          <a:p>
            <a:r>
              <a:rPr lang="en-US" dirty="0"/>
              <a:t>Click to edit Master title style</a:t>
            </a:r>
            <a:endParaRPr lang="nl-NL" dirty="0"/>
          </a:p>
        </p:txBody>
      </p:sp>
      <p:sp>
        <p:nvSpPr>
          <p:cNvPr id="9" name="Tijdelijke aanduiding voor tekst 2"/>
          <p:cNvSpPr>
            <a:spLocks noGrp="1"/>
          </p:cNvSpPr>
          <p:nvPr>
            <p:ph type="body" idx="1"/>
          </p:nvPr>
        </p:nvSpPr>
        <p:spPr>
          <a:xfrm>
            <a:off x="767999" y="4359600"/>
            <a:ext cx="6561600" cy="1501200"/>
          </a:xfrm>
          <a:prstGeom prst="rect">
            <a:avLst/>
          </a:prstGeo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ijdelijke aanduiding voor afbeelding 2"/>
          <p:cNvSpPr>
            <a:spLocks noGrp="1"/>
          </p:cNvSpPr>
          <p:nvPr>
            <p:ph type="pic" sz="quarter" idx="10"/>
          </p:nvPr>
        </p:nvSpPr>
        <p:spPr>
          <a:xfrm>
            <a:off x="8095154" y="663109"/>
            <a:ext cx="3331857" cy="2366963"/>
          </a:xfrm>
          <a:prstGeom prst="rect">
            <a:avLst/>
          </a:prstGeom>
        </p:spPr>
        <p:txBody>
          <a:bodyPr/>
          <a:lstStyle/>
          <a:p>
            <a:endParaRPr lang="nl-NL"/>
          </a:p>
        </p:txBody>
      </p:sp>
      <p:sp>
        <p:nvSpPr>
          <p:cNvPr id="10" name="Tijdelijke aanduiding voor afbeelding 2"/>
          <p:cNvSpPr>
            <a:spLocks noGrp="1"/>
          </p:cNvSpPr>
          <p:nvPr>
            <p:ph type="pic" sz="quarter" idx="18"/>
          </p:nvPr>
        </p:nvSpPr>
        <p:spPr>
          <a:xfrm>
            <a:off x="8095153" y="3435335"/>
            <a:ext cx="3331857" cy="2366963"/>
          </a:xfrm>
          <a:prstGeom prst="rect">
            <a:avLst/>
          </a:prstGeom>
        </p:spPr>
        <p:txBody>
          <a:bodyPr/>
          <a:lstStyle/>
          <a:p>
            <a:endParaRPr lang="nl-NL"/>
          </a:p>
        </p:txBody>
      </p:sp>
    </p:spTree>
    <p:extLst>
      <p:ext uri="{BB962C8B-B14F-4D97-AF65-F5344CB8AC3E}">
        <p14:creationId xmlns:p14="http://schemas.microsoft.com/office/powerpoint/2010/main" val="3436132547"/>
      </p:ext>
    </p:extLst>
  </p:cSld>
  <p:clrMapOvr>
    <a:masterClrMapping/>
  </p:clrMapOvr>
  <p:extLst>
    <p:ext uri="{DCECCB84-F9BA-43D5-87BE-67443E8EF086}">
      <p15:sldGuideLst xmlns:p15="http://schemas.microsoft.com/office/powerpoint/2012/main">
        <p15:guide id="1" orient="horz" pos="2160">
          <p15:clr>
            <a:srgbClr val="FBAE40"/>
          </p15:clr>
        </p15:guide>
        <p15:guide id="2" pos="446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8000" y="1656000"/>
            <a:ext cx="5232000" cy="4392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1651" y="1656000"/>
            <a:ext cx="5232000" cy="4392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132151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4612" y="1656000"/>
            <a:ext cx="5232000" cy="5760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4612" y="2339789"/>
            <a:ext cx="5232000" cy="37085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199" y="1656000"/>
            <a:ext cx="5232000" cy="5760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199" y="2339789"/>
            <a:ext cx="5232000" cy="37085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3801030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220361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285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ekopSlot">
    <p:bg>
      <p:bgPr>
        <a:solidFill>
          <a:schemeClr val="accent1"/>
        </a:solidFill>
        <a:effectLst/>
      </p:bgPr>
    </p:bg>
    <p:spTree>
      <p:nvGrpSpPr>
        <p:cNvPr id="1" name=""/>
        <p:cNvGrpSpPr/>
        <p:nvPr/>
      </p:nvGrpSpPr>
      <p:grpSpPr>
        <a:xfrm>
          <a:off x="0" y="0"/>
          <a:ext cx="0" cy="0"/>
          <a:chOff x="0" y="0"/>
          <a:chExt cx="0" cy="0"/>
        </a:xfrm>
      </p:grpSpPr>
      <p:sp>
        <p:nvSpPr>
          <p:cNvPr id="8" name="Titel 1"/>
          <p:cNvSpPr>
            <a:spLocks noGrp="1"/>
          </p:cNvSpPr>
          <p:nvPr>
            <p:ph type="title"/>
          </p:nvPr>
        </p:nvSpPr>
        <p:spPr>
          <a:xfrm>
            <a:off x="4607836" y="2108349"/>
            <a:ext cx="6742035" cy="2025550"/>
          </a:xfrm>
          <a:prstGeom prst="rect">
            <a:avLst/>
          </a:prstGeom>
        </p:spPr>
        <p:txBody>
          <a:bodyPr anchor="ctr" anchorCtr="0">
            <a:noAutofit/>
          </a:bodyPr>
          <a:lstStyle>
            <a:lvl1pPr algn="l">
              <a:defRPr sz="4800" baseline="0">
                <a:solidFill>
                  <a:schemeClr val="bg1"/>
                </a:solidFill>
              </a:defRPr>
            </a:lvl1pPr>
          </a:lstStyle>
          <a:p>
            <a:r>
              <a:rPr lang="en-US" dirty="0"/>
              <a:t>Click to edit Master title style</a:t>
            </a:r>
            <a:endParaRPr lang="nl-NL" dirty="0"/>
          </a:p>
        </p:txBody>
      </p:sp>
      <p:pic>
        <p:nvPicPr>
          <p:cNvPr id="7" name="Picture 11" descr="LUCASHOOFD.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108349"/>
            <a:ext cx="4079776" cy="20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424" y="176359"/>
            <a:ext cx="3938024" cy="1066802"/>
          </a:xfrm>
          <a:prstGeom prst="rect">
            <a:avLst/>
          </a:prstGeom>
        </p:spPr>
      </p:pic>
      <p:sp>
        <p:nvSpPr>
          <p:cNvPr id="10" name="Subtitle 12"/>
          <p:cNvSpPr>
            <a:spLocks noGrp="1"/>
          </p:cNvSpPr>
          <p:nvPr>
            <p:ph type="subTitle" idx="1"/>
          </p:nvPr>
        </p:nvSpPr>
        <p:spPr>
          <a:xfrm>
            <a:off x="4607837" y="4221089"/>
            <a:ext cx="6742035" cy="1655999"/>
          </a:xfrm>
        </p:spPr>
        <p:txBody>
          <a:bodyPr/>
          <a:lstStyle>
            <a:lvl1pPr marL="0" indent="0">
              <a:buNone/>
              <a:defRPr>
                <a:solidFill>
                  <a:schemeClr val="bg1"/>
                </a:solidFill>
              </a:defRPr>
            </a:lvl1pPr>
          </a:lstStyle>
          <a:p>
            <a:endParaRPr lang="nl-BE" dirty="0"/>
          </a:p>
        </p:txBody>
      </p:sp>
      <p:sp>
        <p:nvSpPr>
          <p:cNvPr id="11" name="Rechthoek 11"/>
          <p:cNvSpPr/>
          <p:nvPr userDrawn="1"/>
        </p:nvSpPr>
        <p:spPr>
          <a:xfrm>
            <a:off x="0" y="6104238"/>
            <a:ext cx="12192000" cy="75132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sz="180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94389" y="1350253"/>
            <a:ext cx="6197612" cy="5507747"/>
          </a:xfrm>
          <a:prstGeom prst="rect">
            <a:avLst/>
          </a:prstGeom>
        </p:spPr>
      </p:pic>
    </p:spTree>
    <p:extLst>
      <p:ext uri="{BB962C8B-B14F-4D97-AF65-F5344CB8AC3E}">
        <p14:creationId xmlns:p14="http://schemas.microsoft.com/office/powerpoint/2010/main" val="1736562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3534022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2001405295"/>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952148524"/>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ekopWit">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Tree>
    <p:extLst>
      <p:ext uri="{BB962C8B-B14F-4D97-AF65-F5344CB8AC3E}">
        <p14:creationId xmlns:p14="http://schemas.microsoft.com/office/powerpoint/2010/main" val="1013833757"/>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guide id="3" orient="horz" pos="36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2475372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533332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1073902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944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eldia">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621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82" y="360000"/>
            <a:ext cx="1993371" cy="71999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1" y="1350253"/>
            <a:ext cx="4648209" cy="5507747"/>
          </a:xfrm>
          <a:prstGeom prst="rect">
            <a:avLst/>
          </a:prstGeom>
        </p:spPr>
      </p:pic>
      <p:sp>
        <p:nvSpPr>
          <p:cNvPr id="12" name="Ondertitel 2"/>
          <p:cNvSpPr>
            <a:spLocks noGrp="1"/>
          </p:cNvSpPr>
          <p:nvPr>
            <p:ph type="subTitle" idx="1"/>
          </p:nvPr>
        </p:nvSpPr>
        <p:spPr>
          <a:xfrm>
            <a:off x="3822356" y="4359604"/>
            <a:ext cx="5087646" cy="1655999"/>
          </a:xfrm>
        </p:spPr>
        <p:txBody>
          <a:bodyPr lIns="0" tIns="0" rIns="0" bIns="0"/>
          <a:lstStyle>
            <a:lvl1pPr marL="0" indent="0" algn="l">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endParaRPr lang="nl-NL" dirty="0"/>
          </a:p>
        </p:txBody>
      </p:sp>
      <p:sp>
        <p:nvSpPr>
          <p:cNvPr id="3" name="Title 2"/>
          <p:cNvSpPr>
            <a:spLocks noGrp="1"/>
          </p:cNvSpPr>
          <p:nvPr>
            <p:ph type="title"/>
          </p:nvPr>
        </p:nvSpPr>
        <p:spPr>
          <a:xfrm>
            <a:off x="3822356" y="1800000"/>
            <a:ext cx="5087643" cy="2386800"/>
          </a:xfrm>
        </p:spPr>
        <p:txBody>
          <a:bodyPr>
            <a:normAutofit/>
          </a:bodyPr>
          <a:lstStyle>
            <a:lvl1pPr>
              <a:defRPr sz="4000">
                <a:solidFill>
                  <a:schemeClr val="bg1"/>
                </a:solidFill>
              </a:defRPr>
            </a:lvl1pPr>
          </a:lstStyle>
          <a:p>
            <a:r>
              <a:rPr lang="nl-NL" dirty="0"/>
              <a:t>Klik om de stijl te bewerken</a:t>
            </a:r>
          </a:p>
        </p:txBody>
      </p:sp>
      <p:pic>
        <p:nvPicPr>
          <p:cNvPr id="10" name="Picture 11" descr="LUCASHOOFD.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1791224"/>
            <a:ext cx="3618798" cy="23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5603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189256DC-A108-4997-95E3-BD0A73C87887}" type="datetimeFigureOut">
              <a:rPr lang="nl-BE" smtClean="0"/>
              <a:t>27/04/2023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F2600ED-E9E0-44AC-91D9-8E70291D0316}" type="slidenum">
              <a:rPr lang="nl-BE" smtClean="0"/>
              <a:t>‹nr.›</a:t>
            </a:fld>
            <a:endParaRPr lang="nl-BE"/>
          </a:p>
        </p:txBody>
      </p:sp>
    </p:spTree>
    <p:extLst>
      <p:ext uri="{BB962C8B-B14F-4D97-AF65-F5344CB8AC3E}">
        <p14:creationId xmlns:p14="http://schemas.microsoft.com/office/powerpoint/2010/main" val="4109801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wee object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8000" y="1656000"/>
            <a:ext cx="5232000" cy="4392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1651" y="1656000"/>
            <a:ext cx="5232000" cy="4392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4220178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Wit">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Tree>
  </p:cSld>
  <p:clrMapOvr>
    <a:masterClrMapping/>
  </p:clrMapOvr>
  <p:extLst>
    <p:ext uri="{DCECCB84-F9BA-43D5-87BE-67443E8EF086}">
      <p15:sldGuideLst xmlns:p15="http://schemas.microsoft.com/office/powerpoint/2012/main">
        <p15:guide id="1" orient="horz" pos="3543" userDrawn="1">
          <p15:clr>
            <a:srgbClr val="FBAE40"/>
          </p15:clr>
        </p15:guide>
        <p15:guide id="2" pos="4203" userDrawn="1">
          <p15:clr>
            <a:srgbClr val="FBAE40"/>
          </p15:clr>
        </p15:guide>
        <p15:guide id="3" orient="horz" pos="3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85958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784001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54663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72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eldia">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621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82" y="360000"/>
            <a:ext cx="1993371" cy="71999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1" y="1350253"/>
            <a:ext cx="4648209" cy="5507747"/>
          </a:xfrm>
          <a:prstGeom prst="rect">
            <a:avLst/>
          </a:prstGeom>
        </p:spPr>
      </p:pic>
      <p:sp>
        <p:nvSpPr>
          <p:cNvPr id="12" name="Ondertitel 2"/>
          <p:cNvSpPr>
            <a:spLocks noGrp="1"/>
          </p:cNvSpPr>
          <p:nvPr>
            <p:ph type="subTitle" idx="1"/>
          </p:nvPr>
        </p:nvSpPr>
        <p:spPr>
          <a:xfrm>
            <a:off x="3822356" y="4359604"/>
            <a:ext cx="5087646" cy="1655999"/>
          </a:xfrm>
        </p:spPr>
        <p:txBody>
          <a:bodyPr lIns="0" tIns="0" rIns="0" bIns="0"/>
          <a:lstStyle>
            <a:lvl1pPr marL="0" indent="0" algn="l">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endParaRPr lang="nl-NL" dirty="0"/>
          </a:p>
        </p:txBody>
      </p:sp>
      <p:sp>
        <p:nvSpPr>
          <p:cNvPr id="3" name="Title 2"/>
          <p:cNvSpPr>
            <a:spLocks noGrp="1"/>
          </p:cNvSpPr>
          <p:nvPr>
            <p:ph type="title"/>
          </p:nvPr>
        </p:nvSpPr>
        <p:spPr>
          <a:xfrm>
            <a:off x="3822356" y="1800000"/>
            <a:ext cx="5087643" cy="2386800"/>
          </a:xfrm>
        </p:spPr>
        <p:txBody>
          <a:bodyPr>
            <a:normAutofit/>
          </a:bodyPr>
          <a:lstStyle>
            <a:lvl1pPr>
              <a:defRPr sz="4000">
                <a:solidFill>
                  <a:schemeClr val="bg1"/>
                </a:solidFill>
              </a:defRPr>
            </a:lvl1pPr>
          </a:lstStyle>
          <a:p>
            <a:r>
              <a:rPr lang="nl-NL" dirty="0"/>
              <a:t>Klik om de stijl te bewerken</a:t>
            </a:r>
          </a:p>
        </p:txBody>
      </p:sp>
      <p:pic>
        <p:nvPicPr>
          <p:cNvPr id="10" name="Picture 11" descr="LUCASHOOFD.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1791224"/>
            <a:ext cx="3618798" cy="23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35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76FA2-31B5-4D6B-B289-413FB0C9D8F4}"/>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7C965142-81C3-44A1-ACE0-115B4C2755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2DCE6063-1B6B-4810-9000-BD351C29921B}"/>
              </a:ext>
            </a:extLst>
          </p:cNvPr>
          <p:cNvSpPr>
            <a:spLocks noGrp="1"/>
          </p:cNvSpPr>
          <p:nvPr>
            <p:ph type="dt" sz="half" idx="10"/>
          </p:nvPr>
        </p:nvSpPr>
        <p:spPr/>
        <p:txBody>
          <a:bodyPr/>
          <a:lstStyle/>
          <a:p>
            <a:fld id="{3A174DFA-34C1-4A7B-B0AB-415E346C111E}" type="datetimeFigureOut">
              <a:rPr lang="fr-BE" smtClean="0"/>
              <a:t>27-04-23</a:t>
            </a:fld>
            <a:endParaRPr lang="fr-BE"/>
          </a:p>
        </p:txBody>
      </p:sp>
      <p:sp>
        <p:nvSpPr>
          <p:cNvPr id="5" name="Footer Placeholder 4">
            <a:extLst>
              <a:ext uri="{FF2B5EF4-FFF2-40B4-BE49-F238E27FC236}">
                <a16:creationId xmlns:a16="http://schemas.microsoft.com/office/drawing/2014/main" id="{F6A1BEB1-9777-47BF-B4D4-256EE9976A72}"/>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BA62576D-AB7D-4576-91DD-D9425120DCC8}"/>
              </a:ext>
            </a:extLst>
          </p:cNvPr>
          <p:cNvSpPr>
            <a:spLocks noGrp="1"/>
          </p:cNvSpPr>
          <p:nvPr>
            <p:ph type="sldNum" sz="quarter" idx="12"/>
          </p:nvPr>
        </p:nvSpPr>
        <p:spPr/>
        <p:txBody>
          <a:bodyPr/>
          <a:lstStyle/>
          <a:p>
            <a:fld id="{103A25E3-432F-40A3-B516-001EDB7FDE0A}" type="slidenum">
              <a:rPr lang="fr-BE" smtClean="0"/>
              <a:t>‹nr.›</a:t>
            </a:fld>
            <a:endParaRPr lang="fr-BE"/>
          </a:p>
        </p:txBody>
      </p:sp>
    </p:spTree>
    <p:extLst>
      <p:ext uri="{BB962C8B-B14F-4D97-AF65-F5344CB8AC3E}">
        <p14:creationId xmlns:p14="http://schemas.microsoft.com/office/powerpoint/2010/main" val="190449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047010" y="6353999"/>
            <a:ext cx="996685" cy="359999"/>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63755981"/>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60" r:id="rId3"/>
    <p:sldLayoutId id="2147483652" r:id="rId4"/>
    <p:sldLayoutId id="2147483653" r:id="rId5"/>
    <p:sldLayoutId id="2147483654" r:id="rId6"/>
    <p:sldLayoutId id="2147483655" r:id="rId7"/>
    <p:sldLayoutId id="2147483696" r:id="rId8"/>
    <p:sldLayoutId id="2147483734" r:id="rId9"/>
    <p:sldLayoutId id="2147483735" r:id="rId10"/>
  </p:sldLayoutIdLst>
  <p:hf sldNum="0" hdr="0" ft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userDrawn="1">
          <p15:clr>
            <a:srgbClr val="F26B43"/>
          </p15:clr>
        </p15:guide>
        <p15:guide id="2" pos="7319" userDrawn="1">
          <p15:clr>
            <a:srgbClr val="F26B43"/>
          </p15:clr>
        </p15:guide>
        <p15:guide id="3" orient="horz" pos="3857" userDrawn="1">
          <p15:clr>
            <a:srgbClr val="F26B43"/>
          </p15:clr>
        </p15:guide>
        <p15:guide id="4" pos="3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sz="1800"/>
          </a:p>
        </p:txBody>
      </p:sp>
      <p:sp>
        <p:nvSpPr>
          <p:cNvPr id="13" name="Tijdelijke aanduiding voor voettekst 4"/>
          <p:cNvSpPr>
            <a:spLocks noGrp="1"/>
          </p:cNvSpPr>
          <p:nvPr>
            <p:ph type="ftr" sz="quarter" idx="3"/>
          </p:nvPr>
        </p:nvSpPr>
        <p:spPr>
          <a:xfrm>
            <a:off x="5715000" y="6210000"/>
            <a:ext cx="49234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dirty="0"/>
              <a:t>…</a:t>
            </a:r>
          </a:p>
        </p:txBody>
      </p:sp>
      <p:sp>
        <p:nvSpPr>
          <p:cNvPr id="2" name="Title Placeholder 1"/>
          <p:cNvSpPr>
            <a:spLocks noGrp="1"/>
          </p:cNvSpPr>
          <p:nvPr>
            <p:ph type="title"/>
          </p:nvPr>
        </p:nvSpPr>
        <p:spPr>
          <a:xfrm>
            <a:off x="768000" y="216000"/>
            <a:ext cx="10655651" cy="1152000"/>
          </a:xfrm>
          <a:prstGeom prst="rect">
            <a:avLst/>
          </a:prstGeom>
        </p:spPr>
        <p:txBody>
          <a:bodyPr vert="horz" lIns="91440" tIns="45720" rIns="91440" bIns="45720" rtlCol="0" anchor="ctr">
            <a:normAutofit/>
          </a:bodyPr>
          <a:lstStyle/>
          <a:p>
            <a:r>
              <a:rPr lang="en-US" dirty="0"/>
              <a:t>Click to edit Master title style</a:t>
            </a:r>
            <a:endParaRPr lang="nl-NL" dirty="0"/>
          </a:p>
        </p:txBody>
      </p:sp>
      <p:sp>
        <p:nvSpPr>
          <p:cNvPr id="3" name="Text Placeholder 2"/>
          <p:cNvSpPr>
            <a:spLocks noGrp="1"/>
          </p:cNvSpPr>
          <p:nvPr>
            <p:ph type="body" idx="1"/>
          </p:nvPr>
        </p:nvSpPr>
        <p:spPr>
          <a:xfrm>
            <a:off x="768000" y="1655999"/>
            <a:ext cx="10655651" cy="4392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63300" y="6262606"/>
            <a:ext cx="2003667" cy="542789"/>
          </a:xfrm>
          <a:prstGeom prst="rect">
            <a:avLst/>
          </a:prstGeom>
        </p:spPr>
      </p:pic>
    </p:spTree>
    <p:extLst>
      <p:ext uri="{BB962C8B-B14F-4D97-AF65-F5344CB8AC3E}">
        <p14:creationId xmlns:p14="http://schemas.microsoft.com/office/powerpoint/2010/main" val="315580244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p:hf hd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p15:clr>
            <a:srgbClr val="F26B43"/>
          </p15:clr>
        </p15:guide>
        <p15:guide id="2" pos="5397">
          <p15:clr>
            <a:srgbClr val="F26B43"/>
          </p15:clr>
        </p15:guide>
        <p15:guide id="3" orient="horz" pos="102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047010" y="6353999"/>
            <a:ext cx="996685" cy="359999"/>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13661260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Lst>
  <p:hf sldNum="0" hdr="0" ft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p15:clr>
            <a:srgbClr val="F26B43"/>
          </p15:clr>
        </p15:guide>
        <p15:guide id="2" pos="7319">
          <p15:clr>
            <a:srgbClr val="F26B43"/>
          </p15:clr>
        </p15:guide>
        <p15:guide id="3" orient="horz" pos="3857">
          <p15:clr>
            <a:srgbClr val="F26B43"/>
          </p15:clr>
        </p15:guide>
        <p15:guide id="4" pos="36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829033" y="4896500"/>
            <a:ext cx="5866929" cy="1655999"/>
          </a:xfrm>
        </p:spPr>
        <p:txBody>
          <a:bodyPr>
            <a:normAutofit lnSpcReduction="10000"/>
          </a:bodyPr>
          <a:lstStyle/>
          <a:p>
            <a:r>
              <a:rPr lang="en-US" dirty="0"/>
              <a:t>Prof. dr. Koen Hermans</a:t>
            </a:r>
          </a:p>
          <a:p>
            <a:endParaRPr lang="en-US" dirty="0"/>
          </a:p>
          <a:p>
            <a:r>
              <a:rPr lang="en-US" dirty="0"/>
              <a:t>LUCAS, Centrum </a:t>
            </a:r>
            <a:r>
              <a:rPr lang="en-US" dirty="0" err="1"/>
              <a:t>voor</a:t>
            </a:r>
            <a:r>
              <a:rPr lang="en-US" dirty="0"/>
              <a:t> </a:t>
            </a:r>
            <a:r>
              <a:rPr lang="en-US" dirty="0" err="1"/>
              <a:t>Zorgonderzoek</a:t>
            </a:r>
            <a:r>
              <a:rPr lang="en-US" dirty="0"/>
              <a:t> en Consultancy</a:t>
            </a:r>
            <a:endParaRPr lang="nl-BE" dirty="0"/>
          </a:p>
        </p:txBody>
      </p:sp>
      <p:sp>
        <p:nvSpPr>
          <p:cNvPr id="3" name="Title 2"/>
          <p:cNvSpPr>
            <a:spLocks noGrp="1"/>
          </p:cNvSpPr>
          <p:nvPr>
            <p:ph type="title"/>
          </p:nvPr>
        </p:nvSpPr>
        <p:spPr>
          <a:xfrm>
            <a:off x="4694810" y="1752469"/>
            <a:ext cx="7607644" cy="2386800"/>
          </a:xfrm>
        </p:spPr>
        <p:txBody>
          <a:bodyPr>
            <a:normAutofit/>
          </a:bodyPr>
          <a:lstStyle/>
          <a:p>
            <a:r>
              <a:rPr lang="en-US" dirty="0" err="1"/>
              <a:t>Naar</a:t>
            </a:r>
            <a:r>
              <a:rPr lang="en-US" dirty="0"/>
              <a:t> </a:t>
            </a:r>
            <a:r>
              <a:rPr lang="en-US" dirty="0" err="1"/>
              <a:t>een</a:t>
            </a:r>
            <a:r>
              <a:rPr lang="en-US" dirty="0"/>
              <a:t> </a:t>
            </a:r>
            <a:r>
              <a:rPr lang="en-US" dirty="0" err="1"/>
              <a:t>preventieve</a:t>
            </a:r>
            <a:r>
              <a:rPr lang="en-US" dirty="0"/>
              <a:t> en </a:t>
            </a:r>
            <a:r>
              <a:rPr lang="en-US" dirty="0" err="1"/>
              <a:t>woongerichte</a:t>
            </a:r>
            <a:r>
              <a:rPr lang="en-US" dirty="0"/>
              <a:t> </a:t>
            </a:r>
            <a:r>
              <a:rPr lang="en-US" dirty="0" err="1"/>
              <a:t>aanpak</a:t>
            </a:r>
            <a:r>
              <a:rPr lang="en-US" dirty="0"/>
              <a:t> van dak- en </a:t>
            </a:r>
            <a:r>
              <a:rPr lang="en-US" dirty="0" err="1"/>
              <a:t>thuisloosheid</a:t>
            </a:r>
            <a:endParaRPr lang="en-US" dirty="0"/>
          </a:p>
        </p:txBody>
      </p:sp>
    </p:spTree>
    <p:extLst>
      <p:ext uri="{BB962C8B-B14F-4D97-AF65-F5344CB8AC3E}">
        <p14:creationId xmlns:p14="http://schemas.microsoft.com/office/powerpoint/2010/main" val="171236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Woongerichte</a:t>
            </a:r>
            <a:r>
              <a:rPr lang="en-US" dirty="0"/>
              <a:t> </a:t>
            </a:r>
            <a:r>
              <a:rPr lang="en-US" dirty="0" err="1"/>
              <a:t>oplossingen</a:t>
            </a:r>
            <a:r>
              <a:rPr lang="en-US" dirty="0"/>
              <a:t> :</a:t>
            </a:r>
            <a:br>
              <a:rPr lang="en-US" dirty="0"/>
            </a:br>
            <a:r>
              <a:rPr lang="en-US" dirty="0"/>
              <a:t>Family options study in VS (</a:t>
            </a:r>
            <a:r>
              <a:rPr lang="en-US" dirty="0" err="1"/>
              <a:t>Gubits</a:t>
            </a:r>
            <a:r>
              <a:rPr lang="en-US" dirty="0"/>
              <a:t> et al, 2018)</a:t>
            </a:r>
            <a:endParaRPr lang="nl-BE" dirty="0"/>
          </a:p>
        </p:txBody>
      </p:sp>
      <p:sp>
        <p:nvSpPr>
          <p:cNvPr id="3" name="Content Placeholder 2"/>
          <p:cNvSpPr>
            <a:spLocks noGrp="1"/>
          </p:cNvSpPr>
          <p:nvPr>
            <p:ph idx="1"/>
          </p:nvPr>
        </p:nvSpPr>
        <p:spPr/>
        <p:txBody>
          <a:bodyPr>
            <a:normAutofit fontScale="85000" lnSpcReduction="20000"/>
          </a:bodyPr>
          <a:lstStyle/>
          <a:p>
            <a:endParaRPr lang="en-US" dirty="0"/>
          </a:p>
          <a:p>
            <a:r>
              <a:rPr lang="en-US" dirty="0" err="1"/>
              <a:t>Onderzoekspopulatie</a:t>
            </a:r>
            <a:r>
              <a:rPr lang="en-US" dirty="0"/>
              <a:t> : 2282 </a:t>
            </a:r>
            <a:r>
              <a:rPr lang="en-US" dirty="0" err="1"/>
              <a:t>gezinnen</a:t>
            </a:r>
            <a:r>
              <a:rPr lang="en-US" dirty="0"/>
              <a:t> in </a:t>
            </a:r>
            <a:r>
              <a:rPr lang="en-US" dirty="0" err="1"/>
              <a:t>opvangcentra</a:t>
            </a:r>
            <a:endParaRPr lang="en-US" dirty="0"/>
          </a:p>
          <a:p>
            <a:endParaRPr lang="en-US" sz="1000" dirty="0"/>
          </a:p>
          <a:p>
            <a:r>
              <a:rPr lang="en-US" dirty="0" err="1"/>
              <a:t>Vier</a:t>
            </a:r>
            <a:r>
              <a:rPr lang="en-US" dirty="0"/>
              <a:t> </a:t>
            </a:r>
            <a:r>
              <a:rPr lang="en-US" dirty="0" err="1"/>
              <a:t>interventies</a:t>
            </a:r>
            <a:r>
              <a:rPr lang="en-US" dirty="0"/>
              <a:t>:</a:t>
            </a:r>
          </a:p>
          <a:p>
            <a:pPr lvl="1"/>
            <a:r>
              <a:rPr lang="en-US" sz="2100" dirty="0" err="1"/>
              <a:t>Kortdurende</a:t>
            </a:r>
            <a:r>
              <a:rPr lang="en-US" sz="2100" dirty="0"/>
              <a:t> </a:t>
            </a:r>
            <a:r>
              <a:rPr lang="en-US" sz="2100" dirty="0" err="1"/>
              <a:t>huursubsidie</a:t>
            </a:r>
            <a:r>
              <a:rPr lang="en-US" sz="2100" dirty="0"/>
              <a:t> (880 dollar)</a:t>
            </a:r>
          </a:p>
          <a:p>
            <a:pPr lvl="1"/>
            <a:r>
              <a:rPr lang="en-US" sz="2100" dirty="0" err="1"/>
              <a:t>Langdurende</a:t>
            </a:r>
            <a:r>
              <a:rPr lang="en-US" sz="2100" dirty="0"/>
              <a:t> </a:t>
            </a:r>
            <a:r>
              <a:rPr lang="en-US" sz="2100" dirty="0" err="1"/>
              <a:t>huursubsidie</a:t>
            </a:r>
            <a:r>
              <a:rPr lang="en-US" sz="2100" dirty="0"/>
              <a:t> (1172 dollar)</a:t>
            </a:r>
          </a:p>
          <a:p>
            <a:pPr lvl="1"/>
            <a:r>
              <a:rPr lang="en-US" sz="2100" dirty="0" err="1"/>
              <a:t>Begeleid</a:t>
            </a:r>
            <a:r>
              <a:rPr lang="en-US" sz="2100" dirty="0"/>
              <a:t> </a:t>
            </a:r>
            <a:r>
              <a:rPr lang="en-US" sz="2100" dirty="0" err="1"/>
              <a:t>wonen</a:t>
            </a:r>
            <a:r>
              <a:rPr lang="en-US" sz="2100" dirty="0"/>
              <a:t> in </a:t>
            </a:r>
            <a:r>
              <a:rPr lang="en-US" sz="2100" dirty="0" err="1"/>
              <a:t>combinatie</a:t>
            </a:r>
            <a:r>
              <a:rPr lang="en-US" sz="2100" dirty="0"/>
              <a:t> met </a:t>
            </a:r>
            <a:r>
              <a:rPr lang="en-US" sz="2100" dirty="0" err="1"/>
              <a:t>intensieve</a:t>
            </a:r>
            <a:r>
              <a:rPr lang="en-US" sz="2100" dirty="0"/>
              <a:t> </a:t>
            </a:r>
            <a:r>
              <a:rPr lang="en-US" sz="2100" dirty="0" err="1"/>
              <a:t>begeleiding</a:t>
            </a:r>
            <a:r>
              <a:rPr lang="en-US" sz="2100" dirty="0"/>
              <a:t> (2706 dollar)</a:t>
            </a:r>
          </a:p>
          <a:p>
            <a:pPr lvl="1"/>
            <a:r>
              <a:rPr lang="en-US" sz="2100" dirty="0" err="1"/>
              <a:t>Noodopvang</a:t>
            </a:r>
            <a:r>
              <a:rPr lang="en-US" sz="2100" dirty="0"/>
              <a:t> (4819 dollar)</a:t>
            </a:r>
          </a:p>
          <a:p>
            <a:pPr marL="457200" lvl="1" indent="0">
              <a:buNone/>
            </a:pPr>
            <a:endParaRPr lang="en-US" dirty="0"/>
          </a:p>
          <a:p>
            <a:pPr lvl="1"/>
            <a:endParaRPr lang="en-US" sz="1100" dirty="0"/>
          </a:p>
          <a:p>
            <a:r>
              <a:rPr lang="en-US" dirty="0" err="1"/>
              <a:t>Nameting</a:t>
            </a:r>
            <a:r>
              <a:rPr lang="en-US" dirty="0"/>
              <a:t> </a:t>
            </a:r>
            <a:r>
              <a:rPr lang="en-US" dirty="0" err="1"/>
              <a:t>na</a:t>
            </a:r>
            <a:r>
              <a:rPr lang="en-US" dirty="0"/>
              <a:t> 20 en 37 </a:t>
            </a:r>
            <a:r>
              <a:rPr lang="en-US" dirty="0" err="1"/>
              <a:t>maanden</a:t>
            </a:r>
            <a:r>
              <a:rPr lang="en-US" dirty="0"/>
              <a:t>:</a:t>
            </a:r>
          </a:p>
          <a:p>
            <a:pPr lvl="1"/>
            <a:r>
              <a:rPr lang="en-US" sz="2100" dirty="0" err="1"/>
              <a:t>Huisvestingsstabiliteit</a:t>
            </a:r>
            <a:r>
              <a:rPr lang="en-US" sz="2100" dirty="0"/>
              <a:t> het </a:t>
            </a:r>
            <a:r>
              <a:rPr lang="en-US" sz="2100" dirty="0" err="1"/>
              <a:t>hoogst</a:t>
            </a:r>
            <a:r>
              <a:rPr lang="en-US" sz="2100" dirty="0"/>
              <a:t> </a:t>
            </a:r>
            <a:r>
              <a:rPr lang="en-US" sz="2100" dirty="0" err="1"/>
              <a:t>bij</a:t>
            </a:r>
            <a:r>
              <a:rPr lang="en-US" sz="2100" dirty="0"/>
              <a:t> </a:t>
            </a:r>
            <a:r>
              <a:rPr lang="en-US" sz="2100" dirty="0" err="1"/>
              <a:t>langdurende</a:t>
            </a:r>
            <a:r>
              <a:rPr lang="en-US" sz="2100" dirty="0"/>
              <a:t> </a:t>
            </a:r>
            <a:r>
              <a:rPr lang="en-US" sz="2100" dirty="0" err="1"/>
              <a:t>huursubsidie</a:t>
            </a:r>
            <a:r>
              <a:rPr lang="en-US" sz="2100" dirty="0"/>
              <a:t> </a:t>
            </a:r>
          </a:p>
          <a:p>
            <a:pPr lvl="1"/>
            <a:r>
              <a:rPr lang="en-US" sz="2100" dirty="0" err="1"/>
              <a:t>Betere</a:t>
            </a:r>
            <a:r>
              <a:rPr lang="en-US" sz="2100" dirty="0"/>
              <a:t> </a:t>
            </a:r>
            <a:r>
              <a:rPr lang="en-US" sz="2100" dirty="0" err="1"/>
              <a:t>psychische</a:t>
            </a:r>
            <a:r>
              <a:rPr lang="en-US" sz="2100" dirty="0"/>
              <a:t> </a:t>
            </a:r>
            <a:r>
              <a:rPr lang="en-US" sz="2100" dirty="0" err="1"/>
              <a:t>gezondheid</a:t>
            </a:r>
            <a:r>
              <a:rPr lang="en-US" sz="2100" dirty="0"/>
              <a:t> van </a:t>
            </a:r>
            <a:r>
              <a:rPr lang="en-US" sz="2100" dirty="0" err="1"/>
              <a:t>ouder</a:t>
            </a:r>
            <a:r>
              <a:rPr lang="en-US" sz="2100" dirty="0"/>
              <a:t>(s)</a:t>
            </a:r>
          </a:p>
          <a:p>
            <a:pPr lvl="1"/>
            <a:r>
              <a:rPr lang="en-US" sz="2100" dirty="0" err="1"/>
              <a:t>Kinderen</a:t>
            </a:r>
            <a:r>
              <a:rPr lang="en-US" sz="2100" dirty="0"/>
              <a:t> </a:t>
            </a:r>
            <a:r>
              <a:rPr lang="en-US" sz="2100" dirty="0" err="1"/>
              <a:t>gaan</a:t>
            </a:r>
            <a:r>
              <a:rPr lang="en-US" sz="2100" dirty="0"/>
              <a:t> </a:t>
            </a:r>
            <a:r>
              <a:rPr lang="en-US" sz="2100" dirty="0" err="1"/>
              <a:t>meer</a:t>
            </a:r>
            <a:r>
              <a:rPr lang="en-US" sz="2100" dirty="0"/>
              <a:t> </a:t>
            </a:r>
            <a:r>
              <a:rPr lang="en-US" sz="2100" dirty="0" err="1"/>
              <a:t>naar</a:t>
            </a:r>
            <a:r>
              <a:rPr lang="en-US" sz="2100" dirty="0"/>
              <a:t> school </a:t>
            </a:r>
          </a:p>
          <a:p>
            <a:endParaRPr lang="en-US" dirty="0"/>
          </a:p>
          <a:p>
            <a:endParaRPr lang="nl-BE" dirty="0"/>
          </a:p>
        </p:txBody>
      </p:sp>
    </p:spTree>
    <p:extLst>
      <p:ext uri="{BB962C8B-B14F-4D97-AF65-F5344CB8AC3E}">
        <p14:creationId xmlns:p14="http://schemas.microsoft.com/office/powerpoint/2010/main" val="78780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fade">
                                      <p:cBhvr>
                                        <p:cTn id="23" dur="500"/>
                                        <p:tgtEl>
                                          <p:spTgt spid="3">
                                            <p:txEl>
                                              <p:pRg st="10" end="1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11" end="11"/>
                                            </p:txEl>
                                          </p:spTgt>
                                        </p:tgtEl>
                                        <p:attrNameLst>
                                          <p:attrName>style.visibility</p:attrName>
                                        </p:attrNameLst>
                                      </p:cBhvr>
                                      <p:to>
                                        <p:strVal val="visible"/>
                                      </p:to>
                                    </p:set>
                                    <p:animEffect transition="in" filter="fade">
                                      <p:cBhvr>
                                        <p:cTn id="26" dur="500"/>
                                        <p:tgtEl>
                                          <p:spTgt spid="3">
                                            <p:txEl>
                                              <p:pRg st="11" end="1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animEffect transition="in" filter="fade">
                                      <p:cBhvr>
                                        <p:cTn id="29" dur="500"/>
                                        <p:tgtEl>
                                          <p:spTgt spid="3">
                                            <p:txEl>
                                              <p:pRg st="12" end="1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3" end="13"/>
                                            </p:txEl>
                                          </p:spTgt>
                                        </p:tgtEl>
                                        <p:attrNameLst>
                                          <p:attrName>style.visibility</p:attrName>
                                        </p:attrNameLst>
                                      </p:cBhvr>
                                      <p:to>
                                        <p:strVal val="visible"/>
                                      </p:to>
                                    </p:set>
                                    <p:animEffect transition="in" filter="fade">
                                      <p:cBhvr>
                                        <p:cTn id="3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A14807-3A4A-4C28-8A14-37F6B3DF7679}"/>
              </a:ext>
            </a:extLst>
          </p:cNvPr>
          <p:cNvSpPr>
            <a:spLocks noGrp="1"/>
          </p:cNvSpPr>
          <p:nvPr>
            <p:ph sz="quarter" idx="13"/>
          </p:nvPr>
        </p:nvSpPr>
        <p:spPr/>
        <p:txBody>
          <a:bodyPr>
            <a:normAutofit lnSpcReduction="10000"/>
          </a:bodyPr>
          <a:lstStyle/>
          <a:p>
            <a:r>
              <a:rPr lang="fr-BE" sz="2100" dirty="0" err="1"/>
              <a:t>Preventieve</a:t>
            </a:r>
            <a:r>
              <a:rPr lang="fr-BE" sz="2100" dirty="0"/>
              <a:t> </a:t>
            </a:r>
            <a:r>
              <a:rPr lang="fr-BE" sz="2100" dirty="0" err="1"/>
              <a:t>woonbegeleiding</a:t>
            </a:r>
            <a:r>
              <a:rPr lang="fr-BE" sz="2100" dirty="0"/>
              <a:t> in sociale </a:t>
            </a:r>
            <a:r>
              <a:rPr lang="fr-BE" sz="2100" dirty="0" err="1"/>
              <a:t>huisvesting</a:t>
            </a:r>
            <a:endParaRPr lang="fr-BE" sz="2100" dirty="0"/>
          </a:p>
          <a:p>
            <a:pPr lvl="1"/>
            <a:r>
              <a:rPr lang="fr-BE" sz="2000" dirty="0" err="1"/>
              <a:t>Bijzonder</a:t>
            </a:r>
            <a:r>
              <a:rPr lang="fr-BE" sz="2000" dirty="0"/>
              <a:t> </a:t>
            </a:r>
            <a:r>
              <a:rPr lang="fr-BE" sz="2000" dirty="0" err="1"/>
              <a:t>effectieve</a:t>
            </a:r>
            <a:r>
              <a:rPr lang="fr-BE" sz="2000" dirty="0"/>
              <a:t> </a:t>
            </a:r>
            <a:r>
              <a:rPr lang="fr-BE" sz="2000" dirty="0" err="1"/>
              <a:t>aanpak</a:t>
            </a:r>
            <a:r>
              <a:rPr lang="fr-BE" sz="2000" dirty="0"/>
              <a:t> </a:t>
            </a:r>
            <a:r>
              <a:rPr lang="fr-BE" sz="2000" dirty="0" err="1"/>
              <a:t>voor</a:t>
            </a:r>
            <a:r>
              <a:rPr lang="fr-BE" sz="2000" dirty="0"/>
              <a:t> </a:t>
            </a:r>
            <a:r>
              <a:rPr lang="fr-BE" sz="2000" dirty="0" err="1"/>
              <a:t>gerechtelijke</a:t>
            </a:r>
            <a:r>
              <a:rPr lang="fr-BE" sz="2000" dirty="0"/>
              <a:t> </a:t>
            </a:r>
            <a:r>
              <a:rPr lang="fr-BE" sz="2000" dirty="0" err="1"/>
              <a:t>uithuiszetting</a:t>
            </a:r>
            <a:r>
              <a:rPr lang="fr-BE" sz="2000" dirty="0"/>
              <a:t>: 70-85 % </a:t>
            </a:r>
            <a:r>
              <a:rPr lang="fr-BE" sz="2000" dirty="0" err="1"/>
              <a:t>wordt</a:t>
            </a:r>
            <a:r>
              <a:rPr lang="fr-BE" sz="2000" dirty="0"/>
              <a:t> </a:t>
            </a:r>
            <a:r>
              <a:rPr lang="fr-BE" sz="2000" dirty="0" err="1"/>
              <a:t>vermeden</a:t>
            </a:r>
            <a:r>
              <a:rPr lang="fr-BE" sz="2000" dirty="0"/>
              <a:t> </a:t>
            </a:r>
          </a:p>
          <a:p>
            <a:endParaRPr lang="fr-BE" sz="2000" dirty="0"/>
          </a:p>
          <a:p>
            <a:r>
              <a:rPr lang="fr-BE" sz="2000" dirty="0" err="1"/>
              <a:t>Hoeveelheid</a:t>
            </a:r>
            <a:r>
              <a:rPr lang="fr-BE" sz="2000" dirty="0"/>
              <a:t> van </a:t>
            </a:r>
            <a:r>
              <a:rPr lang="fr-BE" sz="2000" dirty="0" err="1"/>
              <a:t>betalingsachterstand</a:t>
            </a:r>
            <a:r>
              <a:rPr lang="fr-BE" sz="2000" dirty="0"/>
              <a:t> </a:t>
            </a:r>
            <a:r>
              <a:rPr lang="fr-BE" sz="2000" dirty="0" err="1"/>
              <a:t>is</a:t>
            </a:r>
            <a:r>
              <a:rPr lang="fr-BE" sz="2000" dirty="0"/>
              <a:t> </a:t>
            </a:r>
            <a:r>
              <a:rPr lang="fr-BE" sz="2000" dirty="0" err="1"/>
              <a:t>grootste</a:t>
            </a:r>
            <a:r>
              <a:rPr lang="fr-BE" sz="2000" dirty="0"/>
              <a:t> </a:t>
            </a:r>
            <a:r>
              <a:rPr lang="fr-BE" sz="2000" dirty="0" err="1"/>
              <a:t>voorspeller</a:t>
            </a:r>
            <a:r>
              <a:rPr lang="fr-BE" sz="2000" dirty="0"/>
              <a:t> van </a:t>
            </a:r>
            <a:r>
              <a:rPr lang="fr-BE" sz="2000" dirty="0" err="1"/>
              <a:t>uithuiszetting</a:t>
            </a:r>
            <a:r>
              <a:rPr lang="fr-BE" sz="2000" dirty="0"/>
              <a:t> (Wolf et al, 2020)</a:t>
            </a:r>
          </a:p>
          <a:p>
            <a:endParaRPr lang="fr-BE" sz="2000" dirty="0"/>
          </a:p>
          <a:p>
            <a:r>
              <a:rPr lang="fr-BE" sz="2000" dirty="0" err="1"/>
              <a:t>Benutten</a:t>
            </a:r>
            <a:r>
              <a:rPr lang="fr-BE" sz="2000" dirty="0"/>
              <a:t> van het Fonds ter  </a:t>
            </a:r>
            <a:r>
              <a:rPr lang="fr-BE" sz="2000" dirty="0" err="1"/>
              <a:t>bestrijding</a:t>
            </a:r>
            <a:r>
              <a:rPr lang="fr-BE" sz="2000" dirty="0"/>
              <a:t> van </a:t>
            </a:r>
            <a:r>
              <a:rPr lang="fr-BE" sz="2000" dirty="0" err="1"/>
              <a:t>uithuiszettingen</a:t>
            </a:r>
            <a:r>
              <a:rPr lang="fr-BE" sz="2000" dirty="0"/>
              <a:t>  </a:t>
            </a:r>
          </a:p>
          <a:p>
            <a:endParaRPr lang="fr-BE" sz="2000" dirty="0"/>
          </a:p>
          <a:p>
            <a:r>
              <a:rPr lang="fr-BE" sz="2000" dirty="0" err="1"/>
              <a:t>Samenwerking</a:t>
            </a:r>
            <a:r>
              <a:rPr lang="fr-BE" sz="2000" dirty="0"/>
              <a:t> GGZ-</a:t>
            </a:r>
            <a:r>
              <a:rPr lang="fr-BE" sz="2000" dirty="0" err="1"/>
              <a:t>welzijn</a:t>
            </a:r>
            <a:r>
              <a:rPr lang="fr-BE" sz="2000" dirty="0"/>
              <a:t>-</a:t>
            </a:r>
            <a:r>
              <a:rPr lang="fr-BE" sz="2000" dirty="0" err="1"/>
              <a:t>wonen</a:t>
            </a:r>
            <a:r>
              <a:rPr lang="fr-BE" sz="2000" dirty="0"/>
              <a:t> (</a:t>
            </a:r>
            <a:r>
              <a:rPr lang="fr-BE" sz="2000" dirty="0" err="1"/>
              <a:t>Ssega</a:t>
            </a:r>
            <a:r>
              <a:rPr lang="fr-BE" sz="2000" dirty="0"/>
              <a:t> in Antwerpen) in </a:t>
            </a:r>
            <a:r>
              <a:rPr lang="fr-BE" sz="2000" dirty="0" err="1"/>
              <a:t>geval</a:t>
            </a:r>
            <a:r>
              <a:rPr lang="fr-BE" sz="2000" dirty="0"/>
              <a:t> van </a:t>
            </a:r>
            <a:r>
              <a:rPr lang="fr-BE" sz="2000" dirty="0" err="1"/>
              <a:t>overlast</a:t>
            </a:r>
            <a:endParaRPr lang="fr-BE" sz="2000" dirty="0"/>
          </a:p>
          <a:p>
            <a:endParaRPr lang="fr-BE" sz="2000" dirty="0"/>
          </a:p>
          <a:p>
            <a:r>
              <a:rPr lang="fr-BE" sz="2000" dirty="0" err="1"/>
              <a:t>Meldpunt</a:t>
            </a:r>
            <a:r>
              <a:rPr lang="fr-BE" sz="2000" dirty="0"/>
              <a:t> </a:t>
            </a:r>
            <a:r>
              <a:rPr lang="fr-BE" sz="2000" dirty="0" err="1"/>
              <a:t>voor</a:t>
            </a:r>
            <a:r>
              <a:rPr lang="fr-BE" sz="2000" dirty="0"/>
              <a:t> privé-</a:t>
            </a:r>
            <a:r>
              <a:rPr lang="fr-BE" sz="2000" dirty="0" err="1"/>
              <a:t>verhuurders</a:t>
            </a:r>
            <a:r>
              <a:rPr lang="fr-BE" sz="2000" dirty="0"/>
              <a:t> </a:t>
            </a:r>
          </a:p>
          <a:p>
            <a:endParaRPr lang="fr-BE" dirty="0"/>
          </a:p>
          <a:p>
            <a:endParaRPr lang="fr-BE" dirty="0"/>
          </a:p>
        </p:txBody>
      </p:sp>
      <p:sp>
        <p:nvSpPr>
          <p:cNvPr id="3" name="Title 2">
            <a:extLst>
              <a:ext uri="{FF2B5EF4-FFF2-40B4-BE49-F238E27FC236}">
                <a16:creationId xmlns:a16="http://schemas.microsoft.com/office/drawing/2014/main" id="{C7B1967A-F9B5-487B-9F12-4F334F3D6A97}"/>
              </a:ext>
            </a:extLst>
          </p:cNvPr>
          <p:cNvSpPr>
            <a:spLocks noGrp="1"/>
          </p:cNvSpPr>
          <p:nvPr>
            <p:ph type="title"/>
          </p:nvPr>
        </p:nvSpPr>
        <p:spPr/>
        <p:txBody>
          <a:bodyPr>
            <a:normAutofit/>
          </a:bodyPr>
          <a:lstStyle/>
          <a:p>
            <a:r>
              <a:rPr lang="fr-BE" sz="4000" dirty="0" err="1"/>
              <a:t>Preventie</a:t>
            </a:r>
            <a:r>
              <a:rPr lang="fr-BE" sz="4000" dirty="0"/>
              <a:t> van </a:t>
            </a:r>
            <a:r>
              <a:rPr lang="fr-BE" sz="4000" dirty="0" err="1"/>
              <a:t>uithuiszetting</a:t>
            </a:r>
            <a:r>
              <a:rPr lang="fr-BE" sz="4000" dirty="0"/>
              <a:t> </a:t>
            </a:r>
            <a:r>
              <a:rPr lang="fr-BE" sz="4000" dirty="0" err="1"/>
              <a:t>als</a:t>
            </a:r>
            <a:r>
              <a:rPr lang="fr-BE" sz="4000" dirty="0"/>
              <a:t> </a:t>
            </a:r>
            <a:r>
              <a:rPr lang="fr-BE" sz="4000" dirty="0" err="1"/>
              <a:t>vroeginterventie</a:t>
            </a:r>
            <a:r>
              <a:rPr lang="fr-BE" sz="4000" dirty="0"/>
              <a:t> </a:t>
            </a:r>
          </a:p>
        </p:txBody>
      </p:sp>
    </p:spTree>
    <p:extLst>
      <p:ext uri="{BB962C8B-B14F-4D97-AF65-F5344CB8AC3E}">
        <p14:creationId xmlns:p14="http://schemas.microsoft.com/office/powerpoint/2010/main" val="1818455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5B84ED-D49C-493F-9ECD-EBC45E63B240}"/>
              </a:ext>
            </a:extLst>
          </p:cNvPr>
          <p:cNvSpPr>
            <a:spLocks noGrp="1"/>
          </p:cNvSpPr>
          <p:nvPr>
            <p:ph sz="quarter" idx="13"/>
          </p:nvPr>
        </p:nvSpPr>
        <p:spPr/>
        <p:txBody>
          <a:bodyPr>
            <a:normAutofit fontScale="70000" lnSpcReduction="20000"/>
          </a:bodyPr>
          <a:lstStyle/>
          <a:p>
            <a:r>
              <a:rPr lang="nl-BE" sz="2300" dirty="0"/>
              <a:t>Iedere huurder die 30 dagen te laat is met een betaling kan een betalingsherinnering verwachten van de verhuurder. Dit is bij de meeste verhuurders nu al de praktijk.</a:t>
            </a:r>
          </a:p>
          <a:p>
            <a:pPr marL="0" indent="0">
              <a:buNone/>
            </a:pPr>
            <a:endParaRPr lang="nl-BE" sz="2300" dirty="0"/>
          </a:p>
          <a:p>
            <a:r>
              <a:rPr lang="nl-BE" sz="2300" dirty="0"/>
              <a:t>Nieuw vanaf 1 januari 2021 is: wanneer de betalingsherinnering geen reactie oplevert, volgt nog een poging om persoonlijk contact te zoeken. Leveren deze acties niets op en is het afgesproken aantal dagen verstreken? Dan is de verhuurder wettelijk verplicht de gemeente te informeren over de betalingsproblemen van de huurder.</a:t>
            </a:r>
          </a:p>
          <a:p>
            <a:endParaRPr lang="nl-BE" sz="2300" dirty="0"/>
          </a:p>
          <a:p>
            <a:r>
              <a:rPr lang="nl-BE" sz="2300" dirty="0"/>
              <a:t>Vervolgens kan de huurder een brief, belletje of bezoek verwachten van de gemeente. Want op haar beurt is de gemeente wettelijk verplicht om, als zij het signaal krijgt, contact te zoeken met de huurder en passende hulp aan te bieden.</a:t>
            </a:r>
          </a:p>
          <a:p>
            <a:endParaRPr lang="nl-BE" sz="2300" dirty="0"/>
          </a:p>
          <a:p>
            <a:r>
              <a:rPr lang="nl-BE" sz="2300" dirty="0"/>
              <a:t>De huurder mag zelf de keus maken om in te gaan op het aanbod van de gemeente om over de betalingsproblemen in gesprek te gaan. De gemeente koppelt de reactie wel terug naar de verhuurder.</a:t>
            </a:r>
          </a:p>
          <a:p>
            <a:endParaRPr lang="nl-BE" sz="2300" dirty="0"/>
          </a:p>
          <a:p>
            <a:pPr marL="0" indent="0">
              <a:buNone/>
            </a:pPr>
            <a:r>
              <a:rPr lang="nl-BE" sz="2900" dirty="0"/>
              <a:t>MAAR gevaar van </a:t>
            </a:r>
            <a:r>
              <a:rPr lang="nl-BE" sz="2900" dirty="0" err="1">
                <a:solidFill>
                  <a:srgbClr val="FF0000"/>
                </a:solidFill>
              </a:rPr>
              <a:t>overshooting</a:t>
            </a:r>
            <a:r>
              <a:rPr lang="nl-BE" sz="2900" dirty="0">
                <a:solidFill>
                  <a:srgbClr val="FF0000"/>
                </a:solidFill>
              </a:rPr>
              <a:t> </a:t>
            </a:r>
          </a:p>
          <a:p>
            <a:endParaRPr lang="nl-BE" sz="2300" dirty="0"/>
          </a:p>
          <a:p>
            <a:endParaRPr lang="nl-BE" sz="2300" dirty="0"/>
          </a:p>
          <a:p>
            <a:endParaRPr lang="nl-BE" sz="2300" dirty="0"/>
          </a:p>
          <a:p>
            <a:endParaRPr lang="nl-BE" sz="2300" dirty="0"/>
          </a:p>
          <a:p>
            <a:endParaRPr lang="fr-BE" dirty="0"/>
          </a:p>
        </p:txBody>
      </p:sp>
      <p:sp>
        <p:nvSpPr>
          <p:cNvPr id="3" name="Title 2">
            <a:extLst>
              <a:ext uri="{FF2B5EF4-FFF2-40B4-BE49-F238E27FC236}">
                <a16:creationId xmlns:a16="http://schemas.microsoft.com/office/drawing/2014/main" id="{07F164F6-BB7D-45D2-80E4-290B4FD3574A}"/>
              </a:ext>
            </a:extLst>
          </p:cNvPr>
          <p:cNvSpPr>
            <a:spLocks noGrp="1"/>
          </p:cNvSpPr>
          <p:nvPr>
            <p:ph type="title"/>
          </p:nvPr>
        </p:nvSpPr>
        <p:spPr/>
        <p:txBody>
          <a:bodyPr/>
          <a:lstStyle/>
          <a:p>
            <a:r>
              <a:rPr lang="fr-BE" dirty="0" err="1"/>
              <a:t>Landelijk</a:t>
            </a:r>
            <a:r>
              <a:rPr lang="fr-BE" dirty="0"/>
              <a:t> Covenant </a:t>
            </a:r>
            <a:r>
              <a:rPr lang="fr-BE" dirty="0" err="1"/>
              <a:t>Vroegsignalering</a:t>
            </a:r>
            <a:r>
              <a:rPr lang="fr-BE" dirty="0"/>
              <a:t> in NL</a:t>
            </a:r>
          </a:p>
        </p:txBody>
      </p:sp>
    </p:spTree>
    <p:extLst>
      <p:ext uri="{BB962C8B-B14F-4D97-AF65-F5344CB8AC3E}">
        <p14:creationId xmlns:p14="http://schemas.microsoft.com/office/powerpoint/2010/main" val="766081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1B260B-2105-483E-8463-417B0E579AB0}"/>
              </a:ext>
            </a:extLst>
          </p:cNvPr>
          <p:cNvSpPr>
            <a:spLocks noGrp="1"/>
          </p:cNvSpPr>
          <p:nvPr>
            <p:ph sz="quarter" idx="13"/>
          </p:nvPr>
        </p:nvSpPr>
        <p:spPr/>
        <p:txBody>
          <a:bodyPr>
            <a:normAutofit/>
          </a:bodyPr>
          <a:lstStyle/>
          <a:p>
            <a:endParaRPr lang="fr-BE" dirty="0"/>
          </a:p>
          <a:p>
            <a:r>
              <a:rPr lang="fr-BE" dirty="0"/>
              <a:t>Is </a:t>
            </a:r>
            <a:r>
              <a:rPr lang="fr-BE" dirty="0" err="1"/>
              <a:t>ruimer</a:t>
            </a:r>
            <a:r>
              <a:rPr lang="fr-BE" dirty="0"/>
              <a:t> dan het </a:t>
            </a:r>
            <a:r>
              <a:rPr lang="fr-BE" dirty="0" err="1"/>
              <a:t>vermijden</a:t>
            </a:r>
            <a:r>
              <a:rPr lang="fr-BE" dirty="0"/>
              <a:t> van </a:t>
            </a:r>
            <a:r>
              <a:rPr lang="fr-BE" dirty="0" err="1"/>
              <a:t>gerechtelijke</a:t>
            </a:r>
            <a:r>
              <a:rPr lang="fr-BE" dirty="0"/>
              <a:t> </a:t>
            </a:r>
            <a:r>
              <a:rPr lang="fr-BE" dirty="0" err="1"/>
              <a:t>uithuiszetting</a:t>
            </a:r>
            <a:endParaRPr lang="fr-BE" dirty="0"/>
          </a:p>
          <a:p>
            <a:endParaRPr lang="fr-BE" dirty="0"/>
          </a:p>
          <a:p>
            <a:r>
              <a:rPr lang="fr-BE" dirty="0" err="1"/>
              <a:t>Verlies</a:t>
            </a:r>
            <a:r>
              <a:rPr lang="fr-BE" dirty="0"/>
              <a:t> van </a:t>
            </a:r>
            <a:r>
              <a:rPr lang="fr-BE" dirty="0" err="1"/>
              <a:t>woning</a:t>
            </a:r>
            <a:r>
              <a:rPr lang="fr-BE" dirty="0"/>
              <a:t> na </a:t>
            </a:r>
            <a:r>
              <a:rPr lang="fr-BE" dirty="0" err="1"/>
              <a:t>ongeschiktverklaring</a:t>
            </a:r>
            <a:r>
              <a:rPr lang="fr-BE" dirty="0"/>
              <a:t>, </a:t>
            </a:r>
            <a:r>
              <a:rPr lang="fr-BE" dirty="0" err="1"/>
              <a:t>onbewoonbaarverklaring</a:t>
            </a:r>
            <a:endParaRPr lang="fr-BE" dirty="0"/>
          </a:p>
          <a:p>
            <a:pPr lvl="1"/>
            <a:endParaRPr lang="fr-BE" dirty="0"/>
          </a:p>
          <a:p>
            <a:r>
              <a:rPr lang="fr-BE" dirty="0" err="1"/>
              <a:t>Beëindiging</a:t>
            </a:r>
            <a:r>
              <a:rPr lang="fr-BE" dirty="0"/>
              <a:t> van </a:t>
            </a:r>
            <a:r>
              <a:rPr lang="fr-BE" dirty="0" err="1"/>
              <a:t>huurcontract</a:t>
            </a:r>
            <a:endParaRPr lang="fr-BE" dirty="0"/>
          </a:p>
          <a:p>
            <a:endParaRPr lang="fr-BE" dirty="0"/>
          </a:p>
          <a:p>
            <a:endParaRPr lang="fr-BE" dirty="0"/>
          </a:p>
          <a:p>
            <a:pPr marL="0" indent="0">
              <a:buNone/>
            </a:pPr>
            <a:r>
              <a:rPr lang="fr-BE" dirty="0"/>
              <a:t> </a:t>
            </a:r>
          </a:p>
          <a:p>
            <a:pPr marL="457200" lvl="1" indent="0">
              <a:buNone/>
            </a:pPr>
            <a:endParaRPr lang="fr-BE" dirty="0"/>
          </a:p>
          <a:p>
            <a:endParaRPr lang="fr-BE" dirty="0"/>
          </a:p>
          <a:p>
            <a:endParaRPr lang="fr-BE" dirty="0"/>
          </a:p>
          <a:p>
            <a:endParaRPr lang="fr-BE" dirty="0"/>
          </a:p>
          <a:p>
            <a:endParaRPr lang="fr-BE" dirty="0"/>
          </a:p>
          <a:p>
            <a:endParaRPr lang="fr-BE" dirty="0"/>
          </a:p>
          <a:p>
            <a:endParaRPr lang="fr-BE" dirty="0"/>
          </a:p>
          <a:p>
            <a:endParaRPr lang="fr-BE" dirty="0"/>
          </a:p>
          <a:p>
            <a:pPr lvl="1"/>
            <a:endParaRPr lang="fr-BE" dirty="0"/>
          </a:p>
        </p:txBody>
      </p:sp>
      <p:sp>
        <p:nvSpPr>
          <p:cNvPr id="3" name="Title 2">
            <a:extLst>
              <a:ext uri="{FF2B5EF4-FFF2-40B4-BE49-F238E27FC236}">
                <a16:creationId xmlns:a16="http://schemas.microsoft.com/office/drawing/2014/main" id="{40F6CD6A-C343-421F-BC67-A67DC7FE5BE4}"/>
              </a:ext>
            </a:extLst>
          </p:cNvPr>
          <p:cNvSpPr>
            <a:spLocks noGrp="1"/>
          </p:cNvSpPr>
          <p:nvPr>
            <p:ph type="title"/>
          </p:nvPr>
        </p:nvSpPr>
        <p:spPr/>
        <p:txBody>
          <a:bodyPr/>
          <a:lstStyle/>
          <a:p>
            <a:r>
              <a:rPr lang="fr-BE" dirty="0" err="1"/>
              <a:t>Voorkomen</a:t>
            </a:r>
            <a:r>
              <a:rPr lang="fr-BE" dirty="0"/>
              <a:t> van </a:t>
            </a:r>
            <a:r>
              <a:rPr lang="fr-BE" dirty="0" err="1"/>
              <a:t>verlies</a:t>
            </a:r>
            <a:r>
              <a:rPr lang="fr-BE" dirty="0"/>
              <a:t> van </a:t>
            </a:r>
            <a:r>
              <a:rPr lang="fr-BE" dirty="0" err="1"/>
              <a:t>woning</a:t>
            </a:r>
            <a:endParaRPr lang="fr-BE" dirty="0"/>
          </a:p>
        </p:txBody>
      </p:sp>
    </p:spTree>
    <p:extLst>
      <p:ext uri="{BB962C8B-B14F-4D97-AF65-F5344CB8AC3E}">
        <p14:creationId xmlns:p14="http://schemas.microsoft.com/office/powerpoint/2010/main" val="334705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4E91A9-6A7C-410E-B1E5-F8B4AC1E1FDF}"/>
              </a:ext>
            </a:extLst>
          </p:cNvPr>
          <p:cNvSpPr>
            <a:spLocks noGrp="1"/>
          </p:cNvSpPr>
          <p:nvPr>
            <p:ph sz="quarter" idx="13"/>
          </p:nvPr>
        </p:nvSpPr>
        <p:spPr/>
        <p:txBody>
          <a:bodyPr>
            <a:normAutofit/>
          </a:bodyPr>
          <a:lstStyle/>
          <a:p>
            <a:r>
              <a:rPr lang="fr-BE" sz="2000" dirty="0" err="1"/>
              <a:t>Verschillende</a:t>
            </a:r>
            <a:r>
              <a:rPr lang="fr-BE" sz="2000" dirty="0"/>
              <a:t> types van </a:t>
            </a:r>
            <a:r>
              <a:rPr lang="fr-BE" sz="2000" dirty="0" err="1"/>
              <a:t>instellingen</a:t>
            </a:r>
            <a:r>
              <a:rPr lang="fr-BE" sz="2000" dirty="0"/>
              <a:t> :</a:t>
            </a:r>
          </a:p>
          <a:p>
            <a:pPr lvl="1"/>
            <a:r>
              <a:rPr lang="fr-BE" sz="1800" dirty="0" err="1"/>
              <a:t>Jeugdhulp</a:t>
            </a:r>
            <a:endParaRPr lang="fr-BE" sz="1800" dirty="0"/>
          </a:p>
          <a:p>
            <a:pPr lvl="1"/>
            <a:r>
              <a:rPr lang="fr-BE" sz="1800" dirty="0"/>
              <a:t>Psychiatrie</a:t>
            </a:r>
          </a:p>
          <a:p>
            <a:pPr lvl="1"/>
            <a:r>
              <a:rPr lang="fr-BE" sz="1800" dirty="0" err="1"/>
              <a:t>Gevangenis</a:t>
            </a:r>
            <a:endParaRPr lang="fr-BE" sz="1800" dirty="0"/>
          </a:p>
          <a:p>
            <a:pPr lvl="1"/>
            <a:r>
              <a:rPr lang="fr-BE" sz="1800" dirty="0" err="1"/>
              <a:t>Lokaal</a:t>
            </a:r>
            <a:r>
              <a:rPr lang="fr-BE" sz="1800" dirty="0"/>
              <a:t> </a:t>
            </a:r>
            <a:r>
              <a:rPr lang="fr-BE" sz="1800" dirty="0" err="1"/>
              <a:t>Opvanginitiatief</a:t>
            </a:r>
            <a:r>
              <a:rPr lang="fr-BE" sz="1800" dirty="0"/>
              <a:t> / </a:t>
            </a:r>
            <a:r>
              <a:rPr lang="fr-BE" sz="1800" dirty="0" err="1"/>
              <a:t>Fedasil</a:t>
            </a:r>
            <a:r>
              <a:rPr lang="fr-BE" sz="1800" dirty="0"/>
              <a:t> </a:t>
            </a:r>
          </a:p>
          <a:p>
            <a:pPr lvl="1"/>
            <a:endParaRPr lang="fr-BE" sz="2000" dirty="0"/>
          </a:p>
          <a:p>
            <a:r>
              <a:rPr lang="fr-BE" sz="2000" dirty="0" err="1"/>
              <a:t>Gemeenschappelijke</a:t>
            </a:r>
            <a:r>
              <a:rPr lang="fr-BE" sz="2000" dirty="0"/>
              <a:t> </a:t>
            </a:r>
            <a:r>
              <a:rPr lang="fr-BE" sz="2000" dirty="0" err="1"/>
              <a:t>verantwoordelijkheid</a:t>
            </a:r>
            <a:r>
              <a:rPr lang="fr-BE" sz="2000" dirty="0"/>
              <a:t> van </a:t>
            </a:r>
            <a:r>
              <a:rPr lang="fr-BE" sz="2000" dirty="0" err="1"/>
              <a:t>betrokken</a:t>
            </a:r>
            <a:r>
              <a:rPr lang="fr-BE" sz="2000" dirty="0"/>
              <a:t> </a:t>
            </a:r>
            <a:r>
              <a:rPr lang="fr-BE" sz="2000" dirty="0" err="1"/>
              <a:t>actoren</a:t>
            </a:r>
            <a:r>
              <a:rPr lang="fr-BE" sz="2000" dirty="0"/>
              <a:t> </a:t>
            </a:r>
          </a:p>
          <a:p>
            <a:endParaRPr lang="fr-BE" sz="2000" dirty="0"/>
          </a:p>
          <a:p>
            <a:r>
              <a:rPr lang="fr-BE" sz="2000" dirty="0"/>
              <a:t>Critical time intervention </a:t>
            </a:r>
            <a:r>
              <a:rPr lang="fr-BE" sz="2000" dirty="0" err="1"/>
              <a:t>als</a:t>
            </a:r>
            <a:r>
              <a:rPr lang="fr-BE" sz="2000" dirty="0"/>
              <a:t> </a:t>
            </a:r>
            <a:r>
              <a:rPr lang="fr-BE" sz="2000" dirty="0" err="1"/>
              <a:t>beloftevolle</a:t>
            </a:r>
            <a:r>
              <a:rPr lang="fr-BE" sz="2000" dirty="0"/>
              <a:t> </a:t>
            </a:r>
            <a:r>
              <a:rPr lang="fr-BE" sz="2000" dirty="0" err="1"/>
              <a:t>methodiek</a:t>
            </a:r>
            <a:endParaRPr lang="fr-BE" sz="2000" dirty="0"/>
          </a:p>
          <a:p>
            <a:endParaRPr lang="fr-BE" sz="2000" dirty="0"/>
          </a:p>
          <a:p>
            <a:r>
              <a:rPr lang="fr-BE" sz="2000" dirty="0" err="1"/>
              <a:t>Tijdelijke</a:t>
            </a:r>
            <a:r>
              <a:rPr lang="fr-BE" sz="2000" dirty="0"/>
              <a:t> </a:t>
            </a:r>
            <a:r>
              <a:rPr lang="fr-BE" sz="2000" dirty="0" err="1"/>
              <a:t>woonvormen</a:t>
            </a:r>
            <a:r>
              <a:rPr lang="fr-BE" sz="2000" dirty="0"/>
              <a:t> </a:t>
            </a:r>
            <a:r>
              <a:rPr lang="fr-BE" sz="2000" dirty="0" err="1"/>
              <a:t>als</a:t>
            </a:r>
            <a:r>
              <a:rPr lang="fr-BE" sz="2000" dirty="0"/>
              <a:t> ‘</a:t>
            </a:r>
            <a:r>
              <a:rPr lang="fr-BE" sz="2000" dirty="0" err="1"/>
              <a:t>overgangsfase</a:t>
            </a:r>
            <a:r>
              <a:rPr lang="fr-BE" sz="2000" dirty="0"/>
              <a:t>’ </a:t>
            </a:r>
          </a:p>
        </p:txBody>
      </p:sp>
      <p:sp>
        <p:nvSpPr>
          <p:cNvPr id="3" name="Title 2">
            <a:extLst>
              <a:ext uri="{FF2B5EF4-FFF2-40B4-BE49-F238E27FC236}">
                <a16:creationId xmlns:a16="http://schemas.microsoft.com/office/drawing/2014/main" id="{2CEE3A8D-EE0C-4EF9-8124-70C4343E5AE6}"/>
              </a:ext>
            </a:extLst>
          </p:cNvPr>
          <p:cNvSpPr>
            <a:spLocks noGrp="1"/>
          </p:cNvSpPr>
          <p:nvPr>
            <p:ph type="title"/>
          </p:nvPr>
        </p:nvSpPr>
        <p:spPr/>
        <p:txBody>
          <a:bodyPr>
            <a:normAutofit fontScale="90000"/>
          </a:bodyPr>
          <a:lstStyle/>
          <a:p>
            <a:r>
              <a:rPr lang="fr-BE" dirty="0" err="1"/>
              <a:t>Preventieve</a:t>
            </a:r>
            <a:r>
              <a:rPr lang="fr-BE" dirty="0"/>
              <a:t> </a:t>
            </a:r>
            <a:r>
              <a:rPr lang="fr-BE" dirty="0" err="1"/>
              <a:t>programma’s</a:t>
            </a:r>
            <a:r>
              <a:rPr lang="fr-BE" dirty="0"/>
              <a:t> </a:t>
            </a:r>
            <a:r>
              <a:rPr lang="fr-BE" dirty="0" err="1"/>
              <a:t>bij</a:t>
            </a:r>
            <a:r>
              <a:rPr lang="fr-BE" dirty="0"/>
              <a:t> het </a:t>
            </a:r>
            <a:r>
              <a:rPr lang="fr-BE" dirty="0" err="1"/>
              <a:t>verlaten</a:t>
            </a:r>
            <a:r>
              <a:rPr lang="fr-BE" dirty="0"/>
              <a:t> van </a:t>
            </a:r>
            <a:r>
              <a:rPr lang="fr-BE" dirty="0" err="1"/>
              <a:t>instellingen</a:t>
            </a:r>
            <a:r>
              <a:rPr lang="fr-BE" dirty="0"/>
              <a:t> (</a:t>
            </a:r>
            <a:r>
              <a:rPr lang="fr-BE" dirty="0" err="1"/>
              <a:t>institutionele</a:t>
            </a:r>
            <a:r>
              <a:rPr lang="fr-BE" dirty="0"/>
              <a:t> </a:t>
            </a:r>
            <a:r>
              <a:rPr lang="fr-BE" dirty="0" err="1"/>
              <a:t>preventie</a:t>
            </a:r>
            <a:r>
              <a:rPr lang="fr-BE" dirty="0"/>
              <a:t>)  </a:t>
            </a:r>
          </a:p>
        </p:txBody>
      </p:sp>
    </p:spTree>
    <p:extLst>
      <p:ext uri="{BB962C8B-B14F-4D97-AF65-F5344CB8AC3E}">
        <p14:creationId xmlns:p14="http://schemas.microsoft.com/office/powerpoint/2010/main" val="3370712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F3D4F9-775B-442B-9685-77FF0EF7477E}"/>
              </a:ext>
            </a:extLst>
          </p:cNvPr>
          <p:cNvSpPr>
            <a:spLocks noGrp="1"/>
          </p:cNvSpPr>
          <p:nvPr>
            <p:ph sz="quarter" idx="13"/>
          </p:nvPr>
        </p:nvSpPr>
        <p:spPr/>
        <p:txBody>
          <a:bodyPr/>
          <a:lstStyle/>
          <a:p>
            <a:endParaRPr lang="fr-BE" dirty="0"/>
          </a:p>
          <a:p>
            <a:r>
              <a:rPr lang="fr-BE" dirty="0" err="1"/>
              <a:t>Geweld</a:t>
            </a:r>
            <a:r>
              <a:rPr lang="fr-BE" dirty="0"/>
              <a:t> </a:t>
            </a:r>
            <a:r>
              <a:rPr lang="fr-BE" dirty="0" err="1"/>
              <a:t>als</a:t>
            </a:r>
            <a:r>
              <a:rPr lang="fr-BE" dirty="0"/>
              <a:t> trigger/</a:t>
            </a:r>
            <a:r>
              <a:rPr lang="fr-BE" dirty="0" err="1"/>
              <a:t>voorspeller</a:t>
            </a:r>
            <a:r>
              <a:rPr lang="fr-BE" dirty="0"/>
              <a:t> van </a:t>
            </a:r>
            <a:r>
              <a:rPr lang="fr-BE" dirty="0" err="1"/>
              <a:t>dak</a:t>
            </a:r>
            <a:r>
              <a:rPr lang="fr-BE" dirty="0"/>
              <a:t>- of </a:t>
            </a:r>
            <a:r>
              <a:rPr lang="fr-BE" dirty="0" err="1"/>
              <a:t>thuisloosheid</a:t>
            </a:r>
            <a:r>
              <a:rPr lang="fr-BE" dirty="0"/>
              <a:t> </a:t>
            </a:r>
          </a:p>
          <a:p>
            <a:endParaRPr lang="fr-BE" dirty="0"/>
          </a:p>
          <a:p>
            <a:r>
              <a:rPr lang="fr-BE" dirty="0"/>
              <a:t>‘</a:t>
            </a:r>
            <a:r>
              <a:rPr lang="fr-BE" dirty="0" err="1"/>
              <a:t>Homeless</a:t>
            </a:r>
            <a:r>
              <a:rPr lang="fr-BE" dirty="0"/>
              <a:t> at home’ </a:t>
            </a:r>
          </a:p>
          <a:p>
            <a:endParaRPr lang="fr-BE" dirty="0"/>
          </a:p>
          <a:p>
            <a:r>
              <a:rPr lang="fr-BE" dirty="0" err="1"/>
              <a:t>Aanpak</a:t>
            </a:r>
            <a:r>
              <a:rPr lang="fr-BE" dirty="0"/>
              <a:t> IFG </a:t>
            </a:r>
            <a:r>
              <a:rPr lang="fr-BE" dirty="0" err="1"/>
              <a:t>verbinden</a:t>
            </a:r>
            <a:r>
              <a:rPr lang="fr-BE" dirty="0"/>
              <a:t> met </a:t>
            </a:r>
            <a:r>
              <a:rPr lang="fr-BE" dirty="0" err="1"/>
              <a:t>aanpak</a:t>
            </a:r>
            <a:r>
              <a:rPr lang="fr-BE" dirty="0"/>
              <a:t> ‘</a:t>
            </a:r>
            <a:r>
              <a:rPr lang="fr-BE" dirty="0" err="1"/>
              <a:t>dak</a:t>
            </a:r>
            <a:r>
              <a:rPr lang="fr-BE" dirty="0"/>
              <a:t>- en </a:t>
            </a:r>
            <a:r>
              <a:rPr lang="fr-BE" dirty="0" err="1"/>
              <a:t>thuisloosheid</a:t>
            </a:r>
            <a:endParaRPr lang="fr-BE" dirty="0"/>
          </a:p>
          <a:p>
            <a:endParaRPr lang="fr-BE" dirty="0"/>
          </a:p>
          <a:p>
            <a:r>
              <a:rPr lang="fr-BE" dirty="0" err="1"/>
              <a:t>Preventie</a:t>
            </a:r>
            <a:r>
              <a:rPr lang="fr-BE" dirty="0"/>
              <a:t> van </a:t>
            </a:r>
            <a:r>
              <a:rPr lang="fr-BE" dirty="0" err="1"/>
              <a:t>intrafamiliaal</a:t>
            </a:r>
            <a:r>
              <a:rPr lang="fr-BE" dirty="0"/>
              <a:t> </a:t>
            </a:r>
            <a:r>
              <a:rPr lang="fr-BE" dirty="0" err="1"/>
              <a:t>geweld</a:t>
            </a:r>
            <a:r>
              <a:rPr lang="fr-BE" dirty="0"/>
              <a:t> : </a:t>
            </a:r>
            <a:r>
              <a:rPr lang="fr-BE" dirty="0" err="1"/>
              <a:t>detectie</a:t>
            </a:r>
            <a:r>
              <a:rPr lang="fr-BE" dirty="0"/>
              <a:t> en </a:t>
            </a:r>
            <a:r>
              <a:rPr lang="fr-BE" dirty="0" err="1"/>
              <a:t>vroeginterventie</a:t>
            </a:r>
            <a:endParaRPr lang="fr-BE" dirty="0"/>
          </a:p>
          <a:p>
            <a:endParaRPr lang="fr-BE" dirty="0"/>
          </a:p>
          <a:p>
            <a:pPr marL="0" indent="0">
              <a:buNone/>
            </a:pPr>
            <a:endParaRPr lang="fr-BE" dirty="0"/>
          </a:p>
          <a:p>
            <a:endParaRPr lang="fr-BE" dirty="0"/>
          </a:p>
          <a:p>
            <a:endParaRPr lang="fr-BE" dirty="0"/>
          </a:p>
        </p:txBody>
      </p:sp>
      <p:sp>
        <p:nvSpPr>
          <p:cNvPr id="3" name="Title 2">
            <a:extLst>
              <a:ext uri="{FF2B5EF4-FFF2-40B4-BE49-F238E27FC236}">
                <a16:creationId xmlns:a16="http://schemas.microsoft.com/office/drawing/2014/main" id="{09795005-9A9C-45DE-84AF-5172E9687B02}"/>
              </a:ext>
            </a:extLst>
          </p:cNvPr>
          <p:cNvSpPr>
            <a:spLocks noGrp="1"/>
          </p:cNvSpPr>
          <p:nvPr>
            <p:ph type="title"/>
          </p:nvPr>
        </p:nvSpPr>
        <p:spPr/>
        <p:txBody>
          <a:bodyPr>
            <a:normAutofit fontScale="90000"/>
          </a:bodyPr>
          <a:lstStyle/>
          <a:p>
            <a:r>
              <a:rPr lang="fr-BE" dirty="0" err="1"/>
              <a:t>Intrafamiliaal</a:t>
            </a:r>
            <a:r>
              <a:rPr lang="fr-BE" dirty="0"/>
              <a:t> </a:t>
            </a:r>
            <a:r>
              <a:rPr lang="fr-BE" dirty="0" err="1"/>
              <a:t>geweld</a:t>
            </a:r>
            <a:r>
              <a:rPr lang="fr-BE" dirty="0"/>
              <a:t> </a:t>
            </a:r>
            <a:r>
              <a:rPr lang="fr-BE" dirty="0" err="1"/>
              <a:t>als</a:t>
            </a:r>
            <a:r>
              <a:rPr lang="fr-BE" dirty="0"/>
              <a:t> </a:t>
            </a:r>
            <a:r>
              <a:rPr lang="fr-BE" dirty="0" err="1"/>
              <a:t>aanleiding</a:t>
            </a:r>
            <a:r>
              <a:rPr lang="fr-BE" dirty="0"/>
              <a:t> van </a:t>
            </a:r>
            <a:r>
              <a:rPr lang="fr-BE" dirty="0" err="1"/>
              <a:t>dakloosheid</a:t>
            </a:r>
            <a:r>
              <a:rPr lang="fr-BE" dirty="0"/>
              <a:t> </a:t>
            </a:r>
            <a:r>
              <a:rPr lang="fr-BE" dirty="0" err="1"/>
              <a:t>bij</a:t>
            </a:r>
            <a:r>
              <a:rPr lang="fr-BE" dirty="0"/>
              <a:t> </a:t>
            </a:r>
            <a:r>
              <a:rPr lang="fr-BE" dirty="0" err="1"/>
              <a:t>vrouwen</a:t>
            </a:r>
            <a:r>
              <a:rPr lang="fr-BE" dirty="0"/>
              <a:t> </a:t>
            </a:r>
          </a:p>
        </p:txBody>
      </p:sp>
    </p:spTree>
    <p:extLst>
      <p:ext uri="{BB962C8B-B14F-4D97-AF65-F5344CB8AC3E}">
        <p14:creationId xmlns:p14="http://schemas.microsoft.com/office/powerpoint/2010/main" val="2297678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23DA35-0E63-4C3D-8197-C5158E70A7F8}"/>
              </a:ext>
            </a:extLst>
          </p:cNvPr>
          <p:cNvSpPr>
            <a:spLocks noGrp="1"/>
          </p:cNvSpPr>
          <p:nvPr>
            <p:ph sz="quarter" idx="13"/>
          </p:nvPr>
        </p:nvSpPr>
        <p:spPr/>
        <p:txBody>
          <a:bodyPr/>
          <a:lstStyle/>
          <a:p>
            <a:endParaRPr lang="fr-BE" dirty="0"/>
          </a:p>
          <a:p>
            <a:r>
              <a:rPr lang="fr-BE" dirty="0" err="1"/>
              <a:t>Housing</a:t>
            </a:r>
            <a:r>
              <a:rPr lang="fr-BE" dirty="0"/>
              <a:t> first </a:t>
            </a:r>
            <a:r>
              <a:rPr lang="fr-BE" dirty="0" err="1"/>
              <a:t>als</a:t>
            </a:r>
            <a:r>
              <a:rPr lang="fr-BE" dirty="0"/>
              <a:t> </a:t>
            </a:r>
            <a:r>
              <a:rPr lang="fr-BE" dirty="0" err="1"/>
              <a:t>preventie</a:t>
            </a:r>
            <a:r>
              <a:rPr lang="fr-BE" dirty="0"/>
              <a:t> van (</a:t>
            </a:r>
            <a:r>
              <a:rPr lang="fr-BE" dirty="0" err="1"/>
              <a:t>toekomstige</a:t>
            </a:r>
            <a:r>
              <a:rPr lang="fr-BE" dirty="0"/>
              <a:t>) </a:t>
            </a:r>
            <a:r>
              <a:rPr lang="fr-BE" dirty="0" err="1"/>
              <a:t>dakloosheid</a:t>
            </a:r>
            <a:endParaRPr lang="fr-BE" dirty="0"/>
          </a:p>
          <a:p>
            <a:endParaRPr lang="fr-BE" dirty="0"/>
          </a:p>
          <a:p>
            <a:r>
              <a:rPr lang="fr-BE" dirty="0" err="1"/>
              <a:t>Woonbegeleiding</a:t>
            </a:r>
            <a:r>
              <a:rPr lang="fr-BE" dirty="0"/>
              <a:t> na </a:t>
            </a:r>
            <a:r>
              <a:rPr lang="fr-BE" dirty="0" err="1"/>
              <a:t>verlaten</a:t>
            </a:r>
            <a:r>
              <a:rPr lang="fr-BE" dirty="0"/>
              <a:t> van </a:t>
            </a:r>
            <a:r>
              <a:rPr lang="fr-BE" dirty="0" err="1"/>
              <a:t>doorgangswoning</a:t>
            </a:r>
            <a:endParaRPr lang="fr-BE" dirty="0"/>
          </a:p>
          <a:p>
            <a:endParaRPr lang="fr-BE" dirty="0"/>
          </a:p>
          <a:p>
            <a:pPr marL="0" indent="0">
              <a:buNone/>
            </a:pPr>
            <a:endParaRPr lang="fr-BE" dirty="0"/>
          </a:p>
          <a:p>
            <a:endParaRPr lang="fr-BE" dirty="0"/>
          </a:p>
        </p:txBody>
      </p:sp>
      <p:sp>
        <p:nvSpPr>
          <p:cNvPr id="3" name="Title 2">
            <a:extLst>
              <a:ext uri="{FF2B5EF4-FFF2-40B4-BE49-F238E27FC236}">
                <a16:creationId xmlns:a16="http://schemas.microsoft.com/office/drawing/2014/main" id="{A368D1CB-0BE2-4B04-82E9-10253D8501CC}"/>
              </a:ext>
            </a:extLst>
          </p:cNvPr>
          <p:cNvSpPr>
            <a:spLocks noGrp="1"/>
          </p:cNvSpPr>
          <p:nvPr>
            <p:ph type="title"/>
          </p:nvPr>
        </p:nvSpPr>
        <p:spPr/>
        <p:txBody>
          <a:bodyPr>
            <a:normAutofit/>
          </a:bodyPr>
          <a:lstStyle/>
          <a:p>
            <a:r>
              <a:rPr lang="fr-BE" dirty="0"/>
              <a:t>Tertiaire </a:t>
            </a:r>
            <a:r>
              <a:rPr lang="fr-BE" dirty="0" err="1"/>
              <a:t>preventie</a:t>
            </a:r>
            <a:r>
              <a:rPr lang="fr-BE" dirty="0"/>
              <a:t> : </a:t>
            </a:r>
            <a:r>
              <a:rPr lang="fr-BE" dirty="0" err="1"/>
              <a:t>stabiliseren</a:t>
            </a:r>
            <a:r>
              <a:rPr lang="fr-BE" dirty="0"/>
              <a:t> van </a:t>
            </a:r>
            <a:r>
              <a:rPr lang="fr-BE" dirty="0" err="1"/>
              <a:t>huisvesting</a:t>
            </a:r>
            <a:endParaRPr lang="fr-BE" dirty="0"/>
          </a:p>
        </p:txBody>
      </p:sp>
    </p:spTree>
    <p:extLst>
      <p:ext uri="{BB962C8B-B14F-4D97-AF65-F5344CB8AC3E}">
        <p14:creationId xmlns:p14="http://schemas.microsoft.com/office/powerpoint/2010/main" val="3278638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B5155-698D-4C05-9CD1-E9F121CED8F1}"/>
              </a:ext>
            </a:extLst>
          </p:cNvPr>
          <p:cNvSpPr>
            <a:spLocks noGrp="1"/>
          </p:cNvSpPr>
          <p:nvPr>
            <p:ph type="title"/>
          </p:nvPr>
        </p:nvSpPr>
        <p:spPr/>
        <p:txBody>
          <a:bodyPr>
            <a:normAutofit fontScale="90000"/>
          </a:bodyPr>
          <a:lstStyle/>
          <a:p>
            <a:r>
              <a:rPr lang="fr-BE" dirty="0" err="1"/>
              <a:t>Personen</a:t>
            </a:r>
            <a:r>
              <a:rPr lang="fr-BE" dirty="0"/>
              <a:t> met (</a:t>
            </a:r>
            <a:r>
              <a:rPr lang="fr-BE" dirty="0" err="1"/>
              <a:t>chronische</a:t>
            </a:r>
            <a:r>
              <a:rPr lang="fr-BE" dirty="0"/>
              <a:t> of </a:t>
            </a:r>
            <a:r>
              <a:rPr lang="fr-BE" dirty="0" err="1"/>
              <a:t>ernstige</a:t>
            </a:r>
            <a:r>
              <a:rPr lang="fr-BE" dirty="0"/>
              <a:t>) </a:t>
            </a:r>
            <a:r>
              <a:rPr lang="fr-BE" dirty="0" err="1"/>
              <a:t>psychische</a:t>
            </a:r>
            <a:r>
              <a:rPr lang="fr-BE" dirty="0"/>
              <a:t> </a:t>
            </a:r>
            <a:r>
              <a:rPr lang="fr-BE" dirty="0" err="1"/>
              <a:t>kwetsbaarheid</a:t>
            </a:r>
            <a:br>
              <a:rPr lang="fr-BE" dirty="0"/>
            </a:br>
            <a:endParaRPr lang="fr-BE" dirty="0"/>
          </a:p>
        </p:txBody>
      </p:sp>
      <p:sp>
        <p:nvSpPr>
          <p:cNvPr id="3" name="Content Placeholder 2">
            <a:extLst>
              <a:ext uri="{FF2B5EF4-FFF2-40B4-BE49-F238E27FC236}">
                <a16:creationId xmlns:a16="http://schemas.microsoft.com/office/drawing/2014/main" id="{4742A7C0-3AA9-4669-83B5-091B211C2938}"/>
              </a:ext>
            </a:extLst>
          </p:cNvPr>
          <p:cNvSpPr>
            <a:spLocks noGrp="1"/>
          </p:cNvSpPr>
          <p:nvPr>
            <p:ph idx="1"/>
          </p:nvPr>
        </p:nvSpPr>
        <p:spPr/>
        <p:txBody>
          <a:bodyPr>
            <a:normAutofit/>
          </a:bodyPr>
          <a:lstStyle/>
          <a:p>
            <a:r>
              <a:rPr lang="fr-BE" dirty="0" err="1"/>
              <a:t>Versterken</a:t>
            </a:r>
            <a:r>
              <a:rPr lang="fr-BE" dirty="0"/>
              <a:t> van </a:t>
            </a:r>
            <a:r>
              <a:rPr lang="fr-BE" dirty="0" err="1"/>
              <a:t>samenwerking</a:t>
            </a:r>
            <a:r>
              <a:rPr lang="fr-BE" dirty="0"/>
              <a:t> </a:t>
            </a:r>
            <a:r>
              <a:rPr lang="fr-BE" dirty="0" err="1"/>
              <a:t>welzijn</a:t>
            </a:r>
            <a:r>
              <a:rPr lang="fr-BE" dirty="0"/>
              <a:t>, GGZ en </a:t>
            </a:r>
            <a:r>
              <a:rPr lang="fr-BE" dirty="0" err="1"/>
              <a:t>woonactoren</a:t>
            </a:r>
            <a:r>
              <a:rPr lang="fr-BE" dirty="0"/>
              <a:t> </a:t>
            </a:r>
          </a:p>
          <a:p>
            <a:endParaRPr lang="fr-BE" dirty="0"/>
          </a:p>
          <a:p>
            <a:r>
              <a:rPr lang="fr-BE" dirty="0" err="1"/>
              <a:t>Housing</a:t>
            </a:r>
            <a:r>
              <a:rPr lang="fr-BE" dirty="0"/>
              <a:t> first </a:t>
            </a:r>
            <a:r>
              <a:rPr lang="fr-BE" dirty="0" err="1"/>
              <a:t>uitbreiden</a:t>
            </a:r>
            <a:r>
              <a:rPr lang="fr-BE" dirty="0"/>
              <a:t> en de </a:t>
            </a:r>
            <a:r>
              <a:rPr lang="fr-BE" dirty="0" err="1"/>
              <a:t>aanpak</a:t>
            </a:r>
            <a:r>
              <a:rPr lang="fr-BE" dirty="0"/>
              <a:t> van ‘</a:t>
            </a:r>
            <a:r>
              <a:rPr lang="fr-BE" dirty="0" err="1"/>
              <a:t>dedicated</a:t>
            </a:r>
            <a:r>
              <a:rPr lang="fr-BE" dirty="0"/>
              <a:t> teams’ : </a:t>
            </a:r>
          </a:p>
          <a:p>
            <a:pPr lvl="1"/>
            <a:r>
              <a:rPr lang="nl-BE" sz="2000" dirty="0"/>
              <a:t>“</a:t>
            </a:r>
            <a:r>
              <a:rPr lang="fr-BE" sz="2000" dirty="0"/>
              <a:t>het gras </a:t>
            </a:r>
            <a:r>
              <a:rPr lang="fr-BE" sz="2000" dirty="0" err="1"/>
              <a:t>gaat</a:t>
            </a:r>
            <a:r>
              <a:rPr lang="fr-BE" sz="2000" dirty="0"/>
              <a:t> niet </a:t>
            </a:r>
            <a:r>
              <a:rPr lang="fr-BE" sz="2000" dirty="0" err="1"/>
              <a:t>sneller</a:t>
            </a:r>
            <a:r>
              <a:rPr lang="fr-BE" sz="2000" dirty="0"/>
              <a:t> </a:t>
            </a:r>
            <a:r>
              <a:rPr lang="fr-BE" sz="2000" dirty="0" err="1"/>
              <a:t>groeien</a:t>
            </a:r>
            <a:r>
              <a:rPr lang="fr-BE" sz="2000" dirty="0"/>
              <a:t> </a:t>
            </a:r>
            <a:r>
              <a:rPr lang="fr-BE" sz="2000" dirty="0" err="1"/>
              <a:t>als</a:t>
            </a:r>
            <a:r>
              <a:rPr lang="fr-BE" sz="2000" dirty="0"/>
              <a:t> </a:t>
            </a:r>
            <a:r>
              <a:rPr lang="fr-BE" sz="2000" dirty="0" err="1"/>
              <a:t>ge</a:t>
            </a:r>
            <a:r>
              <a:rPr lang="fr-BE" sz="2000" dirty="0"/>
              <a:t> </a:t>
            </a:r>
            <a:r>
              <a:rPr lang="fr-BE" sz="2000" dirty="0" err="1"/>
              <a:t>eraan</a:t>
            </a:r>
            <a:r>
              <a:rPr lang="fr-BE" sz="2000" dirty="0"/>
              <a:t> </a:t>
            </a:r>
            <a:r>
              <a:rPr lang="fr-BE" sz="2000" dirty="0" err="1"/>
              <a:t>gaat</a:t>
            </a:r>
            <a:r>
              <a:rPr lang="fr-BE" sz="2000" dirty="0"/>
              <a:t> </a:t>
            </a:r>
            <a:r>
              <a:rPr lang="fr-BE" sz="2000" dirty="0" err="1"/>
              <a:t>trekken</a:t>
            </a:r>
            <a:r>
              <a:rPr lang="nl-BE" sz="2000" dirty="0"/>
              <a:t>”</a:t>
            </a:r>
            <a:endParaRPr lang="fr-BE" sz="2000" dirty="0"/>
          </a:p>
          <a:p>
            <a:pPr lvl="1"/>
            <a:r>
              <a:rPr lang="fr-BE" sz="2000" dirty="0" err="1"/>
              <a:t>Zorgcontinuïteit</a:t>
            </a:r>
            <a:r>
              <a:rPr lang="fr-BE" sz="2000" dirty="0"/>
              <a:t> </a:t>
            </a:r>
            <a:r>
              <a:rPr lang="fr-BE" sz="2000" dirty="0" err="1"/>
              <a:t>bij</a:t>
            </a:r>
            <a:r>
              <a:rPr lang="fr-BE" sz="2000" dirty="0"/>
              <a:t> </a:t>
            </a:r>
            <a:r>
              <a:rPr lang="fr-BE" sz="2000" dirty="0" err="1"/>
              <a:t>ontslag</a:t>
            </a:r>
            <a:r>
              <a:rPr lang="fr-BE" sz="2000" dirty="0"/>
              <a:t> </a:t>
            </a:r>
            <a:r>
              <a:rPr lang="fr-BE" sz="2000" dirty="0" err="1"/>
              <a:t>uit</a:t>
            </a:r>
            <a:r>
              <a:rPr lang="fr-BE" sz="2000" dirty="0"/>
              <a:t> </a:t>
            </a:r>
            <a:r>
              <a:rPr lang="fr-BE" sz="2000" dirty="0" err="1"/>
              <a:t>instelling</a:t>
            </a:r>
            <a:r>
              <a:rPr lang="fr-BE" sz="2000" dirty="0"/>
              <a:t> </a:t>
            </a:r>
          </a:p>
          <a:p>
            <a:endParaRPr lang="fr-BE" dirty="0"/>
          </a:p>
          <a:p>
            <a:r>
              <a:rPr lang="fr-BE" dirty="0" err="1"/>
              <a:t>Belang</a:t>
            </a:r>
            <a:r>
              <a:rPr lang="fr-BE" dirty="0"/>
              <a:t> van </a:t>
            </a:r>
            <a:r>
              <a:rPr lang="fr-BE" dirty="0" err="1"/>
              <a:t>dagbesteding</a:t>
            </a:r>
            <a:r>
              <a:rPr lang="fr-BE" dirty="0"/>
              <a:t> en </a:t>
            </a:r>
            <a:r>
              <a:rPr lang="fr-BE" dirty="0" err="1"/>
              <a:t>ontmoeting</a:t>
            </a:r>
            <a:r>
              <a:rPr lang="fr-BE" dirty="0"/>
              <a:t>(</a:t>
            </a:r>
            <a:r>
              <a:rPr lang="fr-BE" dirty="0" err="1"/>
              <a:t>sruimtes</a:t>
            </a:r>
            <a:r>
              <a:rPr lang="fr-BE" dirty="0"/>
              <a:t>)</a:t>
            </a:r>
          </a:p>
          <a:p>
            <a:endParaRPr lang="fr-BE" dirty="0"/>
          </a:p>
          <a:p>
            <a:r>
              <a:rPr lang="fr-BE" dirty="0" err="1"/>
              <a:t>Uitbreiding</a:t>
            </a:r>
            <a:r>
              <a:rPr lang="fr-BE" dirty="0"/>
              <a:t> van </a:t>
            </a:r>
            <a:r>
              <a:rPr lang="fr-BE" dirty="0" err="1"/>
              <a:t>intersectorale</a:t>
            </a:r>
            <a:r>
              <a:rPr lang="fr-BE" dirty="0"/>
              <a:t> teams</a:t>
            </a:r>
          </a:p>
          <a:p>
            <a:endParaRPr lang="fr-BE" dirty="0"/>
          </a:p>
        </p:txBody>
      </p:sp>
    </p:spTree>
    <p:extLst>
      <p:ext uri="{BB962C8B-B14F-4D97-AF65-F5344CB8AC3E}">
        <p14:creationId xmlns:p14="http://schemas.microsoft.com/office/powerpoint/2010/main" val="975581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D1106923-BBB8-8177-789C-050853BF5111}"/>
              </a:ext>
            </a:extLst>
          </p:cNvPr>
          <p:cNvPicPr>
            <a:picLocks noGrp="1" noChangeAspect="1"/>
          </p:cNvPicPr>
          <p:nvPr>
            <p:ph sz="quarter" idx="13"/>
          </p:nvPr>
        </p:nvPicPr>
        <p:blipFill>
          <a:blip r:embed="rId3"/>
          <a:stretch>
            <a:fillRect/>
          </a:stretch>
        </p:blipFill>
        <p:spPr>
          <a:xfrm>
            <a:off x="1523869" y="1"/>
            <a:ext cx="9144000" cy="2094621"/>
          </a:xfrm>
          <a:prstGeom prst="rect">
            <a:avLst/>
          </a:prstGeom>
        </p:spPr>
      </p:pic>
      <p:sp>
        <p:nvSpPr>
          <p:cNvPr id="15" name="TextBox 14">
            <a:extLst>
              <a:ext uri="{FF2B5EF4-FFF2-40B4-BE49-F238E27FC236}">
                <a16:creationId xmlns:a16="http://schemas.microsoft.com/office/drawing/2014/main" id="{5A9DFBDD-C22B-CE5E-6F53-2DF9A9FB7E9F}"/>
              </a:ext>
            </a:extLst>
          </p:cNvPr>
          <p:cNvSpPr txBox="1"/>
          <p:nvPr/>
        </p:nvSpPr>
        <p:spPr>
          <a:xfrm>
            <a:off x="1065402" y="2430683"/>
            <a:ext cx="10167457" cy="3354765"/>
          </a:xfrm>
          <a:prstGeom prst="rect">
            <a:avLst/>
          </a:prstGeom>
          <a:noFill/>
        </p:spPr>
        <p:txBody>
          <a:bodyPr wrap="square" rtlCol="0">
            <a:spAutoFit/>
          </a:bodyPr>
          <a:lstStyle/>
          <a:p>
            <a:r>
              <a:rPr lang="nl-BE" sz="2400" b="1" dirty="0" err="1">
                <a:solidFill>
                  <a:schemeClr val="tx2"/>
                </a:solidFill>
              </a:rPr>
              <a:t>Kindperspectief</a:t>
            </a:r>
            <a:r>
              <a:rPr lang="nl-BE" sz="2400" b="1" dirty="0">
                <a:solidFill>
                  <a:schemeClr val="tx2"/>
                </a:solidFill>
              </a:rPr>
              <a:t> in aanpak, want dak- en thuisloosheid betekent voor kinderen </a:t>
            </a:r>
            <a:r>
              <a:rPr lang="nl-BE" sz="2400" b="1" dirty="0" err="1">
                <a:solidFill>
                  <a:schemeClr val="tx2"/>
                </a:solidFill>
              </a:rPr>
              <a:t>o.a</a:t>
            </a:r>
            <a:r>
              <a:rPr lang="nl-BE" sz="2400" b="1" dirty="0">
                <a:solidFill>
                  <a:schemeClr val="tx2"/>
                </a:solidFill>
              </a:rPr>
              <a:t>:</a:t>
            </a:r>
          </a:p>
          <a:p>
            <a:endParaRPr lang="nl-BE" sz="2400" dirty="0"/>
          </a:p>
          <a:p>
            <a:pPr marL="285750" indent="-285750">
              <a:buFont typeface="Arial" panose="020B0604020202020204" pitchFamily="34" charset="0"/>
              <a:buChar char="•"/>
            </a:pPr>
            <a:r>
              <a:rPr lang="nl-BE" sz="2000" dirty="0"/>
              <a:t>Grote onzekerheid</a:t>
            </a:r>
          </a:p>
          <a:p>
            <a:pPr marL="285750" indent="-285750">
              <a:buFont typeface="Arial" panose="020B0604020202020204" pitchFamily="34" charset="0"/>
              <a:buChar char="•"/>
            </a:pPr>
            <a:endParaRPr lang="nl-BE" sz="2000" dirty="0"/>
          </a:p>
          <a:p>
            <a:pPr marL="285750" indent="-285750">
              <a:buFont typeface="Arial" panose="020B0604020202020204" pitchFamily="34" charset="0"/>
              <a:buChar char="•"/>
            </a:pPr>
            <a:r>
              <a:rPr lang="nl-BE" sz="2000" dirty="0"/>
              <a:t>Inperken van privacy</a:t>
            </a:r>
          </a:p>
          <a:p>
            <a:pPr marL="285750" indent="-285750">
              <a:buFont typeface="Arial" panose="020B0604020202020204" pitchFamily="34" charset="0"/>
              <a:buChar char="•"/>
            </a:pPr>
            <a:endParaRPr lang="nl-BE" sz="2000" dirty="0"/>
          </a:p>
          <a:p>
            <a:pPr marL="285750" indent="-285750">
              <a:buFont typeface="Arial" panose="020B0604020202020204" pitchFamily="34" charset="0"/>
              <a:buChar char="•"/>
            </a:pPr>
            <a:r>
              <a:rPr lang="nl-BE" sz="2000" dirty="0"/>
              <a:t>Breuk in schoolloopbaan</a:t>
            </a:r>
          </a:p>
          <a:p>
            <a:pPr marL="285750" indent="-285750">
              <a:buFont typeface="Arial" panose="020B0604020202020204" pitchFamily="34" charset="0"/>
              <a:buChar char="•"/>
            </a:pPr>
            <a:endParaRPr lang="nl-BE" sz="2000" dirty="0"/>
          </a:p>
          <a:p>
            <a:pPr marL="285750" indent="-285750">
              <a:buFont typeface="Arial" panose="020B0604020202020204" pitchFamily="34" charset="0"/>
              <a:buChar char="•"/>
            </a:pPr>
            <a:r>
              <a:rPr lang="nl-BE" sz="2000" dirty="0"/>
              <a:t>Verlies </a:t>
            </a:r>
            <a:r>
              <a:rPr lang="nl-BE" sz="2000"/>
              <a:t>van vrienden</a:t>
            </a:r>
            <a:endParaRPr lang="nl-BE" sz="2000" dirty="0"/>
          </a:p>
        </p:txBody>
      </p:sp>
    </p:spTree>
    <p:extLst>
      <p:ext uri="{BB962C8B-B14F-4D97-AF65-F5344CB8AC3E}">
        <p14:creationId xmlns:p14="http://schemas.microsoft.com/office/powerpoint/2010/main" val="2436310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A939799-975F-BEA0-98D5-D6D87505F57E}"/>
              </a:ext>
            </a:extLst>
          </p:cNvPr>
          <p:cNvPicPr>
            <a:picLocks noGrp="1" noChangeAspect="1"/>
          </p:cNvPicPr>
          <p:nvPr>
            <p:ph sz="quarter" idx="13"/>
          </p:nvPr>
        </p:nvPicPr>
        <p:blipFill>
          <a:blip r:embed="rId3"/>
          <a:stretch>
            <a:fillRect/>
          </a:stretch>
        </p:blipFill>
        <p:spPr>
          <a:xfrm>
            <a:off x="6338939" y="1527859"/>
            <a:ext cx="4453935" cy="4495898"/>
          </a:xfrm>
          <a:prstGeom prst="rect">
            <a:avLst/>
          </a:prstGeom>
        </p:spPr>
      </p:pic>
      <p:sp>
        <p:nvSpPr>
          <p:cNvPr id="6" name="Title 5">
            <a:extLst>
              <a:ext uri="{FF2B5EF4-FFF2-40B4-BE49-F238E27FC236}">
                <a16:creationId xmlns:a16="http://schemas.microsoft.com/office/drawing/2014/main" id="{76D3F53D-4B66-4F00-7812-65EBE9CA2A12}"/>
              </a:ext>
            </a:extLst>
          </p:cNvPr>
          <p:cNvSpPr>
            <a:spLocks noGrp="1"/>
          </p:cNvSpPr>
          <p:nvPr>
            <p:ph type="title"/>
          </p:nvPr>
        </p:nvSpPr>
        <p:spPr>
          <a:xfrm>
            <a:off x="964734" y="140869"/>
            <a:ext cx="9229940" cy="1152000"/>
          </a:xfrm>
        </p:spPr>
        <p:txBody>
          <a:bodyPr>
            <a:normAutofit/>
          </a:bodyPr>
          <a:lstStyle/>
          <a:p>
            <a:r>
              <a:rPr lang="nl-BE" sz="2400" dirty="0"/>
              <a:t>De impact van dakloosheid op kinderen</a:t>
            </a:r>
          </a:p>
        </p:txBody>
      </p:sp>
      <p:sp>
        <p:nvSpPr>
          <p:cNvPr id="9" name="TextBox 8">
            <a:extLst>
              <a:ext uri="{FF2B5EF4-FFF2-40B4-BE49-F238E27FC236}">
                <a16:creationId xmlns:a16="http://schemas.microsoft.com/office/drawing/2014/main" id="{8989E95B-9028-04B7-6EEC-481E0FF2AC0E}"/>
              </a:ext>
            </a:extLst>
          </p:cNvPr>
          <p:cNvSpPr txBox="1"/>
          <p:nvPr/>
        </p:nvSpPr>
        <p:spPr>
          <a:xfrm>
            <a:off x="1132043" y="2128241"/>
            <a:ext cx="5602146" cy="2862322"/>
          </a:xfrm>
          <a:prstGeom prst="rect">
            <a:avLst/>
          </a:prstGeom>
          <a:noFill/>
        </p:spPr>
        <p:txBody>
          <a:bodyPr wrap="square" rtlCol="0">
            <a:spAutoFit/>
          </a:bodyPr>
          <a:lstStyle/>
          <a:p>
            <a:pPr marL="285750" indent="-285750">
              <a:buFont typeface="Arial" panose="020B0604020202020204" pitchFamily="34" charset="0"/>
              <a:buChar char="•"/>
            </a:pPr>
            <a:r>
              <a:rPr lang="nl-BE" dirty="0"/>
              <a:t>Ontwikkelingsstoornissen</a:t>
            </a:r>
          </a:p>
          <a:p>
            <a:pPr marL="285750" indent="-285750">
              <a:buFont typeface="Arial" panose="020B0604020202020204" pitchFamily="34" charset="0"/>
              <a:buChar char="•"/>
            </a:pPr>
            <a:endParaRPr lang="nl-BE" dirty="0"/>
          </a:p>
          <a:p>
            <a:pPr marL="285750" indent="-285750">
              <a:buFont typeface="Arial" panose="020B0604020202020204" pitchFamily="34" charset="0"/>
              <a:buChar char="•"/>
            </a:pPr>
            <a:r>
              <a:rPr lang="nl-BE" dirty="0"/>
              <a:t>Gedragsproblemen</a:t>
            </a:r>
          </a:p>
          <a:p>
            <a:pPr marL="285750" indent="-285750">
              <a:buFont typeface="Arial" panose="020B0604020202020204" pitchFamily="34" charset="0"/>
              <a:buChar char="•"/>
            </a:pPr>
            <a:endParaRPr lang="nl-BE" dirty="0"/>
          </a:p>
          <a:p>
            <a:pPr marL="285750" indent="-285750">
              <a:buFont typeface="Arial" panose="020B0604020202020204" pitchFamily="34" charset="0"/>
              <a:buChar char="•"/>
            </a:pPr>
            <a:r>
              <a:rPr lang="nl-BE" dirty="0"/>
              <a:t>Leerachterstand</a:t>
            </a:r>
          </a:p>
          <a:p>
            <a:endParaRPr lang="nl-BE" dirty="0"/>
          </a:p>
          <a:p>
            <a:pPr marL="285750" indent="-285750">
              <a:buFont typeface="Arial" panose="020B0604020202020204" pitchFamily="34" charset="0"/>
              <a:buChar char="•"/>
            </a:pPr>
            <a:r>
              <a:rPr lang="nl-BE" dirty="0"/>
              <a:t>Toegenomen angst en depressie</a:t>
            </a:r>
          </a:p>
          <a:p>
            <a:pPr marL="285750" indent="-285750">
              <a:buFont typeface="Arial" panose="020B0604020202020204" pitchFamily="34" charset="0"/>
              <a:buChar char="•"/>
            </a:pPr>
            <a:endParaRPr lang="nl-BE" dirty="0"/>
          </a:p>
          <a:p>
            <a:pPr marL="285750" indent="-285750">
              <a:buFont typeface="Arial" panose="020B0604020202020204" pitchFamily="34" charset="0"/>
              <a:buChar char="•"/>
            </a:pPr>
            <a:endParaRPr lang="nl-BE" dirty="0"/>
          </a:p>
          <a:p>
            <a:r>
              <a:rPr lang="nl-BE" b="1" i="1" dirty="0">
                <a:solidFill>
                  <a:schemeClr val="tx2"/>
                </a:solidFill>
              </a:rPr>
              <a:t>=&gt; Hypotheek op (rest van) hun leven </a:t>
            </a:r>
          </a:p>
        </p:txBody>
      </p:sp>
    </p:spTree>
    <p:extLst>
      <p:ext uri="{BB962C8B-B14F-4D97-AF65-F5344CB8AC3E}">
        <p14:creationId xmlns:p14="http://schemas.microsoft.com/office/powerpoint/2010/main" val="75898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9C7875-1931-4C00-B2CB-201830FA804A}"/>
              </a:ext>
            </a:extLst>
          </p:cNvPr>
          <p:cNvSpPr>
            <a:spLocks noGrp="1"/>
          </p:cNvSpPr>
          <p:nvPr>
            <p:ph type="title"/>
          </p:nvPr>
        </p:nvSpPr>
        <p:spPr>
          <a:xfrm>
            <a:off x="5432923" y="374081"/>
            <a:ext cx="6060061" cy="756319"/>
          </a:xfrm>
        </p:spPr>
        <p:txBody>
          <a:bodyPr anchor="b">
            <a:normAutofit/>
          </a:bodyPr>
          <a:lstStyle/>
          <a:p>
            <a:pPr>
              <a:lnSpc>
                <a:spcPct val="90000"/>
              </a:lnSpc>
            </a:pPr>
            <a:r>
              <a:rPr lang="fr-BE" sz="2400" dirty="0" err="1"/>
              <a:t>Ingrediënten</a:t>
            </a:r>
            <a:r>
              <a:rPr lang="fr-BE" sz="2400" dirty="0"/>
              <a:t> van </a:t>
            </a:r>
            <a:r>
              <a:rPr lang="fr-BE" sz="2400" dirty="0" err="1"/>
              <a:t>een</a:t>
            </a:r>
            <a:r>
              <a:rPr lang="fr-BE" sz="2400" dirty="0"/>
              <a:t> </a:t>
            </a:r>
            <a:r>
              <a:rPr lang="fr-BE" sz="2400" dirty="0" err="1"/>
              <a:t>geïntegreerde</a:t>
            </a:r>
            <a:r>
              <a:rPr lang="fr-BE" sz="2400" dirty="0"/>
              <a:t> </a:t>
            </a:r>
            <a:r>
              <a:rPr lang="fr-BE" sz="2400" dirty="0" err="1"/>
              <a:t>aanpak</a:t>
            </a:r>
            <a:r>
              <a:rPr lang="fr-BE" sz="2400" dirty="0"/>
              <a:t> van </a:t>
            </a:r>
            <a:r>
              <a:rPr lang="fr-BE" sz="2400" dirty="0" err="1"/>
              <a:t>dak</a:t>
            </a:r>
            <a:r>
              <a:rPr lang="fr-BE" sz="2400" dirty="0"/>
              <a:t>- en </a:t>
            </a:r>
            <a:r>
              <a:rPr lang="fr-BE" sz="2400" dirty="0" err="1"/>
              <a:t>thuisloosheid</a:t>
            </a:r>
            <a:endParaRPr lang="fr-BE" sz="2400" dirty="0"/>
          </a:p>
        </p:txBody>
      </p:sp>
      <p:pic>
        <p:nvPicPr>
          <p:cNvPr id="7" name="Picture 2" descr="in gelul kun je niet wonen - Online tegeltjes bakken - WBVB Rotterdam">
            <a:extLst>
              <a:ext uri="{FF2B5EF4-FFF2-40B4-BE49-F238E27FC236}">
                <a16:creationId xmlns:a16="http://schemas.microsoft.com/office/drawing/2014/main" id="{44764409-1B4C-4E15-8383-32E099BF20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9015" y="1408493"/>
            <a:ext cx="3729730" cy="372973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408DC3B-4423-4D63-AD3A-4D5920108494}"/>
              </a:ext>
            </a:extLst>
          </p:cNvPr>
          <p:cNvSpPr>
            <a:spLocks noGrp="1"/>
          </p:cNvSpPr>
          <p:nvPr>
            <p:ph idx="1"/>
          </p:nvPr>
        </p:nvSpPr>
        <p:spPr>
          <a:xfrm>
            <a:off x="5209563" y="1300294"/>
            <a:ext cx="6412455" cy="5183625"/>
          </a:xfrm>
        </p:spPr>
        <p:txBody>
          <a:bodyPr anchor="t">
            <a:normAutofit fontScale="77500" lnSpcReduction="20000"/>
          </a:bodyPr>
          <a:lstStyle/>
          <a:p>
            <a:pPr>
              <a:lnSpc>
                <a:spcPct val="90000"/>
              </a:lnSpc>
            </a:pPr>
            <a:r>
              <a:rPr lang="fr-BE" sz="2300" dirty="0" err="1"/>
              <a:t>Paradigmashift</a:t>
            </a:r>
            <a:r>
              <a:rPr lang="fr-BE" sz="2300" dirty="0"/>
              <a:t> : </a:t>
            </a:r>
            <a:r>
              <a:rPr lang="fr-BE" sz="2300" dirty="0" err="1"/>
              <a:t>woongericht</a:t>
            </a:r>
            <a:r>
              <a:rPr lang="fr-BE" sz="2300" dirty="0"/>
              <a:t> </a:t>
            </a:r>
            <a:r>
              <a:rPr lang="fr-BE" sz="2300" dirty="0" err="1"/>
              <a:t>én</a:t>
            </a:r>
            <a:r>
              <a:rPr lang="fr-BE" sz="2300" dirty="0"/>
              <a:t> </a:t>
            </a:r>
            <a:r>
              <a:rPr lang="fr-BE" sz="2300" dirty="0" err="1"/>
              <a:t>preventief</a:t>
            </a:r>
            <a:endParaRPr lang="fr-BE" sz="2300" dirty="0"/>
          </a:p>
          <a:p>
            <a:pPr>
              <a:lnSpc>
                <a:spcPct val="90000"/>
              </a:lnSpc>
            </a:pPr>
            <a:endParaRPr lang="fr-BE" sz="2300" dirty="0"/>
          </a:p>
          <a:p>
            <a:pPr>
              <a:lnSpc>
                <a:spcPct val="90000"/>
              </a:lnSpc>
            </a:pPr>
            <a:r>
              <a:rPr lang="fr-BE" sz="2300" dirty="0" err="1"/>
              <a:t>Vraaggericht</a:t>
            </a:r>
            <a:r>
              <a:rPr lang="fr-BE" sz="2300" dirty="0"/>
              <a:t> : </a:t>
            </a:r>
            <a:r>
              <a:rPr lang="fr-BE" sz="2300" dirty="0" err="1"/>
              <a:t>Geen</a:t>
            </a:r>
            <a:r>
              <a:rPr lang="fr-BE" sz="2300" dirty="0"/>
              <a:t> « one size </a:t>
            </a:r>
            <a:r>
              <a:rPr lang="fr-BE" sz="2300" dirty="0" err="1"/>
              <a:t>fits</a:t>
            </a:r>
            <a:r>
              <a:rPr lang="fr-BE" sz="2300" dirty="0"/>
              <a:t> all » maar </a:t>
            </a:r>
            <a:r>
              <a:rPr lang="fr-BE" sz="2300" dirty="0" err="1"/>
              <a:t>maatwerk</a:t>
            </a:r>
            <a:r>
              <a:rPr lang="fr-BE" sz="2300" dirty="0"/>
              <a:t> </a:t>
            </a:r>
          </a:p>
          <a:p>
            <a:pPr>
              <a:lnSpc>
                <a:spcPct val="90000"/>
              </a:lnSpc>
            </a:pPr>
            <a:endParaRPr lang="fr-BE" sz="2300" dirty="0"/>
          </a:p>
          <a:p>
            <a:pPr>
              <a:lnSpc>
                <a:spcPct val="90000"/>
              </a:lnSpc>
            </a:pPr>
            <a:r>
              <a:rPr lang="fr-BE" sz="2300" dirty="0" err="1"/>
              <a:t>Outreachend</a:t>
            </a:r>
            <a:r>
              <a:rPr lang="fr-BE" sz="2300" dirty="0"/>
              <a:t>, </a:t>
            </a:r>
            <a:r>
              <a:rPr lang="fr-BE" sz="2300" dirty="0" err="1"/>
              <a:t>pro-actief</a:t>
            </a:r>
            <a:r>
              <a:rPr lang="fr-BE" sz="2300" dirty="0"/>
              <a:t> en </a:t>
            </a:r>
            <a:r>
              <a:rPr lang="fr-BE" sz="2300" dirty="0" err="1"/>
              <a:t>aanklampend</a:t>
            </a:r>
            <a:r>
              <a:rPr lang="fr-BE" sz="2300" dirty="0"/>
              <a:t> </a:t>
            </a:r>
          </a:p>
          <a:p>
            <a:pPr>
              <a:lnSpc>
                <a:spcPct val="90000"/>
              </a:lnSpc>
            </a:pPr>
            <a:endParaRPr lang="fr-BE" sz="2300" dirty="0"/>
          </a:p>
          <a:p>
            <a:pPr>
              <a:lnSpc>
                <a:spcPct val="90000"/>
              </a:lnSpc>
            </a:pPr>
            <a:r>
              <a:rPr lang="fr-BE" sz="2300" dirty="0" err="1"/>
              <a:t>Preventie</a:t>
            </a:r>
            <a:r>
              <a:rPr lang="fr-BE" sz="2300" dirty="0"/>
              <a:t> </a:t>
            </a:r>
            <a:r>
              <a:rPr lang="fr-BE" sz="2300" dirty="0" err="1"/>
              <a:t>naast</a:t>
            </a:r>
            <a:r>
              <a:rPr lang="fr-BE" sz="2300" dirty="0"/>
              <a:t> </a:t>
            </a:r>
            <a:r>
              <a:rPr lang="fr-BE" sz="2300" dirty="0" err="1"/>
              <a:t>curatie</a:t>
            </a:r>
            <a:r>
              <a:rPr lang="fr-BE" sz="2300" dirty="0"/>
              <a:t>  </a:t>
            </a:r>
          </a:p>
          <a:p>
            <a:pPr>
              <a:lnSpc>
                <a:spcPct val="90000"/>
              </a:lnSpc>
            </a:pPr>
            <a:endParaRPr lang="fr-BE" sz="2300" dirty="0"/>
          </a:p>
          <a:p>
            <a:pPr>
              <a:lnSpc>
                <a:spcPct val="90000"/>
              </a:lnSpc>
            </a:pPr>
            <a:r>
              <a:rPr lang="fr-BE" sz="2300" dirty="0" err="1"/>
              <a:t>Kindperspectief</a:t>
            </a:r>
            <a:endParaRPr lang="fr-BE" sz="2300" dirty="0"/>
          </a:p>
          <a:p>
            <a:pPr>
              <a:lnSpc>
                <a:spcPct val="90000"/>
              </a:lnSpc>
            </a:pPr>
            <a:endParaRPr lang="fr-BE" sz="2300" dirty="0"/>
          </a:p>
          <a:p>
            <a:pPr>
              <a:lnSpc>
                <a:spcPct val="90000"/>
              </a:lnSpc>
            </a:pPr>
            <a:r>
              <a:rPr lang="fr-BE" sz="2300" dirty="0" err="1"/>
              <a:t>Gemeenschappelijke</a:t>
            </a:r>
            <a:r>
              <a:rPr lang="fr-BE" sz="2300" dirty="0"/>
              <a:t> </a:t>
            </a:r>
            <a:r>
              <a:rPr lang="fr-BE" sz="2300" dirty="0" err="1"/>
              <a:t>ambitie</a:t>
            </a:r>
            <a:r>
              <a:rPr lang="fr-BE" sz="2300" dirty="0"/>
              <a:t>, </a:t>
            </a:r>
            <a:r>
              <a:rPr lang="fr-BE" sz="2300" dirty="0" err="1"/>
              <a:t>gedeelde</a:t>
            </a:r>
            <a:r>
              <a:rPr lang="fr-BE" sz="2300" dirty="0"/>
              <a:t> </a:t>
            </a:r>
            <a:r>
              <a:rPr lang="fr-BE" sz="2300" dirty="0" err="1"/>
              <a:t>verantwoordelijkheid</a:t>
            </a:r>
            <a:endParaRPr lang="fr-BE" sz="2300" dirty="0"/>
          </a:p>
          <a:p>
            <a:pPr marL="0" indent="0">
              <a:lnSpc>
                <a:spcPct val="90000"/>
              </a:lnSpc>
              <a:buNone/>
            </a:pPr>
            <a:r>
              <a:rPr lang="fr-BE" sz="2300" dirty="0"/>
              <a:t> </a:t>
            </a:r>
          </a:p>
          <a:p>
            <a:pPr>
              <a:lnSpc>
                <a:spcPct val="90000"/>
              </a:lnSpc>
            </a:pPr>
            <a:r>
              <a:rPr lang="fr-BE" sz="2300" dirty="0" err="1"/>
              <a:t>Ervaringskennis</a:t>
            </a:r>
            <a:r>
              <a:rPr lang="fr-BE" sz="2300" dirty="0"/>
              <a:t>, </a:t>
            </a:r>
            <a:r>
              <a:rPr lang="fr-BE" sz="2300" dirty="0" err="1"/>
              <a:t>peers</a:t>
            </a:r>
            <a:endParaRPr lang="fr-BE" sz="2300" dirty="0"/>
          </a:p>
          <a:p>
            <a:pPr>
              <a:lnSpc>
                <a:spcPct val="90000"/>
              </a:lnSpc>
            </a:pPr>
            <a:endParaRPr lang="fr-BE" sz="2300" dirty="0"/>
          </a:p>
          <a:p>
            <a:pPr>
              <a:lnSpc>
                <a:spcPct val="90000"/>
              </a:lnSpc>
            </a:pPr>
            <a:r>
              <a:rPr lang="fr-BE" sz="2300" dirty="0" err="1"/>
              <a:t>Innovaties</a:t>
            </a:r>
            <a:r>
              <a:rPr lang="fr-BE" sz="2300" dirty="0"/>
              <a:t> op </a:t>
            </a:r>
            <a:r>
              <a:rPr lang="fr-BE" sz="2300" dirty="0" err="1"/>
              <a:t>snijpunt</a:t>
            </a:r>
            <a:r>
              <a:rPr lang="fr-BE" sz="2300" dirty="0"/>
              <a:t> van </a:t>
            </a:r>
            <a:r>
              <a:rPr lang="fr-BE" sz="2300" dirty="0" err="1"/>
              <a:t>migratie</a:t>
            </a:r>
            <a:r>
              <a:rPr lang="fr-BE" sz="2300" dirty="0"/>
              <a:t> en </a:t>
            </a:r>
            <a:r>
              <a:rPr lang="fr-BE" sz="2300" dirty="0" err="1"/>
              <a:t>dakloosheid</a:t>
            </a:r>
            <a:endParaRPr lang="fr-BE" sz="2300" dirty="0"/>
          </a:p>
          <a:p>
            <a:pPr marL="0" indent="0">
              <a:lnSpc>
                <a:spcPct val="90000"/>
              </a:lnSpc>
              <a:buNone/>
            </a:pPr>
            <a:endParaRPr lang="fr-BE" sz="1400" dirty="0"/>
          </a:p>
          <a:p>
            <a:pPr>
              <a:lnSpc>
                <a:spcPct val="90000"/>
              </a:lnSpc>
            </a:pPr>
            <a:endParaRPr lang="fr-BE" sz="1400" dirty="0"/>
          </a:p>
          <a:p>
            <a:pPr>
              <a:lnSpc>
                <a:spcPct val="90000"/>
              </a:lnSpc>
            </a:pPr>
            <a:endParaRPr lang="fr-BE" sz="1400" dirty="0"/>
          </a:p>
        </p:txBody>
      </p:sp>
      <p:sp>
        <p:nvSpPr>
          <p:cNvPr id="23" name="Rectangle 13">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287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28651-2A85-4C6F-9733-C21D5A380B82}"/>
              </a:ext>
            </a:extLst>
          </p:cNvPr>
          <p:cNvSpPr>
            <a:spLocks noGrp="1"/>
          </p:cNvSpPr>
          <p:nvPr>
            <p:ph type="title"/>
          </p:nvPr>
        </p:nvSpPr>
        <p:spPr/>
        <p:txBody>
          <a:bodyPr/>
          <a:lstStyle/>
          <a:p>
            <a:r>
              <a:rPr lang="fr-BE" dirty="0" err="1"/>
              <a:t>Kindperspectief</a:t>
            </a:r>
            <a:endParaRPr lang="fr-BE" dirty="0"/>
          </a:p>
        </p:txBody>
      </p:sp>
      <p:sp>
        <p:nvSpPr>
          <p:cNvPr id="3" name="Content Placeholder 2">
            <a:extLst>
              <a:ext uri="{FF2B5EF4-FFF2-40B4-BE49-F238E27FC236}">
                <a16:creationId xmlns:a16="http://schemas.microsoft.com/office/drawing/2014/main" id="{02C38584-CD28-491A-B363-087B3EF114EA}"/>
              </a:ext>
            </a:extLst>
          </p:cNvPr>
          <p:cNvSpPr>
            <a:spLocks noGrp="1"/>
          </p:cNvSpPr>
          <p:nvPr>
            <p:ph idx="1"/>
          </p:nvPr>
        </p:nvSpPr>
        <p:spPr/>
        <p:txBody>
          <a:bodyPr>
            <a:normAutofit/>
          </a:bodyPr>
          <a:lstStyle/>
          <a:p>
            <a:r>
              <a:rPr lang="fr-BE" dirty="0" err="1"/>
              <a:t>Preventie</a:t>
            </a:r>
            <a:r>
              <a:rPr lang="fr-BE" dirty="0"/>
              <a:t> van </a:t>
            </a:r>
            <a:r>
              <a:rPr lang="fr-BE" dirty="0" err="1"/>
              <a:t>uithuiszetting</a:t>
            </a:r>
            <a:endParaRPr lang="fr-BE" dirty="0"/>
          </a:p>
          <a:p>
            <a:endParaRPr lang="fr-BE" dirty="0"/>
          </a:p>
          <a:p>
            <a:r>
              <a:rPr lang="fr-BE" dirty="0"/>
              <a:t>Indien </a:t>
            </a:r>
            <a:r>
              <a:rPr lang="fr-BE" dirty="0" err="1"/>
              <a:t>kinderen</a:t>
            </a:r>
            <a:r>
              <a:rPr lang="fr-BE" dirty="0"/>
              <a:t> </a:t>
            </a:r>
            <a:r>
              <a:rPr lang="fr-BE" dirty="0" err="1"/>
              <a:t>betrokken</a:t>
            </a:r>
            <a:r>
              <a:rPr lang="fr-BE" dirty="0"/>
              <a:t> in </a:t>
            </a:r>
            <a:r>
              <a:rPr lang="fr-BE" dirty="0" err="1"/>
              <a:t>geval</a:t>
            </a:r>
            <a:r>
              <a:rPr lang="fr-BE" dirty="0"/>
              <a:t> van </a:t>
            </a:r>
            <a:r>
              <a:rPr lang="fr-BE" dirty="0" err="1"/>
              <a:t>een</a:t>
            </a:r>
            <a:r>
              <a:rPr lang="fr-BE" dirty="0"/>
              <a:t> </a:t>
            </a:r>
            <a:r>
              <a:rPr lang="fr-BE" dirty="0" err="1"/>
              <a:t>precaire</a:t>
            </a:r>
            <a:r>
              <a:rPr lang="fr-BE" dirty="0"/>
              <a:t> </a:t>
            </a:r>
            <a:r>
              <a:rPr lang="fr-BE" dirty="0" err="1"/>
              <a:t>woonsituatie</a:t>
            </a:r>
            <a:r>
              <a:rPr lang="fr-BE" dirty="0"/>
              <a:t>, dan </a:t>
            </a:r>
            <a:r>
              <a:rPr lang="fr-BE" dirty="0" err="1"/>
              <a:t>moet</a:t>
            </a:r>
            <a:r>
              <a:rPr lang="fr-BE" dirty="0"/>
              <a:t> er </a:t>
            </a:r>
            <a:r>
              <a:rPr lang="fr-BE" dirty="0" err="1"/>
              <a:t>een</a:t>
            </a:r>
            <a:r>
              <a:rPr lang="fr-BE" dirty="0"/>
              <a:t> </a:t>
            </a:r>
            <a:r>
              <a:rPr lang="fr-BE" dirty="0" err="1"/>
              <a:t>netwerktafel</a:t>
            </a:r>
            <a:r>
              <a:rPr lang="fr-BE" dirty="0"/>
              <a:t> </a:t>
            </a:r>
            <a:r>
              <a:rPr lang="fr-BE" dirty="0" err="1"/>
              <a:t>georganiseerd</a:t>
            </a:r>
            <a:r>
              <a:rPr lang="fr-BE" dirty="0"/>
              <a:t> </a:t>
            </a:r>
            <a:r>
              <a:rPr lang="fr-BE" dirty="0" err="1"/>
              <a:t>worden</a:t>
            </a:r>
            <a:endParaRPr lang="fr-BE" dirty="0"/>
          </a:p>
          <a:p>
            <a:endParaRPr lang="fr-BE" dirty="0"/>
          </a:p>
          <a:p>
            <a:r>
              <a:rPr lang="fr-BE" dirty="0" err="1"/>
              <a:t>Inzetten</a:t>
            </a:r>
            <a:r>
              <a:rPr lang="fr-BE" dirty="0"/>
              <a:t> van </a:t>
            </a:r>
            <a:r>
              <a:rPr lang="fr-BE" dirty="0" err="1"/>
              <a:t>noodwoningen</a:t>
            </a:r>
            <a:r>
              <a:rPr lang="fr-BE" dirty="0"/>
              <a:t> </a:t>
            </a:r>
            <a:r>
              <a:rPr lang="fr-BE" dirty="0" err="1"/>
              <a:t>voor</a:t>
            </a:r>
            <a:r>
              <a:rPr lang="fr-BE" dirty="0"/>
              <a:t> </a:t>
            </a:r>
            <a:r>
              <a:rPr lang="fr-BE" dirty="0" err="1"/>
              <a:t>gezinnen</a:t>
            </a:r>
            <a:endParaRPr lang="fr-BE" dirty="0"/>
          </a:p>
          <a:p>
            <a:endParaRPr lang="fr-BE" dirty="0"/>
          </a:p>
          <a:p>
            <a:r>
              <a:rPr lang="fr-BE" dirty="0"/>
              <a:t> </a:t>
            </a:r>
            <a:r>
              <a:rPr lang="fr-BE" dirty="0" err="1"/>
              <a:t>Belang</a:t>
            </a:r>
            <a:r>
              <a:rPr lang="fr-BE" dirty="0"/>
              <a:t> van </a:t>
            </a:r>
            <a:r>
              <a:rPr lang="fr-BE" dirty="0" err="1"/>
              <a:t>preventieve</a:t>
            </a:r>
            <a:r>
              <a:rPr lang="fr-BE" dirty="0"/>
              <a:t> </a:t>
            </a:r>
            <a:r>
              <a:rPr lang="fr-BE" dirty="0" err="1"/>
              <a:t>gezinsondersteuning</a:t>
            </a:r>
            <a:r>
              <a:rPr lang="fr-BE" dirty="0"/>
              <a:t> in </a:t>
            </a:r>
            <a:r>
              <a:rPr lang="fr-BE" dirty="0" err="1"/>
              <a:t>kleinere</a:t>
            </a:r>
            <a:r>
              <a:rPr lang="fr-BE" dirty="0"/>
              <a:t> </a:t>
            </a:r>
            <a:r>
              <a:rPr lang="fr-BE" dirty="0" err="1"/>
              <a:t>gemeenten</a:t>
            </a:r>
            <a:r>
              <a:rPr lang="fr-BE" dirty="0"/>
              <a:t> : </a:t>
            </a:r>
            <a:r>
              <a:rPr lang="fr-BE" dirty="0" err="1"/>
              <a:t>outreachend</a:t>
            </a:r>
            <a:r>
              <a:rPr lang="fr-BE" dirty="0"/>
              <a:t> </a:t>
            </a:r>
            <a:r>
              <a:rPr lang="fr-BE" dirty="0" err="1"/>
              <a:t>werken</a:t>
            </a:r>
            <a:r>
              <a:rPr lang="fr-BE" dirty="0"/>
              <a:t> </a:t>
            </a:r>
          </a:p>
          <a:p>
            <a:endParaRPr lang="fr-BE" dirty="0"/>
          </a:p>
          <a:p>
            <a:endParaRPr lang="fr-BE" dirty="0"/>
          </a:p>
        </p:txBody>
      </p:sp>
    </p:spTree>
    <p:extLst>
      <p:ext uri="{BB962C8B-B14F-4D97-AF65-F5344CB8AC3E}">
        <p14:creationId xmlns:p14="http://schemas.microsoft.com/office/powerpoint/2010/main" val="2635211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2F6D3-6317-4AE1-B5FE-94BA00DF249D}"/>
              </a:ext>
            </a:extLst>
          </p:cNvPr>
          <p:cNvSpPr>
            <a:spLocks noGrp="1"/>
          </p:cNvSpPr>
          <p:nvPr>
            <p:ph type="title"/>
          </p:nvPr>
        </p:nvSpPr>
        <p:spPr/>
        <p:txBody>
          <a:bodyPr/>
          <a:lstStyle/>
          <a:p>
            <a:r>
              <a:rPr lang="nl-BE" dirty="0"/>
              <a:t>Woonoplossingen voor jongvolwassenen</a:t>
            </a:r>
          </a:p>
        </p:txBody>
      </p:sp>
      <p:graphicFrame>
        <p:nvGraphicFramePr>
          <p:cNvPr id="4" name="Content Placeholder 3">
            <a:extLst>
              <a:ext uri="{FF2B5EF4-FFF2-40B4-BE49-F238E27FC236}">
                <a16:creationId xmlns:a16="http://schemas.microsoft.com/office/drawing/2014/main" id="{C9EDE4BF-F3A0-449E-A011-FEE51D9EA611}"/>
              </a:ext>
            </a:extLst>
          </p:cNvPr>
          <p:cNvGraphicFramePr>
            <a:graphicFrameLocks noGrp="1"/>
          </p:cNvGraphicFramePr>
          <p:nvPr>
            <p:ph idx="1"/>
            <p:extLst>
              <p:ext uri="{D42A27DB-BD31-4B8C-83A1-F6EECF244321}">
                <p14:modId xmlns:p14="http://schemas.microsoft.com/office/powerpoint/2010/main" val="2249358390"/>
              </p:ext>
            </p:extLst>
          </p:nvPr>
        </p:nvGraphicFramePr>
        <p:xfrm>
          <a:off x="576000" y="1388512"/>
          <a:ext cx="10913918" cy="4923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42617C3-8451-492C-A9A4-75B19DA96D84}"/>
              </a:ext>
            </a:extLst>
          </p:cNvPr>
          <p:cNvSpPr txBox="1"/>
          <p:nvPr/>
        </p:nvSpPr>
        <p:spPr>
          <a:xfrm>
            <a:off x="5485763" y="3242388"/>
            <a:ext cx="206779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800" b="0" i="0" u="none" strike="noStrike" kern="1200" cap="none" spc="0" normalizeH="0" baseline="0" noProof="0" dirty="0" err="1">
                <a:ln>
                  <a:noFill/>
                </a:ln>
                <a:solidFill>
                  <a:srgbClr val="2F4D5D"/>
                </a:solidFill>
                <a:effectLst/>
                <a:uLnTx/>
                <a:uFillTx/>
                <a:latin typeface="Arial" panose="020B0604020202020204"/>
                <a:ea typeface="+mn-ea"/>
                <a:cs typeface="+mn-cs"/>
              </a:rPr>
              <a:t>Housing</a:t>
            </a:r>
            <a:r>
              <a:rPr kumimoji="0" lang="nl-BE" sz="2800" b="0" i="0" u="none" strike="noStrike" kern="1200" cap="none" spc="0" normalizeH="0" baseline="0" noProof="0" dirty="0">
                <a:ln>
                  <a:noFill/>
                </a:ln>
                <a:solidFill>
                  <a:srgbClr val="2F4D5D"/>
                </a:solidFill>
                <a:effectLst/>
                <a:uLnTx/>
                <a:uFillTx/>
                <a:latin typeface="Arial" panose="020B0604020202020204"/>
                <a:ea typeface="+mn-ea"/>
                <a:cs typeface="+mn-cs"/>
              </a:rPr>
              <a:t> first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800" b="0" i="0" u="none" strike="noStrike" kern="1200" cap="none" spc="0" normalizeH="0" baseline="0" noProof="0" dirty="0">
                <a:ln>
                  <a:noFill/>
                </a:ln>
                <a:solidFill>
                  <a:srgbClr val="2F4D5D"/>
                </a:solidFill>
                <a:effectLst/>
                <a:uLnTx/>
                <a:uFillTx/>
                <a:latin typeface="Arial" panose="020B0604020202020204"/>
                <a:ea typeface="+mn-ea"/>
                <a:cs typeface="+mn-cs"/>
              </a:rPr>
              <a:t>for </a:t>
            </a:r>
            <a:r>
              <a:rPr kumimoji="0" lang="nl-BE" sz="2800" b="0" i="0" u="none" strike="noStrike" kern="1200" cap="none" spc="0" normalizeH="0" baseline="0" noProof="0" dirty="0" err="1">
                <a:ln>
                  <a:noFill/>
                </a:ln>
                <a:solidFill>
                  <a:srgbClr val="2F4D5D"/>
                </a:solidFill>
                <a:effectLst/>
                <a:uLnTx/>
                <a:uFillTx/>
                <a:latin typeface="Arial" panose="020B0604020202020204"/>
                <a:ea typeface="+mn-ea"/>
                <a:cs typeface="+mn-cs"/>
              </a:rPr>
              <a:t>youth</a:t>
            </a:r>
            <a:r>
              <a:rPr kumimoji="0" lang="nl-BE" sz="2800" b="0" i="0" u="none" strike="noStrike" kern="1200" cap="none" spc="0" normalizeH="0" baseline="0" noProof="0" dirty="0">
                <a:ln>
                  <a:noFill/>
                </a:ln>
                <a:solidFill>
                  <a:srgbClr val="2F4D5D"/>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4205644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DC95D-1AAE-4068-BC4F-75EBF557E04B}"/>
              </a:ext>
            </a:extLst>
          </p:cNvPr>
          <p:cNvSpPr>
            <a:spLocks noGrp="1"/>
          </p:cNvSpPr>
          <p:nvPr>
            <p:ph type="title"/>
          </p:nvPr>
        </p:nvSpPr>
        <p:spPr/>
        <p:txBody>
          <a:bodyPr/>
          <a:lstStyle/>
          <a:p>
            <a:r>
              <a:rPr lang="fr-BE" dirty="0" err="1"/>
              <a:t>Jongvolwassenen</a:t>
            </a:r>
            <a:endParaRPr lang="fr-BE" dirty="0"/>
          </a:p>
        </p:txBody>
      </p:sp>
      <p:sp>
        <p:nvSpPr>
          <p:cNvPr id="3" name="Content Placeholder 2">
            <a:extLst>
              <a:ext uri="{FF2B5EF4-FFF2-40B4-BE49-F238E27FC236}">
                <a16:creationId xmlns:a16="http://schemas.microsoft.com/office/drawing/2014/main" id="{C3C372CD-722F-490A-9DD5-FD57F327D30D}"/>
              </a:ext>
            </a:extLst>
          </p:cNvPr>
          <p:cNvSpPr>
            <a:spLocks noGrp="1"/>
          </p:cNvSpPr>
          <p:nvPr>
            <p:ph idx="1"/>
          </p:nvPr>
        </p:nvSpPr>
        <p:spPr/>
        <p:txBody>
          <a:bodyPr>
            <a:normAutofit/>
          </a:bodyPr>
          <a:lstStyle/>
          <a:p>
            <a:r>
              <a:rPr lang="fr-BE" dirty="0" err="1"/>
              <a:t>Jongeren</a:t>
            </a:r>
            <a:r>
              <a:rPr lang="fr-BE" dirty="0"/>
              <a:t> niet </a:t>
            </a:r>
            <a:r>
              <a:rPr lang="fr-BE" dirty="0" err="1"/>
              <a:t>lossen</a:t>
            </a:r>
            <a:r>
              <a:rPr lang="fr-BE" dirty="0"/>
              <a:t> </a:t>
            </a:r>
            <a:r>
              <a:rPr lang="fr-BE" dirty="0" err="1"/>
              <a:t>voordat</a:t>
            </a:r>
            <a:r>
              <a:rPr lang="fr-BE" dirty="0"/>
              <a:t> er </a:t>
            </a:r>
            <a:r>
              <a:rPr lang="fr-BE" dirty="0" err="1"/>
              <a:t>een</a:t>
            </a:r>
            <a:r>
              <a:rPr lang="fr-BE" dirty="0"/>
              <a:t> </a:t>
            </a:r>
            <a:r>
              <a:rPr lang="fr-BE" dirty="0" err="1"/>
              <a:t>oplossing</a:t>
            </a:r>
            <a:r>
              <a:rPr lang="fr-BE" dirty="0"/>
              <a:t> </a:t>
            </a:r>
            <a:r>
              <a:rPr lang="fr-BE" dirty="0" err="1"/>
              <a:t>is</a:t>
            </a:r>
            <a:endParaRPr lang="fr-BE" dirty="0"/>
          </a:p>
          <a:p>
            <a:endParaRPr lang="fr-BE" dirty="0"/>
          </a:p>
          <a:p>
            <a:r>
              <a:rPr lang="fr-BE" dirty="0" err="1"/>
              <a:t>Woongerichte</a:t>
            </a:r>
            <a:r>
              <a:rPr lang="fr-BE" dirty="0"/>
              <a:t> </a:t>
            </a:r>
            <a:r>
              <a:rPr lang="fr-BE" dirty="0" err="1"/>
              <a:t>oplossingen</a:t>
            </a:r>
            <a:r>
              <a:rPr lang="fr-BE" dirty="0"/>
              <a:t> : </a:t>
            </a:r>
            <a:r>
              <a:rPr lang="fr-BE" dirty="0" err="1"/>
              <a:t>kleinschalig</a:t>
            </a:r>
            <a:r>
              <a:rPr lang="fr-BE" dirty="0"/>
              <a:t>, op </a:t>
            </a:r>
            <a:r>
              <a:rPr lang="fr-BE" dirty="0" err="1"/>
              <a:t>maat</a:t>
            </a:r>
            <a:r>
              <a:rPr lang="fr-BE" dirty="0"/>
              <a:t> van </a:t>
            </a:r>
            <a:r>
              <a:rPr lang="fr-BE" dirty="0" err="1"/>
              <a:t>jongvolwassenen</a:t>
            </a:r>
            <a:endParaRPr lang="fr-BE" dirty="0"/>
          </a:p>
          <a:p>
            <a:endParaRPr lang="fr-BE" dirty="0"/>
          </a:p>
          <a:p>
            <a:r>
              <a:rPr lang="fr-BE" dirty="0" err="1"/>
              <a:t>Beschikbaarheid</a:t>
            </a:r>
            <a:r>
              <a:rPr lang="fr-BE" dirty="0"/>
              <a:t> van sociale </a:t>
            </a:r>
            <a:r>
              <a:rPr lang="fr-BE" dirty="0" err="1"/>
              <a:t>huur</a:t>
            </a:r>
            <a:r>
              <a:rPr lang="fr-BE" dirty="0"/>
              <a:t> </a:t>
            </a:r>
            <a:r>
              <a:rPr lang="fr-BE" dirty="0" err="1"/>
              <a:t>voor</a:t>
            </a:r>
            <a:r>
              <a:rPr lang="fr-BE" dirty="0"/>
              <a:t> </a:t>
            </a:r>
            <a:r>
              <a:rPr lang="fr-BE" dirty="0" err="1"/>
              <a:t>jongvolwassenen</a:t>
            </a:r>
            <a:endParaRPr lang="fr-BE" dirty="0"/>
          </a:p>
          <a:p>
            <a:endParaRPr lang="fr-BE" dirty="0"/>
          </a:p>
          <a:p>
            <a:r>
              <a:rPr lang="fr-BE" dirty="0"/>
              <a:t>Focus niet </a:t>
            </a:r>
            <a:r>
              <a:rPr lang="fr-BE" dirty="0" err="1"/>
              <a:t>louter</a:t>
            </a:r>
            <a:r>
              <a:rPr lang="fr-BE" dirty="0"/>
              <a:t> op ‘</a:t>
            </a:r>
            <a:r>
              <a:rPr lang="fr-BE" dirty="0" err="1"/>
              <a:t>jeugdhulpverlaters</a:t>
            </a:r>
            <a:r>
              <a:rPr lang="fr-BE" dirty="0"/>
              <a:t>’</a:t>
            </a:r>
          </a:p>
          <a:p>
            <a:endParaRPr lang="fr-BE" dirty="0"/>
          </a:p>
          <a:p>
            <a:r>
              <a:rPr lang="fr-BE" dirty="0" err="1"/>
              <a:t>Referentiepersoon</a:t>
            </a:r>
            <a:r>
              <a:rPr lang="fr-BE" dirty="0"/>
              <a:t> </a:t>
            </a:r>
            <a:r>
              <a:rPr lang="fr-BE" dirty="0" err="1"/>
              <a:t>bij</a:t>
            </a:r>
            <a:r>
              <a:rPr lang="fr-BE" dirty="0"/>
              <a:t> OCMW </a:t>
            </a:r>
            <a:r>
              <a:rPr lang="fr-BE" dirty="0" err="1"/>
              <a:t>voor</a:t>
            </a:r>
            <a:r>
              <a:rPr lang="fr-BE" dirty="0"/>
              <a:t> </a:t>
            </a:r>
            <a:r>
              <a:rPr lang="fr-BE" dirty="0" err="1"/>
              <a:t>jongvolwassenen</a:t>
            </a:r>
            <a:endParaRPr lang="fr-BE" dirty="0"/>
          </a:p>
          <a:p>
            <a:endParaRPr lang="fr-BE" dirty="0"/>
          </a:p>
          <a:p>
            <a:endParaRPr lang="fr-BE" dirty="0"/>
          </a:p>
        </p:txBody>
      </p:sp>
    </p:spTree>
    <p:extLst>
      <p:ext uri="{BB962C8B-B14F-4D97-AF65-F5344CB8AC3E}">
        <p14:creationId xmlns:p14="http://schemas.microsoft.com/office/powerpoint/2010/main" val="2835288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CA38AC5-33AE-1F35-A475-8FDFFC24561F}"/>
              </a:ext>
            </a:extLst>
          </p:cNvPr>
          <p:cNvGraphicFramePr>
            <a:graphicFrameLocks noGrp="1"/>
          </p:cNvGraphicFramePr>
          <p:nvPr>
            <p:ph sz="quarter" idx="13"/>
            <p:extLst>
              <p:ext uri="{D42A27DB-BD31-4B8C-83A1-F6EECF244321}">
                <p14:modId xmlns:p14="http://schemas.microsoft.com/office/powerpoint/2010/main" val="452128874"/>
              </p:ext>
            </p:extLst>
          </p:nvPr>
        </p:nvGraphicFramePr>
        <p:xfrm>
          <a:off x="768174" y="879086"/>
          <a:ext cx="5871416" cy="5317692"/>
        </p:xfrm>
        <a:graphic>
          <a:graphicData uri="http://schemas.openxmlformats.org/drawingml/2006/table">
            <a:tbl>
              <a:tblPr/>
              <a:tblGrid>
                <a:gridCol w="2935708">
                  <a:extLst>
                    <a:ext uri="{9D8B030D-6E8A-4147-A177-3AD203B41FA5}">
                      <a16:colId xmlns:a16="http://schemas.microsoft.com/office/drawing/2014/main" val="1845983398"/>
                    </a:ext>
                  </a:extLst>
                </a:gridCol>
                <a:gridCol w="2935708">
                  <a:extLst>
                    <a:ext uri="{9D8B030D-6E8A-4147-A177-3AD203B41FA5}">
                      <a16:colId xmlns:a16="http://schemas.microsoft.com/office/drawing/2014/main" val="3580896157"/>
                    </a:ext>
                  </a:extLst>
                </a:gridCol>
              </a:tblGrid>
              <a:tr h="200860">
                <a:tc>
                  <a:txBody>
                    <a:bodyPr/>
                    <a:lstStyle/>
                    <a:p>
                      <a:pPr algn="l" fontAlgn="b"/>
                      <a:endParaRPr lang="nl-BE" sz="900" b="1">
                        <a:effectLst/>
                        <a:latin typeface="inherit"/>
                      </a:endParaRPr>
                    </a:p>
                  </a:txBody>
                  <a:tcPr marL="45756" marR="45756" marT="22878" marB="22878" anchor="b">
                    <a:lnL>
                      <a:noFill/>
                    </a:lnL>
                    <a:lnR>
                      <a:noFill/>
                    </a:lnR>
                    <a:lnT>
                      <a:noFill/>
                    </a:lnT>
                    <a:lnB w="19050" cap="flat" cmpd="sng" algn="ctr">
                      <a:solidFill>
                        <a:srgbClr val="333333"/>
                      </a:solidFill>
                      <a:prstDash val="solid"/>
                      <a:round/>
                      <a:headEnd type="none" w="med" len="med"/>
                      <a:tailEnd type="none" w="med" len="med"/>
                    </a:lnB>
                  </a:tcPr>
                </a:tc>
                <a:tc>
                  <a:txBody>
                    <a:bodyPr/>
                    <a:lstStyle/>
                    <a:p>
                      <a:endParaRPr lang="nl-BE" sz="900" dirty="0"/>
                    </a:p>
                  </a:txBody>
                  <a:tcPr marL="45756" marR="45756" marT="22878" marB="22878">
                    <a:lnL>
                      <a:noFill/>
                    </a:lnL>
                  </a:tcPr>
                </a:tc>
                <a:extLst>
                  <a:ext uri="{0D108BD9-81ED-4DB2-BD59-A6C34878D82A}">
                    <a16:rowId xmlns:a16="http://schemas.microsoft.com/office/drawing/2014/main" val="59349866"/>
                  </a:ext>
                </a:extLst>
              </a:tr>
              <a:tr h="228947">
                <a:tc>
                  <a:txBody>
                    <a:bodyPr/>
                    <a:lstStyle/>
                    <a:p>
                      <a:pPr algn="l"/>
                      <a:r>
                        <a:rPr lang="nl-BE" sz="1200" b="1" i="1">
                          <a:effectLst/>
                        </a:rPr>
                        <a:t>Logies</a:t>
                      </a:r>
                    </a:p>
                  </a:txBody>
                  <a:tcPr marL="45756" marR="45756" marT="22878" marB="22878" anchor="ctr">
                    <a:lnL>
                      <a:noFill/>
                    </a:lnL>
                    <a:lnR>
                      <a:noFill/>
                    </a:lnR>
                    <a:lnT w="19050" cap="flat" cmpd="sng" algn="ctr">
                      <a:solidFill>
                        <a:srgbClr val="333333"/>
                      </a:solidFill>
                      <a:prstDash val="solid"/>
                      <a:round/>
                      <a:headEnd type="none" w="med" len="med"/>
                      <a:tailEnd type="none" w="med" len="med"/>
                    </a:lnT>
                    <a:lnB>
                      <a:noFill/>
                    </a:lnB>
                  </a:tcPr>
                </a:tc>
                <a:tc>
                  <a:txBody>
                    <a:bodyPr/>
                    <a:lstStyle/>
                    <a:p>
                      <a:pPr algn="l"/>
                      <a:endParaRPr lang="nl-BE" sz="1200" b="1" i="1">
                        <a:effectLst/>
                      </a:endParaRPr>
                    </a:p>
                  </a:txBody>
                  <a:tcPr marL="45756" marR="45756" marT="22878" marB="22878" anchor="ctr">
                    <a:lnL>
                      <a:noFill/>
                    </a:lnL>
                    <a:lnR>
                      <a:noFill/>
                    </a:lnR>
                    <a:lnB>
                      <a:noFill/>
                    </a:lnB>
                  </a:tcPr>
                </a:tc>
                <a:extLst>
                  <a:ext uri="{0D108BD9-81ED-4DB2-BD59-A6C34878D82A}">
                    <a16:rowId xmlns:a16="http://schemas.microsoft.com/office/drawing/2014/main" val="335356891"/>
                  </a:ext>
                </a:extLst>
              </a:tr>
              <a:tr h="228947">
                <a:tc>
                  <a:txBody>
                    <a:bodyPr/>
                    <a:lstStyle/>
                    <a:p>
                      <a:pPr algn="l"/>
                      <a:r>
                        <a:rPr lang="nl-BE" sz="1200">
                          <a:effectLst/>
                        </a:rPr>
                        <a:t>Noodopvang</a:t>
                      </a:r>
                    </a:p>
                  </a:txBody>
                  <a:tcPr marL="45756" marR="45756" marT="22878" marB="22878" anchor="ctr">
                    <a:lnL>
                      <a:noFill/>
                    </a:lnL>
                    <a:lnR>
                      <a:noFill/>
                    </a:lnR>
                    <a:lnT>
                      <a:noFill/>
                    </a:lnT>
                    <a:lnB>
                      <a:noFill/>
                    </a:lnB>
                  </a:tcPr>
                </a:tc>
                <a:tc>
                  <a:txBody>
                    <a:bodyPr/>
                    <a:lstStyle/>
                    <a:p>
                      <a:pPr algn="l"/>
                      <a:r>
                        <a:rPr lang="nl-BE" sz="1200">
                          <a:effectLst/>
                        </a:rPr>
                        <a:t>60,11 €</a:t>
                      </a:r>
                    </a:p>
                  </a:txBody>
                  <a:tcPr marL="45756" marR="45756" marT="22878" marB="22878" anchor="ctr">
                    <a:lnL>
                      <a:noFill/>
                    </a:lnL>
                    <a:lnR>
                      <a:noFill/>
                    </a:lnR>
                    <a:lnT>
                      <a:noFill/>
                    </a:lnT>
                    <a:lnB>
                      <a:noFill/>
                    </a:lnB>
                  </a:tcPr>
                </a:tc>
                <a:extLst>
                  <a:ext uri="{0D108BD9-81ED-4DB2-BD59-A6C34878D82A}">
                    <a16:rowId xmlns:a16="http://schemas.microsoft.com/office/drawing/2014/main" val="3791792242"/>
                  </a:ext>
                </a:extLst>
              </a:tr>
              <a:tr h="228947">
                <a:tc>
                  <a:txBody>
                    <a:bodyPr/>
                    <a:lstStyle/>
                    <a:p>
                      <a:pPr algn="l"/>
                      <a:r>
                        <a:rPr lang="nl-BE" sz="1200" dirty="0">
                          <a:effectLst/>
                        </a:rPr>
                        <a:t>Noodopvang familiecentrum</a:t>
                      </a:r>
                    </a:p>
                  </a:txBody>
                  <a:tcPr marL="45756" marR="45756" marT="22878" marB="22878" anchor="ctr">
                    <a:lnL>
                      <a:noFill/>
                    </a:lnL>
                    <a:lnR>
                      <a:noFill/>
                    </a:lnR>
                    <a:lnT>
                      <a:noFill/>
                    </a:lnT>
                    <a:lnB>
                      <a:noFill/>
                    </a:lnB>
                  </a:tcPr>
                </a:tc>
                <a:tc>
                  <a:txBody>
                    <a:bodyPr/>
                    <a:lstStyle/>
                    <a:p>
                      <a:pPr algn="l"/>
                      <a:r>
                        <a:rPr lang="nl-BE" sz="1200">
                          <a:effectLst/>
                        </a:rPr>
                        <a:t>80,20 €</a:t>
                      </a:r>
                    </a:p>
                  </a:txBody>
                  <a:tcPr marL="45756" marR="45756" marT="22878" marB="22878" anchor="ctr">
                    <a:lnL>
                      <a:noFill/>
                    </a:lnL>
                    <a:lnR>
                      <a:noFill/>
                    </a:lnR>
                    <a:lnT>
                      <a:noFill/>
                    </a:lnT>
                    <a:lnB>
                      <a:noFill/>
                    </a:lnB>
                  </a:tcPr>
                </a:tc>
                <a:extLst>
                  <a:ext uri="{0D108BD9-81ED-4DB2-BD59-A6C34878D82A}">
                    <a16:rowId xmlns:a16="http://schemas.microsoft.com/office/drawing/2014/main" val="1449106742"/>
                  </a:ext>
                </a:extLst>
              </a:tr>
              <a:tr h="228947">
                <a:tc>
                  <a:txBody>
                    <a:bodyPr/>
                    <a:lstStyle/>
                    <a:p>
                      <a:pPr algn="l"/>
                      <a:r>
                        <a:rPr lang="nl-BE" sz="1200" dirty="0">
                          <a:effectLst/>
                        </a:rPr>
                        <a:t>Onthaalhuis</a:t>
                      </a:r>
                    </a:p>
                  </a:txBody>
                  <a:tcPr marL="45756" marR="45756" marT="22878" marB="22878" anchor="ctr">
                    <a:lnL>
                      <a:noFill/>
                    </a:lnL>
                    <a:lnR>
                      <a:noFill/>
                    </a:lnR>
                    <a:lnT>
                      <a:noFill/>
                    </a:lnT>
                    <a:lnB>
                      <a:noFill/>
                    </a:lnB>
                  </a:tcPr>
                </a:tc>
                <a:tc>
                  <a:txBody>
                    <a:bodyPr/>
                    <a:lstStyle/>
                    <a:p>
                      <a:pPr algn="l"/>
                      <a:r>
                        <a:rPr lang="nl-BE" sz="1200" dirty="0">
                          <a:effectLst/>
                        </a:rPr>
                        <a:t>94,87 €</a:t>
                      </a:r>
                    </a:p>
                  </a:txBody>
                  <a:tcPr marL="45756" marR="45756" marT="22878" marB="22878" anchor="ctr">
                    <a:lnL>
                      <a:noFill/>
                    </a:lnL>
                    <a:lnR>
                      <a:noFill/>
                    </a:lnR>
                    <a:lnT>
                      <a:noFill/>
                    </a:lnT>
                    <a:lnB>
                      <a:noFill/>
                    </a:lnB>
                  </a:tcPr>
                </a:tc>
                <a:extLst>
                  <a:ext uri="{0D108BD9-81ED-4DB2-BD59-A6C34878D82A}">
                    <a16:rowId xmlns:a16="http://schemas.microsoft.com/office/drawing/2014/main" val="1332100001"/>
                  </a:ext>
                </a:extLst>
              </a:tr>
              <a:tr h="309375">
                <a:tc>
                  <a:txBody>
                    <a:bodyPr/>
                    <a:lstStyle/>
                    <a:p>
                      <a:pPr algn="l"/>
                      <a:r>
                        <a:rPr lang="nl-BE" sz="1200" b="1" i="1" dirty="0">
                          <a:effectLst/>
                        </a:rPr>
                        <a:t>Dagopvang en straathoekwerk</a:t>
                      </a:r>
                    </a:p>
                  </a:txBody>
                  <a:tcPr marL="45756" marR="45756" marT="22878" marB="22878" anchor="ctr">
                    <a:lnL>
                      <a:noFill/>
                    </a:lnL>
                    <a:lnR>
                      <a:noFill/>
                    </a:lnR>
                    <a:lnT>
                      <a:noFill/>
                    </a:lnT>
                    <a:lnB>
                      <a:noFill/>
                    </a:lnB>
                  </a:tcPr>
                </a:tc>
                <a:tc>
                  <a:txBody>
                    <a:bodyPr/>
                    <a:lstStyle/>
                    <a:p>
                      <a:pPr algn="l"/>
                      <a:endParaRPr lang="nl-BE" sz="1200" b="1" i="1">
                        <a:effectLst/>
                      </a:endParaRPr>
                    </a:p>
                  </a:txBody>
                  <a:tcPr marL="45756" marR="45756" marT="22878" marB="22878" anchor="ctr">
                    <a:lnL>
                      <a:noFill/>
                    </a:lnL>
                    <a:lnR>
                      <a:noFill/>
                    </a:lnR>
                    <a:lnT>
                      <a:noFill/>
                    </a:lnT>
                    <a:lnB>
                      <a:noFill/>
                    </a:lnB>
                  </a:tcPr>
                </a:tc>
                <a:extLst>
                  <a:ext uri="{0D108BD9-81ED-4DB2-BD59-A6C34878D82A}">
                    <a16:rowId xmlns:a16="http://schemas.microsoft.com/office/drawing/2014/main" val="1390190718"/>
                  </a:ext>
                </a:extLst>
              </a:tr>
              <a:tr h="228947">
                <a:tc>
                  <a:txBody>
                    <a:bodyPr/>
                    <a:lstStyle/>
                    <a:p>
                      <a:pPr algn="l"/>
                      <a:r>
                        <a:rPr lang="nl-BE" sz="1200">
                          <a:effectLst/>
                        </a:rPr>
                        <a:t>Centrum voor dagopvang</a:t>
                      </a:r>
                    </a:p>
                  </a:txBody>
                  <a:tcPr marL="45756" marR="45756" marT="22878" marB="22878" anchor="ctr">
                    <a:lnL>
                      <a:noFill/>
                    </a:lnL>
                    <a:lnR>
                      <a:noFill/>
                    </a:lnR>
                    <a:lnT>
                      <a:noFill/>
                    </a:lnT>
                    <a:lnB>
                      <a:noFill/>
                    </a:lnB>
                  </a:tcPr>
                </a:tc>
                <a:tc>
                  <a:txBody>
                    <a:bodyPr/>
                    <a:lstStyle/>
                    <a:p>
                      <a:pPr algn="l"/>
                      <a:r>
                        <a:rPr lang="nl-BE" sz="1200">
                          <a:effectLst/>
                        </a:rPr>
                        <a:t>33,16 €</a:t>
                      </a:r>
                    </a:p>
                  </a:txBody>
                  <a:tcPr marL="45756" marR="45756" marT="22878" marB="22878" anchor="ctr">
                    <a:lnL>
                      <a:noFill/>
                    </a:lnL>
                    <a:lnR>
                      <a:noFill/>
                    </a:lnR>
                    <a:lnT>
                      <a:noFill/>
                    </a:lnT>
                    <a:lnB>
                      <a:noFill/>
                    </a:lnB>
                  </a:tcPr>
                </a:tc>
                <a:extLst>
                  <a:ext uri="{0D108BD9-81ED-4DB2-BD59-A6C34878D82A}">
                    <a16:rowId xmlns:a16="http://schemas.microsoft.com/office/drawing/2014/main" val="2190919247"/>
                  </a:ext>
                </a:extLst>
              </a:tr>
              <a:tr h="228947">
                <a:tc>
                  <a:txBody>
                    <a:bodyPr/>
                    <a:lstStyle/>
                    <a:p>
                      <a:pPr algn="l"/>
                      <a:r>
                        <a:rPr lang="nl-BE" sz="1200" dirty="0">
                          <a:effectLst/>
                        </a:rPr>
                        <a:t>Straathoekwerk</a:t>
                      </a:r>
                    </a:p>
                  </a:txBody>
                  <a:tcPr marL="45756" marR="45756" marT="22878" marB="22878" anchor="ctr">
                    <a:lnL>
                      <a:noFill/>
                    </a:lnL>
                    <a:lnR>
                      <a:noFill/>
                    </a:lnR>
                    <a:lnT>
                      <a:noFill/>
                    </a:lnT>
                    <a:lnB>
                      <a:noFill/>
                    </a:lnB>
                  </a:tcPr>
                </a:tc>
                <a:tc>
                  <a:txBody>
                    <a:bodyPr/>
                    <a:lstStyle/>
                    <a:p>
                      <a:pPr algn="l"/>
                      <a:r>
                        <a:rPr lang="nl-BE" sz="1200" dirty="0">
                          <a:effectLst/>
                        </a:rPr>
                        <a:t>39,16 €</a:t>
                      </a:r>
                    </a:p>
                  </a:txBody>
                  <a:tcPr marL="45756" marR="45756" marT="22878" marB="22878" anchor="ctr">
                    <a:lnL>
                      <a:noFill/>
                    </a:lnL>
                    <a:lnR>
                      <a:noFill/>
                    </a:lnR>
                    <a:lnT>
                      <a:noFill/>
                    </a:lnT>
                    <a:lnB>
                      <a:noFill/>
                    </a:lnB>
                  </a:tcPr>
                </a:tc>
                <a:extLst>
                  <a:ext uri="{0D108BD9-81ED-4DB2-BD59-A6C34878D82A}">
                    <a16:rowId xmlns:a16="http://schemas.microsoft.com/office/drawing/2014/main" val="1014143967"/>
                  </a:ext>
                </a:extLst>
              </a:tr>
              <a:tr h="228947">
                <a:tc>
                  <a:txBody>
                    <a:bodyPr/>
                    <a:lstStyle/>
                    <a:p>
                      <a:pPr algn="l"/>
                      <a:r>
                        <a:rPr lang="nl-BE" sz="1200" b="1" i="1" dirty="0">
                          <a:effectLst/>
                        </a:rPr>
                        <a:t>OCMW</a:t>
                      </a:r>
                    </a:p>
                  </a:txBody>
                  <a:tcPr marL="45756" marR="45756" marT="22878" marB="22878" anchor="ctr">
                    <a:lnL>
                      <a:noFill/>
                    </a:lnL>
                    <a:lnR>
                      <a:noFill/>
                    </a:lnR>
                    <a:lnT>
                      <a:noFill/>
                    </a:lnT>
                    <a:lnB>
                      <a:noFill/>
                    </a:lnB>
                  </a:tcPr>
                </a:tc>
                <a:tc>
                  <a:txBody>
                    <a:bodyPr/>
                    <a:lstStyle/>
                    <a:p>
                      <a:pPr algn="l"/>
                      <a:endParaRPr lang="nl-BE" sz="1200" b="1" i="1">
                        <a:effectLst/>
                      </a:endParaRPr>
                    </a:p>
                  </a:txBody>
                  <a:tcPr marL="45756" marR="45756" marT="22878" marB="22878" anchor="ctr">
                    <a:lnL>
                      <a:noFill/>
                    </a:lnL>
                    <a:lnR>
                      <a:noFill/>
                    </a:lnR>
                    <a:lnT>
                      <a:noFill/>
                    </a:lnT>
                    <a:lnB>
                      <a:noFill/>
                    </a:lnB>
                  </a:tcPr>
                </a:tc>
                <a:extLst>
                  <a:ext uri="{0D108BD9-81ED-4DB2-BD59-A6C34878D82A}">
                    <a16:rowId xmlns:a16="http://schemas.microsoft.com/office/drawing/2014/main" val="140971446"/>
                  </a:ext>
                </a:extLst>
              </a:tr>
              <a:tr h="228947">
                <a:tc>
                  <a:txBody>
                    <a:bodyPr/>
                    <a:lstStyle/>
                    <a:p>
                      <a:pPr algn="l"/>
                      <a:r>
                        <a:rPr lang="nl-BE" sz="1200" dirty="0">
                          <a:effectLst/>
                        </a:rPr>
                        <a:t>OCMW-hulp (leefloon)</a:t>
                      </a:r>
                    </a:p>
                  </a:txBody>
                  <a:tcPr marL="45756" marR="45756" marT="22878" marB="22878" anchor="ctr">
                    <a:lnL>
                      <a:noFill/>
                    </a:lnL>
                    <a:lnR>
                      <a:noFill/>
                    </a:lnR>
                    <a:lnT>
                      <a:noFill/>
                    </a:lnT>
                    <a:lnB>
                      <a:noFill/>
                    </a:lnB>
                  </a:tcPr>
                </a:tc>
                <a:tc>
                  <a:txBody>
                    <a:bodyPr/>
                    <a:lstStyle/>
                    <a:p>
                      <a:pPr algn="l"/>
                      <a:r>
                        <a:rPr lang="nl-BE" sz="1200">
                          <a:effectLst/>
                        </a:rPr>
                        <a:t>30,96 €</a:t>
                      </a:r>
                    </a:p>
                  </a:txBody>
                  <a:tcPr marL="45756" marR="45756" marT="22878" marB="22878" anchor="ctr">
                    <a:lnL>
                      <a:noFill/>
                    </a:lnL>
                    <a:lnR>
                      <a:noFill/>
                    </a:lnR>
                    <a:lnT>
                      <a:noFill/>
                    </a:lnT>
                    <a:lnB>
                      <a:noFill/>
                    </a:lnB>
                  </a:tcPr>
                </a:tc>
                <a:extLst>
                  <a:ext uri="{0D108BD9-81ED-4DB2-BD59-A6C34878D82A}">
                    <a16:rowId xmlns:a16="http://schemas.microsoft.com/office/drawing/2014/main" val="1859881849"/>
                  </a:ext>
                </a:extLst>
              </a:tr>
              <a:tr h="228947">
                <a:tc>
                  <a:txBody>
                    <a:bodyPr/>
                    <a:lstStyle/>
                    <a:p>
                      <a:pPr algn="l"/>
                      <a:r>
                        <a:rPr lang="nl-BE" sz="1200" b="1" i="1" dirty="0">
                          <a:effectLst/>
                        </a:rPr>
                        <a:t>Gezondheidszorg</a:t>
                      </a:r>
                    </a:p>
                  </a:txBody>
                  <a:tcPr marL="45756" marR="45756" marT="22878" marB="22878" anchor="ctr">
                    <a:lnL>
                      <a:noFill/>
                    </a:lnL>
                    <a:lnR>
                      <a:noFill/>
                    </a:lnR>
                    <a:lnT>
                      <a:noFill/>
                    </a:lnT>
                    <a:lnB>
                      <a:noFill/>
                    </a:lnB>
                  </a:tcPr>
                </a:tc>
                <a:tc>
                  <a:txBody>
                    <a:bodyPr/>
                    <a:lstStyle/>
                    <a:p>
                      <a:pPr algn="l"/>
                      <a:endParaRPr lang="nl-BE" sz="1200" b="1" i="1">
                        <a:effectLst/>
                      </a:endParaRPr>
                    </a:p>
                  </a:txBody>
                  <a:tcPr marL="45756" marR="45756" marT="22878" marB="22878" anchor="ctr">
                    <a:lnL>
                      <a:noFill/>
                    </a:lnL>
                    <a:lnR>
                      <a:noFill/>
                    </a:lnR>
                    <a:lnT>
                      <a:noFill/>
                    </a:lnT>
                    <a:lnB>
                      <a:noFill/>
                    </a:lnB>
                  </a:tcPr>
                </a:tc>
                <a:extLst>
                  <a:ext uri="{0D108BD9-81ED-4DB2-BD59-A6C34878D82A}">
                    <a16:rowId xmlns:a16="http://schemas.microsoft.com/office/drawing/2014/main" val="3857620403"/>
                  </a:ext>
                </a:extLst>
              </a:tr>
              <a:tr h="228947">
                <a:tc>
                  <a:txBody>
                    <a:bodyPr/>
                    <a:lstStyle/>
                    <a:p>
                      <a:pPr algn="l"/>
                      <a:r>
                        <a:rPr lang="nl-BE" sz="1200" dirty="0">
                          <a:effectLst/>
                        </a:rPr>
                        <a:t>Algemeen ziekenhuis</a:t>
                      </a:r>
                    </a:p>
                  </a:txBody>
                  <a:tcPr marL="45756" marR="45756" marT="22878" marB="22878" anchor="ctr">
                    <a:lnL>
                      <a:noFill/>
                    </a:lnL>
                    <a:lnR>
                      <a:noFill/>
                    </a:lnR>
                    <a:lnT>
                      <a:noFill/>
                    </a:lnT>
                    <a:lnB>
                      <a:noFill/>
                    </a:lnB>
                  </a:tcPr>
                </a:tc>
                <a:tc>
                  <a:txBody>
                    <a:bodyPr/>
                    <a:lstStyle/>
                    <a:p>
                      <a:pPr algn="l"/>
                      <a:r>
                        <a:rPr lang="nl-BE" sz="1200">
                          <a:effectLst/>
                        </a:rPr>
                        <a:t>693,75 €</a:t>
                      </a:r>
                    </a:p>
                  </a:txBody>
                  <a:tcPr marL="45756" marR="45756" marT="22878" marB="22878" anchor="ctr">
                    <a:lnL>
                      <a:noFill/>
                    </a:lnL>
                    <a:lnR>
                      <a:noFill/>
                    </a:lnR>
                    <a:lnT>
                      <a:noFill/>
                    </a:lnT>
                    <a:lnB>
                      <a:noFill/>
                    </a:lnB>
                  </a:tcPr>
                </a:tc>
                <a:extLst>
                  <a:ext uri="{0D108BD9-81ED-4DB2-BD59-A6C34878D82A}">
                    <a16:rowId xmlns:a16="http://schemas.microsoft.com/office/drawing/2014/main" val="4208256219"/>
                  </a:ext>
                </a:extLst>
              </a:tr>
              <a:tr h="228947">
                <a:tc>
                  <a:txBody>
                    <a:bodyPr/>
                    <a:lstStyle/>
                    <a:p>
                      <a:pPr algn="l"/>
                      <a:r>
                        <a:rPr lang="nl-BE" sz="1200" dirty="0">
                          <a:effectLst/>
                        </a:rPr>
                        <a:t>Psychiatrisch ziekenhuis</a:t>
                      </a:r>
                    </a:p>
                  </a:txBody>
                  <a:tcPr marL="45756" marR="45756" marT="22878" marB="22878" anchor="ctr">
                    <a:lnL>
                      <a:noFill/>
                    </a:lnL>
                    <a:lnR>
                      <a:noFill/>
                    </a:lnR>
                    <a:lnT>
                      <a:noFill/>
                    </a:lnT>
                    <a:lnB>
                      <a:noFill/>
                    </a:lnB>
                  </a:tcPr>
                </a:tc>
                <a:tc>
                  <a:txBody>
                    <a:bodyPr/>
                    <a:lstStyle/>
                    <a:p>
                      <a:pPr algn="l"/>
                      <a:r>
                        <a:rPr lang="nl-BE" sz="1200">
                          <a:effectLst/>
                        </a:rPr>
                        <a:t>396,42 €</a:t>
                      </a:r>
                    </a:p>
                  </a:txBody>
                  <a:tcPr marL="45756" marR="45756" marT="22878" marB="22878" anchor="ctr">
                    <a:lnL>
                      <a:noFill/>
                    </a:lnL>
                    <a:lnR>
                      <a:noFill/>
                    </a:lnR>
                    <a:lnT>
                      <a:noFill/>
                    </a:lnT>
                    <a:lnB>
                      <a:noFill/>
                    </a:lnB>
                  </a:tcPr>
                </a:tc>
                <a:extLst>
                  <a:ext uri="{0D108BD9-81ED-4DB2-BD59-A6C34878D82A}">
                    <a16:rowId xmlns:a16="http://schemas.microsoft.com/office/drawing/2014/main" val="979017815"/>
                  </a:ext>
                </a:extLst>
              </a:tr>
              <a:tr h="228947">
                <a:tc>
                  <a:txBody>
                    <a:bodyPr/>
                    <a:lstStyle/>
                    <a:p>
                      <a:pPr algn="l"/>
                      <a:r>
                        <a:rPr lang="nl-BE" sz="1200">
                          <a:effectLst/>
                        </a:rPr>
                        <a:t>Medische dienst</a:t>
                      </a:r>
                    </a:p>
                  </a:txBody>
                  <a:tcPr marL="45756" marR="45756" marT="22878" marB="22878" anchor="ctr">
                    <a:lnL>
                      <a:noFill/>
                    </a:lnL>
                    <a:lnR>
                      <a:noFill/>
                    </a:lnR>
                    <a:lnT>
                      <a:noFill/>
                    </a:lnT>
                    <a:lnB>
                      <a:noFill/>
                    </a:lnB>
                  </a:tcPr>
                </a:tc>
                <a:tc>
                  <a:txBody>
                    <a:bodyPr/>
                    <a:lstStyle/>
                    <a:p>
                      <a:pPr algn="l"/>
                      <a:r>
                        <a:rPr lang="nl-BE" sz="1200">
                          <a:effectLst/>
                        </a:rPr>
                        <a:t>126,63 €</a:t>
                      </a:r>
                    </a:p>
                  </a:txBody>
                  <a:tcPr marL="45756" marR="45756" marT="22878" marB="22878" anchor="ctr">
                    <a:lnL>
                      <a:noFill/>
                    </a:lnL>
                    <a:lnR>
                      <a:noFill/>
                    </a:lnR>
                    <a:lnT>
                      <a:noFill/>
                    </a:lnT>
                    <a:lnB>
                      <a:noFill/>
                    </a:lnB>
                  </a:tcPr>
                </a:tc>
                <a:extLst>
                  <a:ext uri="{0D108BD9-81ED-4DB2-BD59-A6C34878D82A}">
                    <a16:rowId xmlns:a16="http://schemas.microsoft.com/office/drawing/2014/main" val="3564501636"/>
                  </a:ext>
                </a:extLst>
              </a:tr>
              <a:tr h="417465">
                <a:tc>
                  <a:txBody>
                    <a:bodyPr/>
                    <a:lstStyle/>
                    <a:p>
                      <a:pPr algn="l"/>
                      <a:r>
                        <a:rPr lang="nl-BE" sz="1200" b="1" i="1" dirty="0">
                          <a:effectLst/>
                        </a:rPr>
                        <a:t>Juridische dienst en rechtssysteem</a:t>
                      </a:r>
                    </a:p>
                  </a:txBody>
                  <a:tcPr marL="45756" marR="45756" marT="22878" marB="22878" anchor="ctr">
                    <a:lnL>
                      <a:noFill/>
                    </a:lnL>
                    <a:lnR>
                      <a:noFill/>
                    </a:lnR>
                    <a:lnT>
                      <a:noFill/>
                    </a:lnT>
                    <a:lnB>
                      <a:noFill/>
                    </a:lnB>
                  </a:tcPr>
                </a:tc>
                <a:tc>
                  <a:txBody>
                    <a:bodyPr/>
                    <a:lstStyle/>
                    <a:p>
                      <a:pPr algn="l"/>
                      <a:endParaRPr lang="nl-BE" sz="1200" b="1" i="1">
                        <a:effectLst/>
                      </a:endParaRPr>
                    </a:p>
                  </a:txBody>
                  <a:tcPr marL="45756" marR="45756" marT="22878" marB="22878" anchor="ctr">
                    <a:lnL>
                      <a:noFill/>
                    </a:lnL>
                    <a:lnR>
                      <a:noFill/>
                    </a:lnR>
                    <a:lnT>
                      <a:noFill/>
                    </a:lnT>
                    <a:lnB>
                      <a:noFill/>
                    </a:lnB>
                  </a:tcPr>
                </a:tc>
                <a:extLst>
                  <a:ext uri="{0D108BD9-81ED-4DB2-BD59-A6C34878D82A}">
                    <a16:rowId xmlns:a16="http://schemas.microsoft.com/office/drawing/2014/main" val="2292916409"/>
                  </a:ext>
                </a:extLst>
              </a:tr>
              <a:tr h="228947">
                <a:tc>
                  <a:txBody>
                    <a:bodyPr/>
                    <a:lstStyle/>
                    <a:p>
                      <a:pPr algn="l"/>
                      <a:r>
                        <a:rPr lang="nl-BE" sz="1200" dirty="0">
                          <a:effectLst/>
                        </a:rPr>
                        <a:t>Rechtssysteem</a:t>
                      </a:r>
                    </a:p>
                  </a:txBody>
                  <a:tcPr marL="45756" marR="45756" marT="22878" marB="22878" anchor="ctr">
                    <a:lnL>
                      <a:noFill/>
                    </a:lnL>
                    <a:lnR>
                      <a:noFill/>
                    </a:lnR>
                    <a:lnT>
                      <a:noFill/>
                    </a:lnT>
                    <a:lnB>
                      <a:noFill/>
                    </a:lnB>
                  </a:tcPr>
                </a:tc>
                <a:tc>
                  <a:txBody>
                    <a:bodyPr/>
                    <a:lstStyle/>
                    <a:p>
                      <a:pPr algn="l"/>
                      <a:r>
                        <a:rPr lang="nl-BE" sz="1200">
                          <a:effectLst/>
                        </a:rPr>
                        <a:t>151,66 €</a:t>
                      </a:r>
                    </a:p>
                  </a:txBody>
                  <a:tcPr marL="45756" marR="45756" marT="22878" marB="22878" anchor="ctr">
                    <a:lnL>
                      <a:noFill/>
                    </a:lnL>
                    <a:lnR>
                      <a:noFill/>
                    </a:lnR>
                    <a:lnT>
                      <a:noFill/>
                    </a:lnT>
                    <a:lnB>
                      <a:noFill/>
                    </a:lnB>
                  </a:tcPr>
                </a:tc>
                <a:extLst>
                  <a:ext uri="{0D108BD9-81ED-4DB2-BD59-A6C34878D82A}">
                    <a16:rowId xmlns:a16="http://schemas.microsoft.com/office/drawing/2014/main" val="1653125611"/>
                  </a:ext>
                </a:extLst>
              </a:tr>
              <a:tr h="228947">
                <a:tc>
                  <a:txBody>
                    <a:bodyPr/>
                    <a:lstStyle/>
                    <a:p>
                      <a:pPr algn="l"/>
                      <a:r>
                        <a:rPr lang="nl-BE" sz="1200">
                          <a:effectLst/>
                        </a:rPr>
                        <a:t>Justitiehuis</a:t>
                      </a:r>
                    </a:p>
                  </a:txBody>
                  <a:tcPr marL="45756" marR="45756" marT="22878" marB="22878" anchor="ctr">
                    <a:lnL>
                      <a:noFill/>
                    </a:lnL>
                    <a:lnR>
                      <a:noFill/>
                    </a:lnR>
                    <a:lnT>
                      <a:noFill/>
                    </a:lnT>
                    <a:lnB>
                      <a:noFill/>
                    </a:lnB>
                  </a:tcPr>
                </a:tc>
                <a:tc>
                  <a:txBody>
                    <a:bodyPr/>
                    <a:lstStyle/>
                    <a:p>
                      <a:pPr algn="l"/>
                      <a:r>
                        <a:rPr lang="nl-BE" sz="1200" dirty="0">
                          <a:effectLst/>
                        </a:rPr>
                        <a:t>1,41 € / 515,79 € *</a:t>
                      </a:r>
                    </a:p>
                  </a:txBody>
                  <a:tcPr marL="45756" marR="45756" marT="22878" marB="22878" anchor="ctr">
                    <a:lnL>
                      <a:noFill/>
                    </a:lnL>
                    <a:lnR>
                      <a:noFill/>
                    </a:lnR>
                    <a:lnT>
                      <a:noFill/>
                    </a:lnT>
                    <a:lnB>
                      <a:noFill/>
                    </a:lnB>
                  </a:tcPr>
                </a:tc>
                <a:extLst>
                  <a:ext uri="{0D108BD9-81ED-4DB2-BD59-A6C34878D82A}">
                    <a16:rowId xmlns:a16="http://schemas.microsoft.com/office/drawing/2014/main" val="3407449319"/>
                  </a:ext>
                </a:extLst>
              </a:tr>
              <a:tr h="228947">
                <a:tc>
                  <a:txBody>
                    <a:bodyPr/>
                    <a:lstStyle/>
                    <a:p>
                      <a:pPr algn="l"/>
                      <a:r>
                        <a:rPr lang="nl-BE" sz="1200">
                          <a:effectLst/>
                        </a:rPr>
                        <a:t>Rechtsbijstand</a:t>
                      </a:r>
                    </a:p>
                  </a:txBody>
                  <a:tcPr marL="45756" marR="45756" marT="22878" marB="22878" anchor="ctr">
                    <a:lnL>
                      <a:noFill/>
                    </a:lnL>
                    <a:lnR>
                      <a:noFill/>
                    </a:lnR>
                    <a:lnT>
                      <a:noFill/>
                    </a:lnT>
                    <a:lnB>
                      <a:noFill/>
                    </a:lnB>
                  </a:tcPr>
                </a:tc>
                <a:tc>
                  <a:txBody>
                    <a:bodyPr/>
                    <a:lstStyle/>
                    <a:p>
                      <a:pPr algn="l"/>
                      <a:r>
                        <a:rPr lang="nl-BE" sz="1200">
                          <a:effectLst/>
                        </a:rPr>
                        <a:t>1,51 € / 551,78 € *</a:t>
                      </a:r>
                    </a:p>
                  </a:txBody>
                  <a:tcPr marL="45756" marR="45756" marT="22878" marB="22878" anchor="ctr">
                    <a:lnL>
                      <a:noFill/>
                    </a:lnL>
                    <a:lnR>
                      <a:noFill/>
                    </a:lnR>
                    <a:lnT>
                      <a:noFill/>
                    </a:lnT>
                    <a:lnB>
                      <a:noFill/>
                    </a:lnB>
                  </a:tcPr>
                </a:tc>
                <a:extLst>
                  <a:ext uri="{0D108BD9-81ED-4DB2-BD59-A6C34878D82A}">
                    <a16:rowId xmlns:a16="http://schemas.microsoft.com/office/drawing/2014/main" val="3986781916"/>
                  </a:ext>
                </a:extLst>
              </a:tr>
              <a:tr h="228947">
                <a:tc>
                  <a:txBody>
                    <a:bodyPr/>
                    <a:lstStyle/>
                    <a:p>
                      <a:pPr algn="l"/>
                      <a:r>
                        <a:rPr lang="nl-BE" sz="1200" b="1" i="1" dirty="0">
                          <a:effectLst/>
                        </a:rPr>
                        <a:t>Overheidsontvangsten</a:t>
                      </a:r>
                    </a:p>
                  </a:txBody>
                  <a:tcPr marL="45756" marR="45756" marT="22878" marB="22878" anchor="ctr">
                    <a:lnL>
                      <a:noFill/>
                    </a:lnL>
                    <a:lnR>
                      <a:noFill/>
                    </a:lnR>
                    <a:lnT>
                      <a:noFill/>
                    </a:lnT>
                    <a:lnB>
                      <a:noFill/>
                    </a:lnB>
                  </a:tcPr>
                </a:tc>
                <a:tc>
                  <a:txBody>
                    <a:bodyPr/>
                    <a:lstStyle/>
                    <a:p>
                      <a:pPr algn="l"/>
                      <a:endParaRPr lang="nl-BE" sz="1200" b="1" i="1">
                        <a:effectLst/>
                      </a:endParaRPr>
                    </a:p>
                  </a:txBody>
                  <a:tcPr marL="45756" marR="45756" marT="22878" marB="22878" anchor="ctr">
                    <a:lnL>
                      <a:noFill/>
                    </a:lnL>
                    <a:lnR>
                      <a:noFill/>
                    </a:lnR>
                    <a:lnT>
                      <a:noFill/>
                    </a:lnT>
                    <a:lnB>
                      <a:noFill/>
                    </a:lnB>
                  </a:tcPr>
                </a:tc>
                <a:extLst>
                  <a:ext uri="{0D108BD9-81ED-4DB2-BD59-A6C34878D82A}">
                    <a16:rowId xmlns:a16="http://schemas.microsoft.com/office/drawing/2014/main" val="2301691804"/>
                  </a:ext>
                </a:extLst>
              </a:tr>
              <a:tr h="417465">
                <a:tc>
                  <a:txBody>
                    <a:bodyPr/>
                    <a:lstStyle/>
                    <a:p>
                      <a:pPr algn="l"/>
                      <a:r>
                        <a:rPr lang="nl-BE" sz="1200">
                          <a:effectLst/>
                        </a:rPr>
                        <a:t>Verlies van socialezekerheidsbijdragen</a:t>
                      </a:r>
                    </a:p>
                  </a:txBody>
                  <a:tcPr marL="45756" marR="45756" marT="22878" marB="22878" anchor="ctr">
                    <a:lnL>
                      <a:noFill/>
                    </a:lnL>
                    <a:lnR>
                      <a:noFill/>
                    </a:lnR>
                    <a:lnT>
                      <a:noFill/>
                    </a:lnT>
                    <a:lnB>
                      <a:noFill/>
                    </a:lnB>
                  </a:tcPr>
                </a:tc>
                <a:tc>
                  <a:txBody>
                    <a:bodyPr/>
                    <a:lstStyle/>
                    <a:p>
                      <a:pPr algn="l"/>
                      <a:r>
                        <a:rPr lang="nl-BE" sz="1200" dirty="0">
                          <a:effectLst/>
                        </a:rPr>
                        <a:t>44 €</a:t>
                      </a:r>
                    </a:p>
                  </a:txBody>
                  <a:tcPr marL="45756" marR="45756" marT="22878" marB="22878" anchor="ctr">
                    <a:lnL>
                      <a:noFill/>
                    </a:lnL>
                    <a:lnR>
                      <a:noFill/>
                    </a:lnR>
                    <a:lnT>
                      <a:noFill/>
                    </a:lnT>
                    <a:lnB>
                      <a:noFill/>
                    </a:lnB>
                  </a:tcPr>
                </a:tc>
                <a:extLst>
                  <a:ext uri="{0D108BD9-81ED-4DB2-BD59-A6C34878D82A}">
                    <a16:rowId xmlns:a16="http://schemas.microsoft.com/office/drawing/2014/main" val="3821383477"/>
                  </a:ext>
                </a:extLst>
              </a:tr>
              <a:tr h="309375">
                <a:tc>
                  <a:txBody>
                    <a:bodyPr/>
                    <a:lstStyle/>
                    <a:p>
                      <a:pPr algn="l"/>
                      <a:r>
                        <a:rPr lang="nl-BE" sz="1200" dirty="0">
                          <a:effectLst/>
                        </a:rPr>
                        <a:t>Verlies van belastingontvangsten</a:t>
                      </a:r>
                    </a:p>
                  </a:txBody>
                  <a:tcPr marL="45756" marR="45756" marT="22878" marB="22878" anchor="ctr">
                    <a:lnL>
                      <a:noFill/>
                    </a:lnL>
                    <a:lnR>
                      <a:noFill/>
                    </a:lnR>
                    <a:lnT>
                      <a:noFill/>
                    </a:lnT>
                    <a:lnB>
                      <a:noFill/>
                    </a:lnB>
                  </a:tcPr>
                </a:tc>
                <a:tc>
                  <a:txBody>
                    <a:bodyPr/>
                    <a:lstStyle/>
                    <a:p>
                      <a:pPr algn="l"/>
                      <a:r>
                        <a:rPr lang="nl-BE" sz="1200" dirty="0">
                          <a:effectLst/>
                        </a:rPr>
                        <a:t>18 €</a:t>
                      </a:r>
                    </a:p>
                  </a:txBody>
                  <a:tcPr marL="45756" marR="45756" marT="22878" marB="22878" anchor="ctr">
                    <a:lnL>
                      <a:noFill/>
                    </a:lnL>
                    <a:lnR>
                      <a:noFill/>
                    </a:lnR>
                    <a:lnT>
                      <a:noFill/>
                    </a:lnT>
                    <a:lnB>
                      <a:noFill/>
                    </a:lnB>
                  </a:tcPr>
                </a:tc>
                <a:extLst>
                  <a:ext uri="{0D108BD9-81ED-4DB2-BD59-A6C34878D82A}">
                    <a16:rowId xmlns:a16="http://schemas.microsoft.com/office/drawing/2014/main" val="1541763704"/>
                  </a:ext>
                </a:extLst>
              </a:tr>
            </a:tbl>
          </a:graphicData>
        </a:graphic>
      </p:graphicFrame>
      <p:sp>
        <p:nvSpPr>
          <p:cNvPr id="3" name="Title 2">
            <a:extLst>
              <a:ext uri="{FF2B5EF4-FFF2-40B4-BE49-F238E27FC236}">
                <a16:creationId xmlns:a16="http://schemas.microsoft.com/office/drawing/2014/main" id="{217FCEA4-E93F-F6E0-9D45-520C715580AA}"/>
              </a:ext>
            </a:extLst>
          </p:cNvPr>
          <p:cNvSpPr>
            <a:spLocks noGrp="1"/>
          </p:cNvSpPr>
          <p:nvPr>
            <p:ph type="title"/>
          </p:nvPr>
        </p:nvSpPr>
        <p:spPr>
          <a:xfrm>
            <a:off x="768174" y="-164"/>
            <a:ext cx="10655651" cy="1152000"/>
          </a:xfrm>
        </p:spPr>
        <p:txBody>
          <a:bodyPr>
            <a:normAutofit/>
          </a:bodyPr>
          <a:lstStyle/>
          <a:p>
            <a:r>
              <a:rPr lang="nl-BE" sz="2800" dirty="0"/>
              <a:t>Kost van dakloosheid </a:t>
            </a:r>
            <a:r>
              <a:rPr lang="nl-BE" sz="1400" dirty="0"/>
              <a:t>(studie ULB, 2022)</a:t>
            </a:r>
            <a:endParaRPr lang="nl-BE" sz="2800" dirty="0"/>
          </a:p>
        </p:txBody>
      </p:sp>
      <p:sp>
        <p:nvSpPr>
          <p:cNvPr id="5" name="TextBox 4">
            <a:extLst>
              <a:ext uri="{FF2B5EF4-FFF2-40B4-BE49-F238E27FC236}">
                <a16:creationId xmlns:a16="http://schemas.microsoft.com/office/drawing/2014/main" id="{EA7AE621-48FA-5210-940C-D7998D08176B}"/>
              </a:ext>
            </a:extLst>
          </p:cNvPr>
          <p:cNvSpPr txBox="1"/>
          <p:nvPr/>
        </p:nvSpPr>
        <p:spPr>
          <a:xfrm>
            <a:off x="7296912" y="1115568"/>
            <a:ext cx="4443984"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rPr>
              <a:t>Gemiddeld ‘kost’ een dakloze persoon 41.000 euro per jaar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rPr>
              <a:t>In geval van psychiatrische problematiek loopt dit op tot 80.000 euro</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BE" sz="1800" b="0" i="0" u="none" strike="noStrike" kern="1200" cap="none" spc="0" normalizeH="0" baseline="0" noProof="0" dirty="0" err="1">
                <a:ln>
                  <a:noFill/>
                </a:ln>
                <a:solidFill>
                  <a:srgbClr val="2F4D5D"/>
                </a:solidFill>
                <a:effectLst/>
                <a:uLnTx/>
                <a:uFillTx/>
                <a:latin typeface="Arial" panose="020B0604020202020204"/>
                <a:ea typeface="+mn-ea"/>
                <a:cs typeface="+mn-cs"/>
              </a:rPr>
              <a:t>Housing</a:t>
            </a:r>
            <a:r>
              <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rPr>
              <a:t> first ‘kost’ 30.000-70.000 euro</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rPr>
              <a:t>Wie voor besparing zorgt, krijgt zelden de ‘opbrengst’</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endParaRPr>
          </a:p>
        </p:txBody>
      </p:sp>
    </p:spTree>
    <p:extLst>
      <p:ext uri="{BB962C8B-B14F-4D97-AF65-F5344CB8AC3E}">
        <p14:creationId xmlns:p14="http://schemas.microsoft.com/office/powerpoint/2010/main" val="85096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B0A8-B04E-EB3A-C89E-58C28699E0EC}"/>
              </a:ext>
            </a:extLst>
          </p:cNvPr>
          <p:cNvSpPr>
            <a:spLocks noGrp="1"/>
          </p:cNvSpPr>
          <p:nvPr>
            <p:ph type="title"/>
          </p:nvPr>
        </p:nvSpPr>
        <p:spPr/>
        <p:txBody>
          <a:bodyPr>
            <a:normAutofit fontScale="90000"/>
          </a:bodyPr>
          <a:lstStyle/>
          <a:p>
            <a:r>
              <a:rPr lang="nl-BE" dirty="0"/>
              <a:t>Twee uitgangsprincipes voor een geïntegreerde aanpak</a:t>
            </a:r>
          </a:p>
        </p:txBody>
      </p:sp>
      <p:graphicFrame>
        <p:nvGraphicFramePr>
          <p:cNvPr id="37" name="Content Placeholder 2">
            <a:extLst>
              <a:ext uri="{FF2B5EF4-FFF2-40B4-BE49-F238E27FC236}">
                <a16:creationId xmlns:a16="http://schemas.microsoft.com/office/drawing/2014/main" id="{15724B97-308B-8235-78AC-4A6768283EB4}"/>
              </a:ext>
            </a:extLst>
          </p:cNvPr>
          <p:cNvGraphicFramePr>
            <a:graphicFrameLocks noGrp="1"/>
          </p:cNvGraphicFramePr>
          <p:nvPr>
            <p:ph idx="1"/>
          </p:nvPr>
        </p:nvGraphicFramePr>
        <p:xfrm>
          <a:off x="576000" y="1656000"/>
          <a:ext cx="11041200" cy="44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9229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rPr>
              <a:t>Housing first: “ja, maar”</a:t>
            </a:r>
            <a:endParaRPr lang="nl-BE">
              <a:solidFill>
                <a:srgbClr val="FFFFFF"/>
              </a:solidFill>
            </a:endParaRPr>
          </a:p>
        </p:txBody>
      </p:sp>
      <p:sp>
        <p:nvSpPr>
          <p:cNvPr id="20"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US" dirty="0" err="1"/>
              <a:t>Tegenstanders</a:t>
            </a:r>
            <a:r>
              <a:rPr lang="en-US" dirty="0"/>
              <a:t>: “ja, maar </a:t>
            </a:r>
            <a:r>
              <a:rPr lang="en-US" dirty="0" err="1"/>
              <a:t>een</a:t>
            </a:r>
            <a:r>
              <a:rPr lang="en-US" dirty="0"/>
              <a:t> </a:t>
            </a:r>
            <a:r>
              <a:rPr lang="en-US" dirty="0" err="1"/>
              <a:t>onvoorwaardelijke</a:t>
            </a:r>
            <a:r>
              <a:rPr lang="en-US" dirty="0"/>
              <a:t> </a:t>
            </a:r>
            <a:r>
              <a:rPr lang="en-US" dirty="0" err="1"/>
              <a:t>woonst</a:t>
            </a:r>
            <a:r>
              <a:rPr lang="en-US" dirty="0"/>
              <a:t>” ? </a:t>
            </a:r>
          </a:p>
          <a:p>
            <a:endParaRPr lang="en-US" dirty="0"/>
          </a:p>
          <a:p>
            <a:pPr lvl="1"/>
            <a:r>
              <a:rPr lang="en-US" dirty="0" err="1"/>
              <a:t>Wetenschappelijke</a:t>
            </a:r>
            <a:r>
              <a:rPr lang="en-US" dirty="0"/>
              <a:t> </a:t>
            </a:r>
            <a:r>
              <a:rPr lang="en-US" dirty="0" err="1"/>
              <a:t>evidentie</a:t>
            </a:r>
            <a:r>
              <a:rPr lang="en-US" dirty="0"/>
              <a:t> is </a:t>
            </a:r>
            <a:r>
              <a:rPr lang="en-US" dirty="0" err="1"/>
              <a:t>bijzonder</a:t>
            </a:r>
            <a:r>
              <a:rPr lang="en-US" dirty="0"/>
              <a:t> </a:t>
            </a:r>
            <a:r>
              <a:rPr lang="en-US" dirty="0" err="1"/>
              <a:t>overtuigend</a:t>
            </a:r>
            <a:endParaRPr lang="en-US" dirty="0"/>
          </a:p>
          <a:p>
            <a:pPr lvl="1"/>
            <a:endParaRPr lang="en-US" dirty="0"/>
          </a:p>
          <a:p>
            <a:pPr lvl="1"/>
            <a:r>
              <a:rPr lang="en-US" dirty="0" err="1"/>
              <a:t>Ook</a:t>
            </a:r>
            <a:r>
              <a:rPr lang="en-US" dirty="0"/>
              <a:t> en </a:t>
            </a:r>
            <a:r>
              <a:rPr lang="en-US" dirty="0" err="1"/>
              <a:t>vooral</a:t>
            </a:r>
            <a:r>
              <a:rPr lang="en-US" dirty="0"/>
              <a:t> </a:t>
            </a:r>
            <a:r>
              <a:rPr lang="en-US" dirty="0" err="1"/>
              <a:t>voor</a:t>
            </a:r>
            <a:r>
              <a:rPr lang="en-US" dirty="0"/>
              <a:t> </a:t>
            </a:r>
            <a:r>
              <a:rPr lang="en-US" dirty="0" err="1"/>
              <a:t>doelgroep</a:t>
            </a:r>
            <a:r>
              <a:rPr lang="en-US" dirty="0"/>
              <a:t> die </a:t>
            </a:r>
            <a:r>
              <a:rPr lang="en-US" dirty="0" err="1"/>
              <a:t>zogezegd</a:t>
            </a:r>
            <a:r>
              <a:rPr lang="en-US" dirty="0"/>
              <a:t> </a:t>
            </a:r>
            <a:r>
              <a:rPr lang="en-US" dirty="0" err="1"/>
              <a:t>niet</a:t>
            </a:r>
            <a:r>
              <a:rPr lang="en-US" dirty="0"/>
              <a:t> ‘</a:t>
            </a:r>
            <a:r>
              <a:rPr lang="en-US" dirty="0" err="1"/>
              <a:t>woonklaar</a:t>
            </a:r>
            <a:r>
              <a:rPr lang="en-US" dirty="0"/>
              <a:t>’ is</a:t>
            </a:r>
          </a:p>
          <a:p>
            <a:pPr lvl="1"/>
            <a:endParaRPr lang="en-US" dirty="0"/>
          </a:p>
          <a:p>
            <a:pPr lvl="1"/>
            <a:r>
              <a:rPr lang="en-US" dirty="0"/>
              <a:t>Focus </a:t>
            </a:r>
            <a:r>
              <a:rPr lang="en-US" dirty="0" err="1"/>
              <a:t>niet</a:t>
            </a:r>
            <a:r>
              <a:rPr lang="en-US" dirty="0"/>
              <a:t> </a:t>
            </a:r>
            <a:r>
              <a:rPr lang="en-US" dirty="0" err="1"/>
              <a:t>enkel</a:t>
            </a:r>
            <a:r>
              <a:rPr lang="en-US" dirty="0"/>
              <a:t> op </a:t>
            </a:r>
            <a:r>
              <a:rPr lang="en-US" dirty="0" err="1"/>
              <a:t>woonst</a:t>
            </a:r>
            <a:r>
              <a:rPr lang="en-US" dirty="0"/>
              <a:t>, maar </a:t>
            </a:r>
            <a:r>
              <a:rPr lang="en-US" dirty="0" err="1"/>
              <a:t>vooral</a:t>
            </a:r>
            <a:r>
              <a:rPr lang="en-US" dirty="0"/>
              <a:t> op </a:t>
            </a:r>
            <a:r>
              <a:rPr lang="en-US" dirty="0" err="1"/>
              <a:t>invulling</a:t>
            </a:r>
            <a:r>
              <a:rPr lang="en-US" dirty="0"/>
              <a:t> van </a:t>
            </a:r>
            <a:r>
              <a:rPr lang="en-US" dirty="0" err="1"/>
              <a:t>begeleiding</a:t>
            </a:r>
            <a:endParaRPr lang="en-US" dirty="0"/>
          </a:p>
        </p:txBody>
      </p:sp>
    </p:spTree>
    <p:extLst>
      <p:ext uri="{BB962C8B-B14F-4D97-AF65-F5344CB8AC3E}">
        <p14:creationId xmlns:p14="http://schemas.microsoft.com/office/powerpoint/2010/main" val="158183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rPr>
              <a:t>Housing first: “Ja, maar”</a:t>
            </a:r>
            <a:endParaRPr lang="nl-BE">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US" dirty="0" err="1"/>
              <a:t>Voorstanders</a:t>
            </a:r>
            <a:r>
              <a:rPr lang="en-US" dirty="0"/>
              <a:t>: “ja, maar HF </a:t>
            </a:r>
            <a:r>
              <a:rPr lang="en-US" dirty="0" err="1"/>
              <a:t>negeert</a:t>
            </a:r>
            <a:r>
              <a:rPr lang="en-US" dirty="0"/>
              <a:t> </a:t>
            </a:r>
            <a:r>
              <a:rPr lang="en-US" dirty="0" err="1"/>
              <a:t>structurele</a:t>
            </a:r>
            <a:r>
              <a:rPr lang="en-US" dirty="0"/>
              <a:t> </a:t>
            </a:r>
            <a:r>
              <a:rPr lang="en-US" dirty="0" err="1"/>
              <a:t>problemen</a:t>
            </a:r>
            <a:r>
              <a:rPr lang="en-US" dirty="0"/>
              <a:t> </a:t>
            </a:r>
            <a:r>
              <a:rPr lang="en-US" dirty="0" err="1"/>
              <a:t>woonmarkt</a:t>
            </a:r>
            <a:r>
              <a:rPr lang="en-US" dirty="0"/>
              <a:t>”</a:t>
            </a:r>
          </a:p>
          <a:p>
            <a:pPr marL="0" indent="0">
              <a:buNone/>
            </a:pPr>
            <a:endParaRPr lang="en-US" dirty="0"/>
          </a:p>
          <a:p>
            <a:pPr lvl="1"/>
            <a:r>
              <a:rPr lang="en-US" dirty="0"/>
              <a:t>Housing first : </a:t>
            </a:r>
            <a:r>
              <a:rPr lang="en-US" dirty="0" err="1"/>
              <a:t>specifieke</a:t>
            </a:r>
            <a:r>
              <a:rPr lang="en-US" dirty="0"/>
              <a:t> </a:t>
            </a:r>
            <a:r>
              <a:rPr lang="en-US" dirty="0" err="1"/>
              <a:t>doelgroep</a:t>
            </a:r>
            <a:endParaRPr lang="en-US" dirty="0"/>
          </a:p>
          <a:p>
            <a:pPr lvl="1"/>
            <a:endParaRPr lang="en-US" dirty="0"/>
          </a:p>
          <a:p>
            <a:pPr lvl="1"/>
            <a:r>
              <a:rPr lang="en-US" dirty="0"/>
              <a:t>‘</a:t>
            </a:r>
            <a:r>
              <a:rPr lang="en-US" dirty="0" err="1"/>
              <a:t>woongerichte</a:t>
            </a:r>
            <a:r>
              <a:rPr lang="en-US" dirty="0"/>
              <a:t>’ </a:t>
            </a:r>
            <a:r>
              <a:rPr lang="en-US" dirty="0" err="1"/>
              <a:t>benadering</a:t>
            </a:r>
            <a:r>
              <a:rPr lang="en-US" dirty="0"/>
              <a:t> </a:t>
            </a:r>
          </a:p>
          <a:p>
            <a:pPr lvl="2"/>
            <a:endParaRPr lang="en-US" dirty="0"/>
          </a:p>
          <a:p>
            <a:pPr lvl="2"/>
            <a:r>
              <a:rPr lang="en-US" dirty="0" err="1"/>
              <a:t>Betaalbaarheid</a:t>
            </a:r>
            <a:r>
              <a:rPr lang="en-US" dirty="0"/>
              <a:t> van </a:t>
            </a:r>
            <a:r>
              <a:rPr lang="en-US" dirty="0" err="1"/>
              <a:t>wonen</a:t>
            </a:r>
            <a:endParaRPr lang="en-US" dirty="0"/>
          </a:p>
          <a:p>
            <a:pPr lvl="2"/>
            <a:r>
              <a:rPr lang="en-US" dirty="0" err="1"/>
              <a:t>Kwaliteit</a:t>
            </a:r>
            <a:r>
              <a:rPr lang="en-US" dirty="0"/>
              <a:t> van </a:t>
            </a:r>
            <a:r>
              <a:rPr lang="en-US" dirty="0" err="1"/>
              <a:t>wonen</a:t>
            </a:r>
            <a:r>
              <a:rPr lang="en-US" dirty="0"/>
              <a:t> </a:t>
            </a:r>
          </a:p>
          <a:p>
            <a:pPr lvl="2"/>
            <a:r>
              <a:rPr lang="en-US" dirty="0" err="1"/>
              <a:t>Toegankelijkheid</a:t>
            </a:r>
            <a:r>
              <a:rPr lang="en-US" dirty="0"/>
              <a:t> van </a:t>
            </a:r>
            <a:r>
              <a:rPr lang="en-US" dirty="0" err="1"/>
              <a:t>woonmarkt</a:t>
            </a:r>
            <a:endParaRPr lang="en-US" dirty="0"/>
          </a:p>
          <a:p>
            <a:pPr marL="914400" lvl="2" indent="0">
              <a:buNone/>
            </a:pPr>
            <a:endParaRPr lang="en-US" dirty="0"/>
          </a:p>
          <a:p>
            <a:endParaRPr lang="nl-BE" dirty="0"/>
          </a:p>
        </p:txBody>
      </p:sp>
    </p:spTree>
    <p:extLst>
      <p:ext uri="{BB962C8B-B14F-4D97-AF65-F5344CB8AC3E}">
        <p14:creationId xmlns:p14="http://schemas.microsoft.com/office/powerpoint/2010/main" val="1361457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656F32-8282-4E36-9971-792B08CA7726}"/>
              </a:ext>
            </a:extLst>
          </p:cNvPr>
          <p:cNvSpPr>
            <a:spLocks noGrp="1"/>
          </p:cNvSpPr>
          <p:nvPr>
            <p:ph sz="quarter" idx="13"/>
          </p:nvPr>
        </p:nvSpPr>
        <p:spPr/>
        <p:txBody>
          <a:bodyPr/>
          <a:lstStyle/>
          <a:p>
            <a:r>
              <a:rPr lang="fr-BE" dirty="0" err="1"/>
              <a:t>Structurele</a:t>
            </a:r>
            <a:r>
              <a:rPr lang="fr-BE" dirty="0"/>
              <a:t> </a:t>
            </a:r>
            <a:r>
              <a:rPr lang="fr-BE" dirty="0" err="1"/>
              <a:t>preventie</a:t>
            </a:r>
            <a:r>
              <a:rPr lang="fr-BE" dirty="0"/>
              <a:t>: </a:t>
            </a:r>
            <a:r>
              <a:rPr lang="fr-BE" dirty="0" err="1"/>
              <a:t>structurele</a:t>
            </a:r>
            <a:r>
              <a:rPr lang="fr-BE" dirty="0"/>
              <a:t> </a:t>
            </a:r>
            <a:r>
              <a:rPr lang="fr-BE" dirty="0" err="1"/>
              <a:t>beleidsmaatregelen</a:t>
            </a:r>
            <a:r>
              <a:rPr lang="fr-BE" dirty="0"/>
              <a:t> om </a:t>
            </a:r>
            <a:r>
              <a:rPr lang="fr-BE" dirty="0" err="1"/>
              <a:t>dakloosheid</a:t>
            </a:r>
            <a:r>
              <a:rPr lang="fr-BE" dirty="0"/>
              <a:t> te </a:t>
            </a:r>
            <a:r>
              <a:rPr lang="fr-BE" dirty="0" err="1"/>
              <a:t>vermijden</a:t>
            </a:r>
            <a:endParaRPr lang="fr-BE" dirty="0"/>
          </a:p>
          <a:p>
            <a:endParaRPr lang="fr-BE" dirty="0"/>
          </a:p>
          <a:p>
            <a:r>
              <a:rPr lang="fr-BE" dirty="0" err="1"/>
              <a:t>Systemische</a:t>
            </a:r>
            <a:r>
              <a:rPr lang="fr-BE" dirty="0"/>
              <a:t>/</a:t>
            </a:r>
            <a:r>
              <a:rPr lang="fr-BE" dirty="0" err="1"/>
              <a:t>institutionele</a:t>
            </a:r>
            <a:r>
              <a:rPr lang="fr-BE" dirty="0"/>
              <a:t> </a:t>
            </a:r>
            <a:r>
              <a:rPr lang="fr-BE" dirty="0" err="1"/>
              <a:t>preventie</a:t>
            </a:r>
            <a:r>
              <a:rPr lang="fr-BE" dirty="0"/>
              <a:t> : </a:t>
            </a:r>
            <a:r>
              <a:rPr lang="fr-BE" dirty="0" err="1"/>
              <a:t>wegwerken</a:t>
            </a:r>
            <a:r>
              <a:rPr lang="fr-BE" dirty="0"/>
              <a:t> van </a:t>
            </a:r>
            <a:r>
              <a:rPr lang="fr-BE" dirty="0" err="1"/>
              <a:t>drempels</a:t>
            </a:r>
            <a:r>
              <a:rPr lang="fr-BE" dirty="0"/>
              <a:t> in </a:t>
            </a:r>
            <a:r>
              <a:rPr lang="fr-BE" dirty="0" err="1"/>
              <a:t>systeem</a:t>
            </a:r>
            <a:r>
              <a:rPr lang="fr-BE" dirty="0"/>
              <a:t> van </a:t>
            </a:r>
            <a:r>
              <a:rPr lang="fr-BE" dirty="0" err="1"/>
              <a:t>hulp</a:t>
            </a:r>
            <a:r>
              <a:rPr lang="fr-BE" dirty="0"/>
              <a:t>- en </a:t>
            </a:r>
            <a:r>
              <a:rPr lang="fr-BE" dirty="0" err="1"/>
              <a:t>dienstverlening</a:t>
            </a:r>
            <a:endParaRPr lang="fr-BE" dirty="0"/>
          </a:p>
          <a:p>
            <a:endParaRPr lang="fr-BE" dirty="0"/>
          </a:p>
          <a:p>
            <a:r>
              <a:rPr lang="fr-BE" dirty="0" err="1"/>
              <a:t>Voorkomen</a:t>
            </a:r>
            <a:r>
              <a:rPr lang="fr-BE" dirty="0"/>
              <a:t> van </a:t>
            </a:r>
            <a:r>
              <a:rPr lang="fr-BE" dirty="0" err="1"/>
              <a:t>uithuiszetting</a:t>
            </a:r>
            <a:r>
              <a:rPr lang="fr-BE" dirty="0"/>
              <a:t> </a:t>
            </a:r>
          </a:p>
          <a:p>
            <a:endParaRPr lang="fr-BE" dirty="0"/>
          </a:p>
          <a:p>
            <a:r>
              <a:rPr lang="fr-BE" dirty="0" err="1"/>
              <a:t>Stabiliseren</a:t>
            </a:r>
            <a:r>
              <a:rPr lang="fr-BE" dirty="0"/>
              <a:t> van </a:t>
            </a:r>
            <a:r>
              <a:rPr lang="fr-BE" dirty="0" err="1"/>
              <a:t>huisvesting</a:t>
            </a:r>
            <a:endParaRPr lang="fr-BE" dirty="0"/>
          </a:p>
        </p:txBody>
      </p:sp>
      <p:sp>
        <p:nvSpPr>
          <p:cNvPr id="3" name="Title 2">
            <a:extLst>
              <a:ext uri="{FF2B5EF4-FFF2-40B4-BE49-F238E27FC236}">
                <a16:creationId xmlns:a16="http://schemas.microsoft.com/office/drawing/2014/main" id="{7DCBE5A8-38F0-4B53-8397-BD5A66B49C19}"/>
              </a:ext>
            </a:extLst>
          </p:cNvPr>
          <p:cNvSpPr>
            <a:spLocks noGrp="1"/>
          </p:cNvSpPr>
          <p:nvPr>
            <p:ph type="title"/>
          </p:nvPr>
        </p:nvSpPr>
        <p:spPr/>
        <p:txBody>
          <a:bodyPr>
            <a:normAutofit/>
          </a:bodyPr>
          <a:lstStyle/>
          <a:p>
            <a:r>
              <a:rPr lang="fr-BE" dirty="0" err="1"/>
              <a:t>Preventie</a:t>
            </a:r>
            <a:r>
              <a:rPr lang="fr-BE" dirty="0"/>
              <a:t> van </a:t>
            </a:r>
            <a:r>
              <a:rPr lang="fr-BE" dirty="0" err="1"/>
              <a:t>dak</a:t>
            </a:r>
            <a:r>
              <a:rPr lang="fr-BE" dirty="0"/>
              <a:t>- en </a:t>
            </a:r>
            <a:r>
              <a:rPr lang="fr-BE" dirty="0" err="1"/>
              <a:t>thuisloosheid</a:t>
            </a:r>
            <a:r>
              <a:rPr lang="fr-BE" dirty="0"/>
              <a:t> </a:t>
            </a:r>
          </a:p>
        </p:txBody>
      </p:sp>
    </p:spTree>
    <p:extLst>
      <p:ext uri="{BB962C8B-B14F-4D97-AF65-F5344CB8AC3E}">
        <p14:creationId xmlns:p14="http://schemas.microsoft.com/office/powerpoint/2010/main" val="3874404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99618" cy="1325563"/>
          </a:xfrm>
        </p:spPr>
        <p:txBody>
          <a:bodyPr>
            <a:normAutofit/>
          </a:bodyPr>
          <a:lstStyle/>
          <a:p>
            <a:r>
              <a:rPr lang="en-US" sz="3200" dirty="0"/>
              <a:t>“</a:t>
            </a:r>
            <a:r>
              <a:rPr lang="en-US" sz="3600" dirty="0"/>
              <a:t>Het </a:t>
            </a:r>
            <a:r>
              <a:rPr lang="en-US" sz="3600" dirty="0" err="1"/>
              <a:t>kan</a:t>
            </a:r>
            <a:r>
              <a:rPr lang="en-US" sz="3600" dirty="0"/>
              <a:t> </a:t>
            </a:r>
            <a:r>
              <a:rPr lang="en-US" sz="3600" dirty="0" err="1"/>
              <a:t>iedereen</a:t>
            </a:r>
            <a:r>
              <a:rPr lang="en-US" sz="3600" dirty="0"/>
              <a:t> </a:t>
            </a:r>
            <a:r>
              <a:rPr lang="en-US" sz="3600" dirty="0" err="1"/>
              <a:t>overkomen</a:t>
            </a:r>
            <a:r>
              <a:rPr lang="en-US" sz="3600" dirty="0"/>
              <a:t>”: “Don’t believe the hype” </a:t>
            </a:r>
            <a:r>
              <a:rPr lang="en-US" sz="2400" dirty="0"/>
              <a:t>(Fitzpatrick&amp; </a:t>
            </a:r>
            <a:r>
              <a:rPr lang="en-US" sz="2400" dirty="0" err="1"/>
              <a:t>Bramley</a:t>
            </a:r>
            <a:r>
              <a:rPr lang="en-US" sz="2400" dirty="0"/>
              <a:t>, 2018)</a:t>
            </a:r>
            <a:endParaRPr lang="nl-BE" sz="2400" dirty="0"/>
          </a:p>
        </p:txBody>
      </p:sp>
      <p:pic>
        <p:nvPicPr>
          <p:cNvPr id="1026" name="Picture 2" descr="http://blogs.lse.ac.uk/politicsandpolicy/files/2017/07/1-3-1024x50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35997" y="1792714"/>
            <a:ext cx="5783036" cy="28237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89215" y="1911927"/>
            <a:ext cx="4721629" cy="2585323"/>
          </a:xfrm>
          <a:prstGeom prst="rect">
            <a:avLst/>
          </a:prstGeom>
          <a:noFill/>
        </p:spPr>
        <p:txBody>
          <a:bodyPr wrap="square" rtlCol="0">
            <a:spAutoFit/>
          </a:bodyPr>
          <a:lstStyle/>
          <a:p>
            <a:pPr marL="285750" indent="-285750">
              <a:buFontTx/>
              <a:buChar char="-"/>
            </a:pPr>
            <a:r>
              <a:rPr lang="en-US" dirty="0" err="1"/>
              <a:t>Kinderarmoede</a:t>
            </a:r>
            <a:r>
              <a:rPr lang="en-US" dirty="0"/>
              <a:t> is </a:t>
            </a:r>
            <a:r>
              <a:rPr lang="en-US" dirty="0" err="1"/>
              <a:t>belangrijkste</a:t>
            </a:r>
            <a:r>
              <a:rPr lang="en-US" dirty="0"/>
              <a:t> </a:t>
            </a:r>
            <a:r>
              <a:rPr lang="en-US" dirty="0" err="1"/>
              <a:t>risicofactor</a:t>
            </a:r>
            <a:endParaRPr lang="en-US" dirty="0"/>
          </a:p>
          <a:p>
            <a:pPr marL="285750" indent="-285750">
              <a:buFontTx/>
              <a:buChar char="-"/>
            </a:pPr>
            <a:endParaRPr lang="en-US" dirty="0"/>
          </a:p>
          <a:p>
            <a:pPr marL="285750" indent="-285750">
              <a:buFontTx/>
              <a:buChar char="-"/>
            </a:pPr>
            <a:r>
              <a:rPr lang="en-US" dirty="0" err="1"/>
              <a:t>Een</a:t>
            </a:r>
            <a:r>
              <a:rPr lang="en-US" dirty="0"/>
              <a:t> significant </a:t>
            </a:r>
            <a:r>
              <a:rPr lang="en-US" dirty="0" err="1"/>
              <a:t>groter</a:t>
            </a:r>
            <a:r>
              <a:rPr lang="en-US" dirty="0"/>
              <a:t> </a:t>
            </a:r>
            <a:r>
              <a:rPr lang="en-US" dirty="0" err="1"/>
              <a:t>risico</a:t>
            </a:r>
            <a:r>
              <a:rPr lang="en-US" dirty="0"/>
              <a:t> </a:t>
            </a:r>
            <a:r>
              <a:rPr lang="en-US" dirty="0" err="1"/>
              <a:t>dan</a:t>
            </a:r>
            <a:r>
              <a:rPr lang="en-US" dirty="0"/>
              <a:t> </a:t>
            </a:r>
            <a:r>
              <a:rPr lang="en-US" dirty="0" err="1"/>
              <a:t>psychiatrische</a:t>
            </a:r>
            <a:r>
              <a:rPr lang="en-US" dirty="0"/>
              <a:t> of </a:t>
            </a:r>
            <a:r>
              <a:rPr lang="en-US" dirty="0" err="1"/>
              <a:t>verslavingsproblematiek</a:t>
            </a:r>
            <a:endParaRPr lang="en-US" dirty="0"/>
          </a:p>
          <a:p>
            <a:pPr marL="285750" indent="-285750">
              <a:buFontTx/>
              <a:buChar char="-"/>
            </a:pPr>
            <a:endParaRPr lang="en-US" dirty="0"/>
          </a:p>
          <a:p>
            <a:pPr marL="285750" indent="-285750">
              <a:buFontTx/>
              <a:buChar char="-"/>
            </a:pPr>
            <a:r>
              <a:rPr lang="en-US" dirty="0"/>
              <a:t>Minder </a:t>
            </a:r>
            <a:r>
              <a:rPr lang="en-US" dirty="0" err="1"/>
              <a:t>sterk</a:t>
            </a:r>
            <a:r>
              <a:rPr lang="en-US" dirty="0"/>
              <a:t> maar nog steeds effect van </a:t>
            </a:r>
            <a:r>
              <a:rPr lang="en-US" dirty="0" err="1"/>
              <a:t>regiokenmerken</a:t>
            </a:r>
            <a:r>
              <a:rPr lang="en-US" dirty="0"/>
              <a:t> (</a:t>
            </a:r>
            <a:r>
              <a:rPr lang="en-US" dirty="0" err="1"/>
              <a:t>vooral</a:t>
            </a:r>
            <a:r>
              <a:rPr lang="en-US" dirty="0"/>
              <a:t> </a:t>
            </a:r>
            <a:r>
              <a:rPr lang="en-US" dirty="0" err="1"/>
              <a:t>druk</a:t>
            </a:r>
            <a:r>
              <a:rPr lang="en-US" dirty="0"/>
              <a:t> op </a:t>
            </a:r>
            <a:r>
              <a:rPr lang="en-US" dirty="0" err="1"/>
              <a:t>woonmarkt</a:t>
            </a:r>
            <a:r>
              <a:rPr lang="en-US" dirty="0"/>
              <a:t>)</a:t>
            </a:r>
          </a:p>
          <a:p>
            <a:pPr marL="285750" indent="-285750">
              <a:buFontTx/>
              <a:buChar char="-"/>
            </a:pPr>
            <a:endParaRPr lang="en-US" dirty="0"/>
          </a:p>
          <a:p>
            <a:pPr marL="285750" indent="-285750">
              <a:buFontTx/>
              <a:buChar char="-"/>
            </a:pPr>
            <a:endParaRPr lang="nl-BE" dirty="0"/>
          </a:p>
        </p:txBody>
      </p:sp>
      <p:sp>
        <p:nvSpPr>
          <p:cNvPr id="5" name="TextBox 4"/>
          <p:cNvSpPr txBox="1"/>
          <p:nvPr/>
        </p:nvSpPr>
        <p:spPr>
          <a:xfrm>
            <a:off x="534554" y="4843031"/>
            <a:ext cx="11406909" cy="1384995"/>
          </a:xfrm>
          <a:prstGeom prst="rect">
            <a:avLst/>
          </a:prstGeom>
          <a:noFill/>
        </p:spPr>
        <p:txBody>
          <a:bodyPr wrap="square" rtlCol="0">
            <a:spAutoFit/>
          </a:bodyPr>
          <a:lstStyle/>
          <a:p>
            <a:pPr marL="342900" indent="-342900">
              <a:buFont typeface="Wingdings" panose="05000000000000000000" pitchFamily="2" charset="2"/>
              <a:buChar char="à"/>
            </a:pPr>
            <a:r>
              <a:rPr lang="en-US" sz="2800" dirty="0"/>
              <a:t> </a:t>
            </a:r>
            <a:r>
              <a:rPr lang="en-US" sz="2800" dirty="0" err="1"/>
              <a:t>Blijvende</a:t>
            </a:r>
            <a:r>
              <a:rPr lang="en-US" sz="2800" dirty="0"/>
              <a:t> </a:t>
            </a:r>
            <a:r>
              <a:rPr lang="en-US" sz="2800" dirty="0" err="1"/>
              <a:t>aandacht</a:t>
            </a:r>
            <a:r>
              <a:rPr lang="en-US" sz="2800" dirty="0"/>
              <a:t> </a:t>
            </a:r>
            <a:r>
              <a:rPr lang="en-US" sz="2800" dirty="0" err="1"/>
              <a:t>voor</a:t>
            </a:r>
            <a:r>
              <a:rPr lang="en-US" sz="2800" dirty="0"/>
              <a:t> ‘</a:t>
            </a:r>
            <a:r>
              <a:rPr lang="en-US" sz="2800" dirty="0" err="1"/>
              <a:t>structurele</a:t>
            </a:r>
            <a:r>
              <a:rPr lang="en-US" sz="2800" dirty="0"/>
              <a:t> </a:t>
            </a:r>
            <a:r>
              <a:rPr lang="en-US" sz="2800" dirty="0" err="1"/>
              <a:t>preventie</a:t>
            </a:r>
            <a:endParaRPr lang="en-US" sz="2800" dirty="0"/>
          </a:p>
          <a:p>
            <a:endParaRPr lang="en-US" sz="2800" dirty="0"/>
          </a:p>
          <a:p>
            <a:pPr marL="342900" indent="-342900">
              <a:buFont typeface="Wingdings" panose="05000000000000000000" pitchFamily="2" charset="2"/>
              <a:buChar char="à"/>
            </a:pPr>
            <a:r>
              <a:rPr lang="en-US" sz="2800" dirty="0"/>
              <a:t> </a:t>
            </a:r>
            <a:r>
              <a:rPr lang="en-US" sz="2800" dirty="0" err="1"/>
              <a:t>Structureel</a:t>
            </a:r>
            <a:r>
              <a:rPr lang="en-US" sz="2800" dirty="0"/>
              <a:t> </a:t>
            </a:r>
            <a:r>
              <a:rPr lang="en-US" sz="2800" dirty="0" err="1"/>
              <a:t>armoedebeleid</a:t>
            </a:r>
            <a:r>
              <a:rPr lang="en-US" sz="2800" dirty="0"/>
              <a:t> is </a:t>
            </a:r>
            <a:r>
              <a:rPr lang="en-US" sz="2800" dirty="0" err="1"/>
              <a:t>onmisbaar</a:t>
            </a:r>
            <a:r>
              <a:rPr lang="en-US" sz="2800" dirty="0"/>
              <a:t> in </a:t>
            </a:r>
            <a:r>
              <a:rPr lang="en-US" sz="2800" dirty="0" err="1"/>
              <a:t>strijd</a:t>
            </a:r>
            <a:r>
              <a:rPr lang="en-US" sz="2800" dirty="0"/>
              <a:t> </a:t>
            </a:r>
            <a:r>
              <a:rPr lang="en-US" sz="2800" dirty="0" err="1"/>
              <a:t>tegen</a:t>
            </a:r>
            <a:r>
              <a:rPr lang="en-US" sz="2800" dirty="0"/>
              <a:t> </a:t>
            </a:r>
            <a:r>
              <a:rPr lang="en-US" sz="2800" dirty="0" err="1"/>
              <a:t>dakloosheid</a:t>
            </a:r>
            <a:endParaRPr lang="nl-BE" sz="2800" dirty="0"/>
          </a:p>
        </p:txBody>
      </p:sp>
    </p:spTree>
    <p:extLst>
      <p:ext uri="{BB962C8B-B14F-4D97-AF65-F5344CB8AC3E}">
        <p14:creationId xmlns:p14="http://schemas.microsoft.com/office/powerpoint/2010/main" val="385278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4A08065-BDAF-4936-ABB7-54F8930B8D46}"/>
              </a:ext>
            </a:extLst>
          </p:cNvPr>
          <p:cNvPicPr>
            <a:picLocks noGrp="1" noChangeAspect="1"/>
          </p:cNvPicPr>
          <p:nvPr>
            <p:ph sz="quarter" idx="13"/>
          </p:nvPr>
        </p:nvPicPr>
        <p:blipFill>
          <a:blip r:embed="rId2"/>
          <a:stretch>
            <a:fillRect/>
          </a:stretch>
        </p:blipFill>
        <p:spPr>
          <a:xfrm>
            <a:off x="666573" y="1478260"/>
            <a:ext cx="5606041" cy="4706848"/>
          </a:xfrm>
          <a:prstGeom prst="rect">
            <a:avLst/>
          </a:prstGeom>
        </p:spPr>
      </p:pic>
      <p:sp>
        <p:nvSpPr>
          <p:cNvPr id="3" name="Title 2">
            <a:extLst>
              <a:ext uri="{FF2B5EF4-FFF2-40B4-BE49-F238E27FC236}">
                <a16:creationId xmlns:a16="http://schemas.microsoft.com/office/drawing/2014/main" id="{29E1C6E5-CF2C-4336-B420-F6A2AD02589B}"/>
              </a:ext>
            </a:extLst>
          </p:cNvPr>
          <p:cNvSpPr>
            <a:spLocks noGrp="1"/>
          </p:cNvSpPr>
          <p:nvPr>
            <p:ph type="title"/>
          </p:nvPr>
        </p:nvSpPr>
        <p:spPr/>
        <p:txBody>
          <a:bodyPr>
            <a:normAutofit fontScale="90000"/>
          </a:bodyPr>
          <a:lstStyle/>
          <a:p>
            <a:r>
              <a:rPr lang="fr-BE" dirty="0" err="1"/>
              <a:t>Universele</a:t>
            </a:r>
            <a:r>
              <a:rPr lang="fr-BE" dirty="0"/>
              <a:t> </a:t>
            </a:r>
            <a:r>
              <a:rPr lang="fr-BE" dirty="0" err="1"/>
              <a:t>preventie</a:t>
            </a:r>
            <a:r>
              <a:rPr lang="fr-BE" dirty="0"/>
              <a:t>: </a:t>
            </a:r>
            <a:r>
              <a:rPr lang="fr-BE" dirty="0" err="1"/>
              <a:t>belang</a:t>
            </a:r>
            <a:r>
              <a:rPr lang="fr-BE" dirty="0"/>
              <a:t> van </a:t>
            </a:r>
            <a:r>
              <a:rPr lang="fr-BE" dirty="0" err="1"/>
              <a:t>betaalbaar</a:t>
            </a:r>
            <a:r>
              <a:rPr lang="fr-BE" dirty="0"/>
              <a:t> </a:t>
            </a:r>
            <a:r>
              <a:rPr lang="fr-BE" dirty="0" err="1"/>
              <a:t>wonen</a:t>
            </a:r>
            <a:r>
              <a:rPr lang="fr-BE" dirty="0"/>
              <a:t> en </a:t>
            </a:r>
            <a:r>
              <a:rPr lang="fr-BE" dirty="0" err="1"/>
              <a:t>menswaardig</a:t>
            </a:r>
            <a:r>
              <a:rPr lang="fr-BE" dirty="0"/>
              <a:t> </a:t>
            </a:r>
            <a:r>
              <a:rPr lang="fr-BE" dirty="0" err="1"/>
              <a:t>inkomen</a:t>
            </a:r>
            <a:endParaRPr lang="fr-BE" dirty="0"/>
          </a:p>
        </p:txBody>
      </p:sp>
      <p:sp>
        <p:nvSpPr>
          <p:cNvPr id="2" name="TextBox 1">
            <a:extLst>
              <a:ext uri="{FF2B5EF4-FFF2-40B4-BE49-F238E27FC236}">
                <a16:creationId xmlns:a16="http://schemas.microsoft.com/office/drawing/2014/main" id="{38A1D2A9-DAD0-4E6D-9A24-A13CAF40E0F6}"/>
              </a:ext>
            </a:extLst>
          </p:cNvPr>
          <p:cNvSpPr txBox="1"/>
          <p:nvPr/>
        </p:nvSpPr>
        <p:spPr>
          <a:xfrm>
            <a:off x="7093009" y="1828800"/>
            <a:ext cx="3854154" cy="2031325"/>
          </a:xfrm>
          <a:prstGeom prst="rect">
            <a:avLst/>
          </a:prstGeom>
          <a:noFill/>
        </p:spPr>
        <p:txBody>
          <a:bodyPr wrap="square" rtlCol="0">
            <a:spAutoFit/>
          </a:bodyPr>
          <a:lstStyle/>
          <a:p>
            <a:r>
              <a:rPr lang="fr-BE" dirty="0" err="1"/>
              <a:t>Detectie</a:t>
            </a:r>
            <a:r>
              <a:rPr lang="fr-BE" dirty="0"/>
              <a:t> van </a:t>
            </a:r>
            <a:r>
              <a:rPr lang="fr-BE" dirty="0" err="1"/>
              <a:t>betalingsproblemen</a:t>
            </a:r>
            <a:endParaRPr lang="fr-BE" dirty="0"/>
          </a:p>
          <a:p>
            <a:endParaRPr lang="fr-BE" dirty="0"/>
          </a:p>
          <a:p>
            <a:pPr marL="285750" indent="-285750">
              <a:buFontTx/>
              <a:buChar char="-"/>
            </a:pPr>
            <a:r>
              <a:rPr lang="fr-BE" dirty="0" err="1"/>
              <a:t>Meer</a:t>
            </a:r>
            <a:r>
              <a:rPr lang="fr-BE" dirty="0"/>
              <a:t> dan 30% van </a:t>
            </a:r>
            <a:r>
              <a:rPr lang="fr-BE" dirty="0" err="1"/>
              <a:t>inkomen</a:t>
            </a:r>
            <a:r>
              <a:rPr lang="fr-BE" dirty="0"/>
              <a:t> </a:t>
            </a:r>
            <a:r>
              <a:rPr lang="fr-BE" dirty="0" err="1"/>
              <a:t>voor</a:t>
            </a:r>
            <a:r>
              <a:rPr lang="fr-BE" dirty="0"/>
              <a:t> </a:t>
            </a:r>
            <a:r>
              <a:rPr lang="fr-BE" dirty="0" err="1"/>
              <a:t>wonen</a:t>
            </a:r>
            <a:r>
              <a:rPr lang="fr-BE" dirty="0"/>
              <a:t> </a:t>
            </a:r>
          </a:p>
          <a:p>
            <a:pPr marL="285750" indent="-285750">
              <a:buFontTx/>
              <a:buChar char="-"/>
            </a:pPr>
            <a:endParaRPr lang="fr-BE" dirty="0"/>
          </a:p>
          <a:p>
            <a:pPr marL="285750" indent="-285750">
              <a:buFontTx/>
              <a:buChar char="-"/>
            </a:pPr>
            <a:r>
              <a:rPr lang="fr-BE" dirty="0" err="1"/>
              <a:t>Energierekeningen</a:t>
            </a:r>
            <a:endParaRPr lang="fr-BE" dirty="0"/>
          </a:p>
          <a:p>
            <a:endParaRPr lang="fr-BE" dirty="0"/>
          </a:p>
        </p:txBody>
      </p:sp>
    </p:spTree>
    <p:extLst>
      <p:ext uri="{BB962C8B-B14F-4D97-AF65-F5344CB8AC3E}">
        <p14:creationId xmlns:p14="http://schemas.microsoft.com/office/powerpoint/2010/main" val="1736664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7E4E-2C56-48D5-8DBF-C93518F7EBCC}"/>
              </a:ext>
            </a:extLst>
          </p:cNvPr>
          <p:cNvSpPr>
            <a:spLocks noGrp="1"/>
          </p:cNvSpPr>
          <p:nvPr>
            <p:ph type="title"/>
          </p:nvPr>
        </p:nvSpPr>
        <p:spPr/>
        <p:txBody>
          <a:bodyPr>
            <a:normAutofit/>
          </a:bodyPr>
          <a:lstStyle/>
          <a:p>
            <a:r>
              <a:rPr lang="fr-BE" dirty="0" err="1"/>
              <a:t>Woongerichte</a:t>
            </a:r>
            <a:r>
              <a:rPr lang="fr-BE" dirty="0"/>
              <a:t> </a:t>
            </a:r>
            <a:r>
              <a:rPr lang="fr-BE" dirty="0" err="1"/>
              <a:t>oplossingen</a:t>
            </a:r>
            <a:r>
              <a:rPr lang="fr-BE" dirty="0"/>
              <a:t> = </a:t>
            </a:r>
            <a:r>
              <a:rPr lang="fr-BE" dirty="0" err="1"/>
              <a:t>paradigmashift</a:t>
            </a:r>
            <a:r>
              <a:rPr lang="fr-BE" dirty="0"/>
              <a:t>  </a:t>
            </a:r>
          </a:p>
        </p:txBody>
      </p:sp>
      <p:sp>
        <p:nvSpPr>
          <p:cNvPr id="3" name="Content Placeholder 2">
            <a:extLst>
              <a:ext uri="{FF2B5EF4-FFF2-40B4-BE49-F238E27FC236}">
                <a16:creationId xmlns:a16="http://schemas.microsoft.com/office/drawing/2014/main" id="{AF6DE837-40EE-44DC-A647-150AC4B4F87D}"/>
              </a:ext>
            </a:extLst>
          </p:cNvPr>
          <p:cNvSpPr>
            <a:spLocks noGrp="1"/>
          </p:cNvSpPr>
          <p:nvPr>
            <p:ph idx="1"/>
          </p:nvPr>
        </p:nvSpPr>
        <p:spPr>
          <a:xfrm>
            <a:off x="671119" y="1422092"/>
            <a:ext cx="10682681" cy="4486275"/>
          </a:xfrm>
        </p:spPr>
        <p:txBody>
          <a:bodyPr>
            <a:normAutofit lnSpcReduction="10000"/>
          </a:bodyPr>
          <a:lstStyle/>
          <a:p>
            <a:r>
              <a:rPr lang="fr-BE" dirty="0" err="1"/>
              <a:t>Doorbreken</a:t>
            </a:r>
            <a:r>
              <a:rPr lang="fr-BE" dirty="0"/>
              <a:t> van </a:t>
            </a:r>
            <a:r>
              <a:rPr lang="fr-BE" dirty="0" err="1"/>
              <a:t>crisis</a:t>
            </a:r>
            <a:r>
              <a:rPr lang="fr-BE" dirty="0"/>
              <a:t>- en </a:t>
            </a:r>
            <a:r>
              <a:rPr lang="fr-BE" dirty="0" err="1"/>
              <a:t>opvangmodel</a:t>
            </a:r>
            <a:endParaRPr lang="fr-BE" dirty="0"/>
          </a:p>
          <a:p>
            <a:endParaRPr lang="fr-BE" dirty="0"/>
          </a:p>
          <a:p>
            <a:r>
              <a:rPr lang="fr-BE" dirty="0"/>
              <a:t>Beter </a:t>
            </a:r>
            <a:r>
              <a:rPr lang="fr-BE" dirty="0" err="1"/>
              <a:t>benutten</a:t>
            </a:r>
            <a:r>
              <a:rPr lang="fr-BE" dirty="0"/>
              <a:t> van </a:t>
            </a:r>
            <a:r>
              <a:rPr lang="fr-BE" dirty="0" err="1"/>
              <a:t>wooninstrumenten</a:t>
            </a:r>
            <a:endParaRPr lang="fr-BE" dirty="0"/>
          </a:p>
          <a:p>
            <a:pPr marL="0" indent="0">
              <a:buNone/>
            </a:pPr>
            <a:endParaRPr lang="fr-BE" dirty="0"/>
          </a:p>
          <a:p>
            <a:pPr lvl="1"/>
            <a:r>
              <a:rPr lang="fr-BE" sz="2000" dirty="0" err="1"/>
              <a:t>Realiseren</a:t>
            </a:r>
            <a:r>
              <a:rPr lang="fr-BE" sz="2000" dirty="0"/>
              <a:t> van </a:t>
            </a:r>
            <a:r>
              <a:rPr lang="fr-BE" sz="2000" dirty="0" err="1"/>
              <a:t>sociaal</a:t>
            </a:r>
            <a:r>
              <a:rPr lang="fr-BE" sz="2000" dirty="0"/>
              <a:t> </a:t>
            </a:r>
            <a:r>
              <a:rPr lang="fr-BE" sz="2000" dirty="0" err="1"/>
              <a:t>objectief</a:t>
            </a:r>
            <a:endParaRPr lang="fr-BE" sz="2000" dirty="0"/>
          </a:p>
          <a:p>
            <a:pPr lvl="1"/>
            <a:endParaRPr lang="fr-BE" sz="2000" dirty="0"/>
          </a:p>
          <a:p>
            <a:pPr lvl="1"/>
            <a:r>
              <a:rPr lang="fr-BE" sz="2000" dirty="0"/>
              <a:t>Niet-</a:t>
            </a:r>
            <a:r>
              <a:rPr lang="fr-BE" sz="2000" dirty="0" err="1"/>
              <a:t>gebruik</a:t>
            </a:r>
            <a:r>
              <a:rPr lang="fr-BE" sz="2000" dirty="0"/>
              <a:t> van </a:t>
            </a:r>
            <a:r>
              <a:rPr lang="fr-BE" sz="2000" dirty="0" err="1"/>
              <a:t>huurpremie</a:t>
            </a:r>
            <a:r>
              <a:rPr lang="fr-BE" sz="2000" dirty="0"/>
              <a:t> en </a:t>
            </a:r>
            <a:r>
              <a:rPr lang="fr-BE" sz="2000" dirty="0" err="1"/>
              <a:t>huursubsidie</a:t>
            </a:r>
            <a:r>
              <a:rPr lang="fr-BE" sz="2000" dirty="0"/>
              <a:t> </a:t>
            </a:r>
            <a:r>
              <a:rPr lang="fr-BE" sz="2000" dirty="0" err="1"/>
              <a:t>verminderen</a:t>
            </a:r>
            <a:endParaRPr lang="fr-BE" sz="2000" dirty="0"/>
          </a:p>
          <a:p>
            <a:pPr lvl="1"/>
            <a:endParaRPr lang="fr-BE" sz="2000" dirty="0"/>
          </a:p>
          <a:p>
            <a:pPr lvl="1"/>
            <a:r>
              <a:rPr lang="fr-BE" sz="2000" dirty="0" err="1"/>
              <a:t>Toewijzing</a:t>
            </a:r>
            <a:r>
              <a:rPr lang="fr-BE" sz="2000" dirty="0"/>
              <a:t> van sociale </a:t>
            </a:r>
            <a:r>
              <a:rPr lang="fr-BE" sz="2000" dirty="0" err="1"/>
              <a:t>woningen</a:t>
            </a:r>
            <a:r>
              <a:rPr lang="fr-BE" sz="2000" dirty="0"/>
              <a:t> : 2de en 3de </a:t>
            </a:r>
            <a:r>
              <a:rPr lang="fr-BE" sz="2000" dirty="0" err="1"/>
              <a:t>peiler</a:t>
            </a:r>
            <a:r>
              <a:rPr lang="fr-BE" sz="2000" dirty="0"/>
              <a:t> </a:t>
            </a:r>
            <a:r>
              <a:rPr lang="fr-BE" sz="2000" dirty="0" err="1"/>
              <a:t>sociaal</a:t>
            </a:r>
            <a:r>
              <a:rPr lang="fr-BE" sz="2000" dirty="0"/>
              <a:t> </a:t>
            </a:r>
            <a:r>
              <a:rPr lang="fr-BE" sz="2000" dirty="0" err="1"/>
              <a:t>huurbesluit</a:t>
            </a:r>
            <a:endParaRPr lang="fr-BE" sz="2000" dirty="0"/>
          </a:p>
          <a:p>
            <a:pPr lvl="1"/>
            <a:endParaRPr lang="fr-BE" sz="2000" dirty="0"/>
          </a:p>
          <a:p>
            <a:r>
              <a:rPr lang="fr-BE" sz="2800" dirty="0" err="1"/>
              <a:t>Innovatieve</a:t>
            </a:r>
            <a:r>
              <a:rPr lang="fr-BE" sz="2800" dirty="0"/>
              <a:t> </a:t>
            </a:r>
            <a:r>
              <a:rPr lang="fr-BE" sz="2800" dirty="0" err="1"/>
              <a:t>woonoplossingen</a:t>
            </a:r>
            <a:r>
              <a:rPr lang="fr-BE" sz="2800" dirty="0"/>
              <a:t> </a:t>
            </a:r>
            <a:r>
              <a:rPr lang="fr-BE" sz="2800" dirty="0" err="1"/>
              <a:t>als</a:t>
            </a:r>
            <a:r>
              <a:rPr lang="fr-BE" sz="2800" dirty="0"/>
              <a:t> ‘</a:t>
            </a:r>
            <a:r>
              <a:rPr lang="fr-BE" sz="2800" dirty="0" err="1"/>
              <a:t>kers</a:t>
            </a:r>
            <a:r>
              <a:rPr lang="fr-BE" sz="2800" dirty="0"/>
              <a:t> op de </a:t>
            </a:r>
            <a:r>
              <a:rPr lang="fr-BE" sz="2800" dirty="0" err="1"/>
              <a:t>taart</a:t>
            </a:r>
            <a:r>
              <a:rPr lang="fr-BE" sz="2800" dirty="0"/>
              <a:t>’</a:t>
            </a:r>
          </a:p>
          <a:p>
            <a:endParaRPr lang="fr-BE" dirty="0"/>
          </a:p>
          <a:p>
            <a:endParaRPr lang="fr-BE" dirty="0"/>
          </a:p>
          <a:p>
            <a:pPr marL="0" indent="0">
              <a:buNone/>
            </a:pPr>
            <a:endParaRPr lang="fr-BE" dirty="0"/>
          </a:p>
          <a:p>
            <a:endParaRPr lang="fr-BE" dirty="0"/>
          </a:p>
          <a:p>
            <a:pPr marL="0" indent="0">
              <a:buNone/>
            </a:pPr>
            <a:endParaRPr lang="fr-BE" dirty="0"/>
          </a:p>
          <a:p>
            <a:pPr lvl="1"/>
            <a:endParaRPr lang="fr-BE" dirty="0"/>
          </a:p>
        </p:txBody>
      </p:sp>
    </p:spTree>
    <p:extLst>
      <p:ext uri="{BB962C8B-B14F-4D97-AF65-F5344CB8AC3E}">
        <p14:creationId xmlns:p14="http://schemas.microsoft.com/office/powerpoint/2010/main" val="1194388002"/>
      </p:ext>
    </p:extLst>
  </p:cSld>
  <p:clrMapOvr>
    <a:masterClrMapping/>
  </p:clrMapOvr>
</p:sld>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4E477C8C2107479A50B74628007655" ma:contentTypeVersion="13" ma:contentTypeDescription="Create a new document." ma:contentTypeScope="" ma:versionID="6622c4dd0dd85d9c13d3501d4f5aaeeb">
  <xsd:schema xmlns:xsd="http://www.w3.org/2001/XMLSchema" xmlns:xs="http://www.w3.org/2001/XMLSchema" xmlns:p="http://schemas.microsoft.com/office/2006/metadata/properties" xmlns:ns3="ea90b52a-1d75-4f3f-9c80-e967e62e59d2" xmlns:ns4="3dcd04d7-aa1f-4877-bdfd-dc9a2cf03f93" targetNamespace="http://schemas.microsoft.com/office/2006/metadata/properties" ma:root="true" ma:fieldsID="29729ff6622e1218e38769a064c95bdb" ns3:_="" ns4:_="">
    <xsd:import namespace="ea90b52a-1d75-4f3f-9c80-e967e62e59d2"/>
    <xsd:import namespace="3dcd04d7-aa1f-4877-bdfd-dc9a2cf03f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90b52a-1d75-4f3f-9c80-e967e62e5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cd04d7-aa1f-4877-bdfd-dc9a2cf03f9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F0E3B3-1FC3-4402-9EA4-D158A7737E73}">
  <ds:schemaRefs>
    <ds:schemaRef ds:uri="http://schemas.microsoft.com/sharepoint/v3/contenttype/forms"/>
  </ds:schemaRefs>
</ds:datastoreItem>
</file>

<file path=customXml/itemProps2.xml><?xml version="1.0" encoding="utf-8"?>
<ds:datastoreItem xmlns:ds="http://schemas.openxmlformats.org/officeDocument/2006/customXml" ds:itemID="{42C87321-19FA-4598-9BF4-21F901E52E01}">
  <ds:schemaRefs>
    <ds:schemaRef ds:uri="http://purl.org/dc/dcmitype/"/>
    <ds:schemaRef ds:uri="http://purl.org/dc/elements/1.1/"/>
    <ds:schemaRef ds:uri="http://schemas.microsoft.com/office/2006/documentManagement/types"/>
    <ds:schemaRef ds:uri="http://schemas.microsoft.com/office/2006/metadata/properties"/>
    <ds:schemaRef ds:uri="http://www.w3.org/XML/1998/namespace"/>
    <ds:schemaRef ds:uri="http://purl.org/dc/terms/"/>
    <ds:schemaRef ds:uri="3dcd04d7-aa1f-4877-bdfd-dc9a2cf03f93"/>
    <ds:schemaRef ds:uri="http://schemas.microsoft.com/office/infopath/2007/PartnerControls"/>
    <ds:schemaRef ds:uri="http://schemas.openxmlformats.org/package/2006/metadata/core-properties"/>
    <ds:schemaRef ds:uri="ea90b52a-1d75-4f3f-9c80-e967e62e59d2"/>
  </ds:schemaRefs>
</ds:datastoreItem>
</file>

<file path=customXml/itemProps3.xml><?xml version="1.0" encoding="utf-8"?>
<ds:datastoreItem xmlns:ds="http://schemas.openxmlformats.org/officeDocument/2006/customXml" ds:itemID="{87BEFD99-9B87-4FDA-A0FF-34BEF4591B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90b52a-1d75-4f3f-9c80-e967e62e59d2"/>
    <ds:schemaRef ds:uri="3dcd04d7-aa1f-4877-bdfd-dc9a2cf03f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1143</Words>
  <Application>Microsoft Office PowerPoint</Application>
  <PresentationFormat>Breedbeeld</PresentationFormat>
  <Paragraphs>279</Paragraphs>
  <Slides>23</Slides>
  <Notes>2</Notes>
  <HiddenSlides>0</HiddenSlides>
  <MMClips>0</MMClips>
  <ScaleCrop>false</ScaleCrop>
  <HeadingPairs>
    <vt:vector size="6" baseType="variant">
      <vt:variant>
        <vt:lpstr>Gebruikte lettertypen</vt:lpstr>
      </vt:variant>
      <vt:variant>
        <vt:i4>4</vt:i4>
      </vt:variant>
      <vt:variant>
        <vt:lpstr>Thema</vt:lpstr>
      </vt:variant>
      <vt:variant>
        <vt:i4>3</vt:i4>
      </vt:variant>
      <vt:variant>
        <vt:lpstr>Diatitels</vt:lpstr>
      </vt:variant>
      <vt:variant>
        <vt:i4>23</vt:i4>
      </vt:variant>
    </vt:vector>
  </HeadingPairs>
  <TitlesOfParts>
    <vt:vector size="30" baseType="lpstr">
      <vt:lpstr>Arial</vt:lpstr>
      <vt:lpstr>Calibri</vt:lpstr>
      <vt:lpstr>inherit</vt:lpstr>
      <vt:lpstr>Wingdings</vt:lpstr>
      <vt:lpstr>KU Leuven</vt:lpstr>
      <vt:lpstr>1_KU Leuven</vt:lpstr>
      <vt:lpstr>2_KU Leuven</vt:lpstr>
      <vt:lpstr>Naar een preventieve en woongerichte aanpak van dak- en thuisloosheid</vt:lpstr>
      <vt:lpstr>Ingrediënten van een geïntegreerde aanpak van dak- en thuisloosheid</vt:lpstr>
      <vt:lpstr>Twee uitgangsprincipes voor een geïntegreerde aanpak</vt:lpstr>
      <vt:lpstr>Housing first: “ja, maar”</vt:lpstr>
      <vt:lpstr>Housing first: “Ja, maar”</vt:lpstr>
      <vt:lpstr>Preventie van dak- en thuisloosheid </vt:lpstr>
      <vt:lpstr>“Het kan iedereen overkomen”: “Don’t believe the hype” (Fitzpatrick&amp; Bramley, 2018)</vt:lpstr>
      <vt:lpstr>Universele preventie: belang van betaalbaar wonen en menswaardig inkomen</vt:lpstr>
      <vt:lpstr>Woongerichte oplossingen = paradigmashift  </vt:lpstr>
      <vt:lpstr>Woongerichte oplossingen : Family options study in VS (Gubits et al, 2018)</vt:lpstr>
      <vt:lpstr>Preventie van uithuiszetting als vroeginterventie </vt:lpstr>
      <vt:lpstr>Landelijk Covenant Vroegsignalering in NL</vt:lpstr>
      <vt:lpstr>Voorkomen van verlies van woning</vt:lpstr>
      <vt:lpstr>Preventieve programma’s bij het verlaten van instellingen (institutionele preventie)  </vt:lpstr>
      <vt:lpstr>Intrafamiliaal geweld als aanleiding van dakloosheid bij vrouwen </vt:lpstr>
      <vt:lpstr>Tertiaire preventie : stabiliseren van huisvesting</vt:lpstr>
      <vt:lpstr>Personen met (chronische of ernstige) psychische kwetsbaarheid </vt:lpstr>
      <vt:lpstr>PowerPoint-presentatie</vt:lpstr>
      <vt:lpstr>De impact van dakloosheid op kinderen</vt:lpstr>
      <vt:lpstr>Kindperspectief</vt:lpstr>
      <vt:lpstr>Woonoplossingen voor jongvolwassenen</vt:lpstr>
      <vt:lpstr>Jongvolwassenen</vt:lpstr>
      <vt:lpstr>Kost van dakloosheid (studie ULB,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2017-09-13T11:47:32Z</dcterms:created>
  <dcterms:modified xsi:type="dcterms:W3CDTF">2023-04-27T19:22:06Z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0x010100354E477C8C2107479A50B74628007655</vt:lpwstr>
  </property>
</Properties>
</file>