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18"/>
  </p:notesMasterIdLst>
  <p:sldIdLst>
    <p:sldId id="257" r:id="rId5"/>
    <p:sldId id="270" r:id="rId6"/>
    <p:sldId id="259" r:id="rId7"/>
    <p:sldId id="276" r:id="rId8"/>
    <p:sldId id="271" r:id="rId9"/>
    <p:sldId id="278" r:id="rId10"/>
    <p:sldId id="277" r:id="rId11"/>
    <p:sldId id="279" r:id="rId12"/>
    <p:sldId id="282" r:id="rId13"/>
    <p:sldId id="280" r:id="rId14"/>
    <p:sldId id="281" r:id="rId15"/>
    <p:sldId id="285" r:id="rId16"/>
    <p:sldId id="284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281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300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236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35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174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587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6718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94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987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830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894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ymbolen rechterbenedenhoek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 idx="4294967295"/>
          </p:nvPr>
        </p:nvSpPr>
        <p:spPr>
          <a:xfrm>
            <a:off x="0" y="2624138"/>
            <a:ext cx="12192000" cy="43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De Brug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6"/>
          <p:cNvSpPr txBox="1"/>
          <p:nvPr/>
        </p:nvSpPr>
        <p:spPr>
          <a:xfrm>
            <a:off x="0" y="3151950"/>
            <a:ext cx="12192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dirty="0" smtClean="0">
                <a:solidFill>
                  <a:srgbClr val="26B3B8"/>
                </a:solidFill>
                <a:latin typeface="Calibri"/>
                <a:ea typeface="Calibri"/>
                <a:cs typeface="Calibri"/>
                <a:sym typeface="Calibri"/>
              </a:rPr>
              <a:t>Voorstelling</a:t>
            </a:r>
            <a:endParaRPr sz="2400" b="1" dirty="0">
              <a:solidFill>
                <a:srgbClr val="26B3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6"/>
          <p:cNvSpPr txBox="1"/>
          <p:nvPr/>
        </p:nvSpPr>
        <p:spPr>
          <a:xfrm>
            <a:off x="942975" y="5800750"/>
            <a:ext cx="2286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16/2/23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6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50" y="578481"/>
            <a:ext cx="2286001" cy="148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43" y="488177"/>
            <a:ext cx="1987641" cy="1660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Aan de slag in de klas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Spreker</a:t>
            </a:r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lvl="7"/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gezondheid 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op doorverwijzing,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vrijwilliger/art.60 vertelt</a:t>
            </a:r>
            <a:endParaRPr lang="nl-NL" sz="20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endParaRPr lang="nl-NL" sz="20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Werken aan doorstroom: </a:t>
            </a:r>
            <a:endParaRPr lang="nl-NL" sz="20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wat 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wil ik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? Wat kan ik goed? Wat is haalbaar?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info over werk, vrijwilligerswerk, vrije tijd</a:t>
            </a:r>
            <a:endParaRPr lang="nl-NL" sz="20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endParaRPr lang="nl-NL" sz="2000" b="1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Activiteiten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lvl="5"/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gezond 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koken, klas inrichten, 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groententuin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wandrek, 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yoga,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sport, iets 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vertellen/tonen aan elkaar, koken in de Cirkel</a:t>
            </a:r>
          </a:p>
          <a:p>
            <a:pPr marL="285750" lvl="7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1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Aan de slag buiten de klas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/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Activiteiten: </a:t>
            </a:r>
          </a:p>
          <a:p>
            <a:pPr lvl="5"/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voorstelling CC ‘t 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Schaliken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 dienst toerisme, Dorpel,  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bedrijfsbezoek, bib, praatpunt, opvoedingswinkel, wijkgezondheidscentrum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mooov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filmfestival, 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wereldthals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 warmste week, de 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Wollies</a:t>
            </a: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pauze en koken in de Cirkel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verkeerswandeling, natuurwandeling, einduitstap organiseren</a:t>
            </a:r>
            <a:endParaRPr lang="nl-NL" sz="20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5"/>
            <a:endParaRPr lang="nl-NL" sz="20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Werken aan doorstroom: </a:t>
            </a:r>
          </a:p>
          <a:p>
            <a:pPr lvl="5"/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bezoek organisaties waar cursisten een plek kunnen vinden 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bv ontmoetingscentrum</a:t>
            </a:r>
          </a:p>
          <a:p>
            <a:pPr marL="285750" lvl="5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09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opvolging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/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Proces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gerichte evaluatie</a:t>
            </a:r>
          </a:p>
          <a:p>
            <a:pPr lvl="5"/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Observatie,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gesprek,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zelfevaluatie</a:t>
            </a:r>
          </a:p>
          <a:p>
            <a:pPr lvl="5"/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Tussentijdse gesprekken en eindgesprek</a:t>
            </a:r>
          </a:p>
          <a:p>
            <a:pPr lvl="5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2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Aandachtspunten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uitdagingen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Kort op de bal spelen</a:t>
            </a:r>
          </a:p>
          <a:p>
            <a:pPr lvl="2"/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Drempel over</a:t>
            </a:r>
          </a:p>
          <a:p>
            <a:pPr lvl="2"/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Juiste doorverwijzing</a:t>
            </a:r>
          </a:p>
          <a:p>
            <a:pPr lvl="2"/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In groep kunnen functioneren/ Wat met </a:t>
            </a:r>
            <a:r>
              <a:rPr lang="nl-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sychische en verslavingsproblematiek?</a:t>
            </a:r>
          </a:p>
          <a:p>
            <a:pPr lvl="2"/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Lesgever is doorverwijzer</a:t>
            </a:r>
          </a:p>
          <a:p>
            <a:pPr lvl="2"/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Actuele context</a:t>
            </a:r>
            <a:endParaRPr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5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2E4DE1B-D110-4405-9C65-019C408C80B4}"/>
              </a:ext>
            </a:extLst>
          </p:cNvPr>
          <p:cNvSpPr/>
          <p:nvPr/>
        </p:nvSpPr>
        <p:spPr>
          <a:xfrm>
            <a:off x="287090" y="1849120"/>
            <a:ext cx="20828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Sociale dienst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9BFA623-6F55-4F67-A129-5F1BB0F7C0E6}"/>
              </a:ext>
            </a:extLst>
          </p:cNvPr>
          <p:cNvSpPr/>
          <p:nvPr/>
        </p:nvSpPr>
        <p:spPr>
          <a:xfrm>
            <a:off x="3131890" y="1849120"/>
            <a:ext cx="20828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Activeringsdienst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CC11444-0157-4017-B255-E218D230B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40120"/>
              </p:ext>
            </p:extLst>
          </p:nvPr>
        </p:nvGraphicFramePr>
        <p:xfrm>
          <a:off x="6210300" y="962660"/>
          <a:ext cx="5690066" cy="2255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45033">
                  <a:extLst>
                    <a:ext uri="{9D8B030D-6E8A-4147-A177-3AD203B41FA5}">
                      <a16:colId xmlns:a16="http://schemas.microsoft.com/office/drawing/2014/main" val="2904931212"/>
                    </a:ext>
                  </a:extLst>
                </a:gridCol>
                <a:gridCol w="2845033">
                  <a:extLst>
                    <a:ext uri="{9D8B030D-6E8A-4147-A177-3AD203B41FA5}">
                      <a16:colId xmlns:a16="http://schemas.microsoft.com/office/drawing/2014/main" val="231726748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6. Betaald 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Trajectbegeleiding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3165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5. Betaald werk met ondersteuning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Trajectbegeleiding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7817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4. Onbetaald 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Trajectbegeleiding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9140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3. Deelname georganiseerde activiteiten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dirty="0">
                          <a:solidFill>
                            <a:srgbClr val="0070C0"/>
                          </a:solidFill>
                        </a:rPr>
                        <a:t>De Brug </a:t>
                      </a:r>
                      <a:r>
                        <a:rPr lang="nl-BE" dirty="0"/>
                        <a:t>– nazorg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471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2. Sociale contacten buitenshuis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Buddy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285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1. Geïsoleerd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Buddy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366597"/>
                  </a:ext>
                </a:extLst>
              </a:tr>
            </a:tbl>
          </a:graphicData>
        </a:graphic>
      </p:graphicFrame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B3BFC9A6-87A5-4539-857E-F8F8D94724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369890" y="229362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6F8850B1-7A7F-45C5-919D-81EF481D3EE1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214690" y="2293620"/>
            <a:ext cx="9956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>
            <a:extLst>
              <a:ext uri="{FF2B5EF4-FFF2-40B4-BE49-F238E27FC236}">
                <a16:creationId xmlns:a16="http://schemas.microsoft.com/office/drawing/2014/main" id="{2AFCB9BA-50CA-44AC-8998-3705E52F59B9}"/>
              </a:ext>
            </a:extLst>
          </p:cNvPr>
          <p:cNvSpPr/>
          <p:nvPr/>
        </p:nvSpPr>
        <p:spPr>
          <a:xfrm>
            <a:off x="2077790" y="3182620"/>
            <a:ext cx="1422400" cy="365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Tandem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2A825958-1F27-4943-B4F2-A47527969D4E}"/>
              </a:ext>
            </a:extLst>
          </p:cNvPr>
          <p:cNvSpPr/>
          <p:nvPr/>
        </p:nvSpPr>
        <p:spPr>
          <a:xfrm>
            <a:off x="8013933" y="4820920"/>
            <a:ext cx="20828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Tewerkstelling/maatschappelijke participatie</a:t>
            </a:r>
          </a:p>
        </p:txBody>
      </p: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8F9529C4-A83A-4789-A112-8D143E2EE211}"/>
              </a:ext>
            </a:extLst>
          </p:cNvPr>
          <p:cNvCxnSpPr>
            <a:cxnSpLocks/>
          </p:cNvCxnSpPr>
          <p:nvPr/>
        </p:nvCxnSpPr>
        <p:spPr>
          <a:xfrm>
            <a:off x="9055333" y="3962400"/>
            <a:ext cx="0" cy="858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oogle Shape;25;p6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76" y="4525348"/>
            <a:ext cx="2286001" cy="148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Afbeelding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49" y="4435044"/>
            <a:ext cx="1987641" cy="166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BE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oor wie en waarom?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Mensen die niet/ weinig toekomen aan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maatschappelijke participatie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om verschillende redenen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Het doel is mensen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uit hun isolement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halen ,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versterken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en de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participatie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vergroten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Anderstaligen en Nederlandstaligen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Geen Nederlandse les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20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Wanneer en waar?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E06025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Wekelijks 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 samenkomst van 3u op donderdagvoormiddag van 9u tot 12u</a:t>
            </a:r>
            <a:endParaRPr kumimoji="0" lang="nl-NL" sz="2000" b="0" i="0" u="none" strike="noStrike" kern="0" cap="none" spc="0" normalizeH="0" baseline="0" noProof="0" dirty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Max. </a:t>
            </a: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 schooljaar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van september tot juni, niet in de schoolvakanties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 de </a:t>
            </a: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Spiegelfabriek 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 Herentals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000" noProof="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1 groep </a:t>
            </a:r>
            <a:r>
              <a:rPr lang="nl-NL" sz="2000" b="1" noProof="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anderstaligen</a:t>
            </a:r>
            <a:r>
              <a:rPr lang="nl-NL" sz="2000" noProof="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(1.2) en 1 groep </a:t>
            </a:r>
            <a:r>
              <a:rPr lang="nl-NL" sz="2000" b="1" noProof="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Nederlandstalige</a:t>
            </a:r>
            <a:r>
              <a:rPr lang="nl-NL" sz="2000" noProof="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" sz="1800" b="0" i="0" u="none" strike="noStrike" kern="0" cap="none" spc="0" normalizeH="0" baseline="0" noProof="0" dirty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80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Samenwerking sociale dienst en activeringsdienst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Flyer en info </a:t>
            </a:r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voor de sociale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diensten en de cliënten</a:t>
            </a:r>
            <a:endParaRPr lang="nl-NL" sz="20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Doorverwijzing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vanuit de sociale diensten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Een individueel en vrijblijvend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kennismakingsgesprek </a:t>
            </a: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Opvolging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via mail, tussentijdse gesprekken en eindgesprek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5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Intake/kennismakingsgesprek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Geen verplichting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 aanmoediging</a:t>
            </a: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Met of zonder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de sociaal assistent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Keuze om een keer in de les te komen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kijken/ proberen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Deelname is geen voorwaarde voor het behouden van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leefloon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3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leervraaggericht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leefwereld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 de vragen en de noden van de cursist vormen de basis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De lesgever vormt een 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kader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20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Activiteit =</a:t>
            </a: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leeractiviteit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2000" b="1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van cursisten:  budget, sport, fietsles, met de gsm werken, facturen begrijpen, koken, communicatie, opvoeding, ontmoeting, Nederlands praten, werk zoeken …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Vragen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van sociaal assistenten: op tijd komen, afspraken nakomen, mobiliteit,…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7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sleutelcompetenties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We combineren de leervragen met de sleutelcompetenties die </a:t>
            </a:r>
            <a:r>
              <a:rPr lang="nl-NL" sz="18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Ligo</a:t>
            </a: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vooropstelt: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Zelfbewustzijn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Communicatie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Numerieke gegevens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Leren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Ict</a:t>
            </a:r>
            <a:endParaRPr lang="nl-NL"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Keuzes maken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Zelfstandig handelen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Samenwerken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Burger zijn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Cultureel bewustzijn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2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5D7E"/>
              </a:buClr>
              <a:buSzPts val="2400"/>
              <a:buFont typeface="Calibri"/>
              <a:buNone/>
            </a:pPr>
            <a:r>
              <a:rPr lang="nl-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  <a:sym typeface="Calibri"/>
              </a:rPr>
              <a:t>hoe?</a:t>
            </a:r>
            <a:endParaRPr sz="3600" b="1" dirty="0">
              <a:solidFill>
                <a:srgbClr val="0D5D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Aan de slag in de klas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/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Praatronde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 +  vragen bespreken </a:t>
            </a:r>
          </a:p>
          <a:p>
            <a:pPr lvl="5"/>
            <a:endParaRPr lang="nl-NL" sz="20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Inhoudelijk 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werk: 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stress, kwaliteitenspel, talenten, gezondheid, 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verkeer, actualiteit, opvoeding,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budgetspel, facturen, 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communicatie, cultuurverschillen, 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email, energie, leven in België</a:t>
            </a:r>
          </a:p>
          <a:p>
            <a:pPr lvl="6"/>
            <a:r>
              <a:rPr lang="nl-NL" sz="20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2000" dirty="0" err="1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uitpas</a:t>
            </a:r>
            <a:r>
              <a:rPr lang="nl-NL" sz="2000" dirty="0" smtClean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,….</a:t>
            </a:r>
          </a:p>
          <a:p>
            <a:pPr lvl="5"/>
            <a:endParaRPr lang="nl-NL" sz="24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7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5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nl-NL" sz="1800" b="1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sz="1800" dirty="0" smtClean="0">
              <a:solidFill>
                <a:srgbClr val="575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57585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57585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2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lig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181"/>
      </a:accent1>
      <a:accent2>
        <a:srgbClr val="09B9BB"/>
      </a:accent2>
      <a:accent3>
        <a:srgbClr val="F6D2C0"/>
      </a:accent3>
      <a:accent4>
        <a:srgbClr val="E06020"/>
      </a:accent4>
      <a:accent5>
        <a:srgbClr val="82CCB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427B09C-A231-4446-B80F-ECEA1519E6BB}" vid="{B3B6E291-81E9-450D-9979-E8141E363E0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ek_x0020_vd_x0020_geletterdheid xmlns="6eca03b3-ef64-4ab3-aa70-163204c38257">false</week_x0020_vd_x0020_geletterdheid>
    <AlternateThumbnailUrl xmlns="http://schemas.microsoft.com/sharepoint/v3">
      <Url xsi:nil="true"/>
      <Description xsi:nil="true"/>
    </AlternateThumbnailUrl>
    <ImageCreateDate xmlns="http://schemas.microsoft.com/sharepoint/v3" xsi:nil="true"/>
    <soort xmlns="6eca03b3-ef64-4ab3-aa70-163204c38257">sjabloon</soort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fbeelding" ma:contentTypeID="0x0101020021C4616FD46F1140A0703F7E375D085B" ma:contentTypeVersion="13" ma:contentTypeDescription="Een afbeelding of foto uploaden." ma:contentTypeScope="" ma:versionID="d0550ee627b66e6e3410d98d49c8fdd8">
  <xsd:schema xmlns:xsd="http://www.w3.org/2001/XMLSchema" xmlns:xs="http://www.w3.org/2001/XMLSchema" xmlns:p="http://schemas.microsoft.com/office/2006/metadata/properties" xmlns:ns1="http://schemas.microsoft.com/sharepoint/v3" xmlns:ns2="6eca03b3-ef64-4ab3-aa70-163204c38257" xmlns:ns3="f53ea7e7-4b06-44eb-b68e-4b18af9f5b06" xmlns:ns4="73616f10-fa42-434b-8c16-3efcf6ffd95d" targetNamespace="http://schemas.microsoft.com/office/2006/metadata/properties" ma:root="true" ma:fieldsID="0f5da74879cd7cc3c2ee8f579eff76ec" ns1:_="" ns2:_="" ns3:_="" ns4:_="">
    <xsd:import namespace="http://schemas.microsoft.com/sharepoint/v3"/>
    <xsd:import namespace="6eca03b3-ef64-4ab3-aa70-163204c38257"/>
    <xsd:import namespace="f53ea7e7-4b06-44eb-b68e-4b18af9f5b06"/>
    <xsd:import namespace="73616f10-fa42-434b-8c16-3efcf6ffd95d"/>
    <xsd:element name="properties">
      <xsd:complexType>
        <xsd:sequence>
          <xsd:element name="documentManagement">
            <xsd:complexType>
              <xsd:all>
                <xsd:element ref="ns2:soort"/>
                <xsd:element ref="ns2:week_x0020_vd_x0020_geletterdheid" minOccurs="0"/>
                <xsd:element ref="ns1:ImageCreateDate" minOccurs="0"/>
                <xsd:element ref="ns1:Description" minOccurs="0"/>
                <xsd:element ref="ns1:ImageWidth" minOccurs="0"/>
                <xsd:element ref="ns1:ImageHeight" minOccurs="0"/>
                <xsd:element ref="ns1:ThumbnailExists" minOccurs="0"/>
                <xsd:element ref="ns1:PreviewExists" minOccurs="0"/>
                <xsd:element ref="ns1:AlternateThumbnailUrl" minOccurs="0"/>
                <xsd:element ref="ns3:SharedWithUsers" minOccurs="0"/>
                <xsd:element ref="ns3:SharedWithDetails" minOccurs="0"/>
                <xsd:element ref="ns4:LastSharedByUser" minOccurs="0"/>
                <xsd:element ref="ns4:LastSharedBy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CreateDate" ma:index="7" nillable="true" ma:displayName="Afbeelding gemaakt op" ma:format="DateTime" ma:hidden="true" ma:internalName="ImageCreateDate">
      <xsd:simpleType>
        <xsd:restriction base="dms:DateTime"/>
      </xsd:simpleType>
    </xsd:element>
    <xsd:element name="Description" ma:index="8" nillable="true" ma:displayName="Beschrijving" ma:description="Wordt gebruikt als alternatieve tekst voor de afbeelding." ma:hidden="true" ma:internalName="Description">
      <xsd:simpleType>
        <xsd:restriction base="dms:Note">
          <xsd:maxLength value="255"/>
        </xsd:restriction>
      </xsd:simpleType>
    </xsd:element>
    <xsd:element name="ImageWidth" ma:index="12" nillable="true" ma:displayName="Breedte van afbeelding" ma:internalName="ImageWidth" ma:readOnly="true">
      <xsd:simpleType>
        <xsd:restriction base="dms:Unknown"/>
      </xsd:simpleType>
    </xsd:element>
    <xsd:element name="ImageHeight" ma:index="13" nillable="true" ma:displayName="Hoogte van afbeelding" ma:internalName="ImageHeight" ma:readOnly="true">
      <xsd:simpleType>
        <xsd:restriction base="dms:Unknown"/>
      </xsd:simpleType>
    </xsd:element>
    <xsd:element name="ThumbnailExists" ma:index="14" nillable="true" ma:displayName="Miniatuur bestaat" ma:default="FALSE" ma:hidden="true" ma:internalName="ThumbnailExists" ma:readOnly="true">
      <xsd:simpleType>
        <xsd:restriction base="dms:Boolean"/>
      </xsd:simpleType>
    </xsd:element>
    <xsd:element name="PreviewExists" ma:index="15" nillable="true" ma:displayName="Voorbeeld bestaat" ma:default="FALSE" ma:hidden="true" ma:internalName="PreviewExists" ma:readOnly="true">
      <xsd:simpleType>
        <xsd:restriction base="dms:Boolean"/>
      </xsd:simpleType>
    </xsd:element>
    <xsd:element name="AlternateThumbnailUrl" ma:index="16" nillable="true" ma:displayName="Voorbeeld van afbeeldings-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a03b3-ef64-4ab3-aa70-163204c38257" elementFormDefault="qualified">
    <xsd:import namespace="http://schemas.microsoft.com/office/2006/documentManagement/types"/>
    <xsd:import namespace="http://schemas.microsoft.com/office/infopath/2007/PartnerControls"/>
    <xsd:element name="soort" ma:index="2" ma:displayName="soort" ma:format="RadioButtons" ma:internalName="soort">
      <xsd:simpleType>
        <xsd:union memberTypes="dms:Text">
          <xsd:simpleType>
            <xsd:restriction base="dms:Choice">
              <xsd:enumeration value="logo"/>
              <xsd:enumeration value="e-mailbanner"/>
              <xsd:enumeration value="sjabloon"/>
              <xsd:enumeration value="affiche"/>
              <xsd:enumeration value="eyecatcher"/>
              <xsd:enumeration value="Facebook"/>
              <xsd:enumeration value="website banner"/>
              <xsd:enumeration value="scherm"/>
            </xsd:restriction>
          </xsd:simpleType>
        </xsd:union>
      </xsd:simpleType>
    </xsd:element>
    <xsd:element name="week_x0020_vd_x0020_geletterdheid" ma:index="3" nillable="true" ma:displayName="week vd geletterdheid" ma:default="0" ma:internalName="week_x0020_vd_x0020_geletterdheid">
      <xsd:simpleType>
        <xsd:restriction base="dms:Boolean"/>
      </xsd:simpleType>
    </xsd:element>
    <xsd:element name="MediaServiceMetadata" ma:index="3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ea7e7-4b06-44eb-b68e-4b18af9f5b0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16f10-fa42-434b-8c16-3efcf6ffd95d" elementFormDefault="qualified">
    <xsd:import namespace="http://schemas.microsoft.com/office/2006/documentManagement/types"/>
    <xsd:import namespace="http://schemas.microsoft.com/office/infopath/2007/PartnerControls"/>
    <xsd:element name="LastSharedByUser" ma:index="19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0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Inhoudstype"/>
        <xsd:element ref="dc:title" minOccurs="0" maxOccurs="1" ma:index="6" ma:displayName="Titel"/>
        <xsd:element ref="dc:subject" minOccurs="0" maxOccurs="1"/>
        <xsd:element ref="dc:description" minOccurs="0" maxOccurs="1"/>
        <xsd:element name="keywords" minOccurs="0" maxOccurs="1" type="xsd:string" ma:index="9" ma:displayName="Trefwoorden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4908D-0CAB-4C45-8100-C159E279BD4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6eca03b3-ef64-4ab3-aa70-163204c3825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3616f10-fa42-434b-8c16-3efcf6ffd95d"/>
    <ds:schemaRef ds:uri="f53ea7e7-4b06-44eb-b68e-4b18af9f5b0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94282C-3D86-4325-8C75-0AD151DD1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ca03b3-ef64-4ab3-aa70-163204c38257"/>
    <ds:schemaRef ds:uri="f53ea7e7-4b06-44eb-b68e-4b18af9f5b06"/>
    <ds:schemaRef ds:uri="73616f10-fa42-434b-8c16-3efcf6ffd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EA2529-4CE9-4C20-B93C-B94CED4C9F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(3)</Template>
  <TotalTime>289</TotalTime>
  <Words>546</Words>
  <Application>Microsoft Office PowerPoint</Application>
  <PresentationFormat>Breedbeeld</PresentationFormat>
  <Paragraphs>185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De Brug</vt:lpstr>
      <vt:lpstr>PowerPoint-presentatie</vt:lpstr>
      <vt:lpstr>Voor wie en waarom?</vt:lpstr>
      <vt:lpstr>Wanneer en waar?</vt:lpstr>
      <vt:lpstr>hoe?</vt:lpstr>
      <vt:lpstr>hoe?</vt:lpstr>
      <vt:lpstr>hoe?</vt:lpstr>
      <vt:lpstr>hoe?</vt:lpstr>
      <vt:lpstr>hoe?</vt:lpstr>
      <vt:lpstr>hoe?</vt:lpstr>
      <vt:lpstr>hoe?</vt:lpstr>
      <vt:lpstr>hoe?</vt:lpstr>
      <vt:lpstr>Aandachtspunten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 Van Den Eynde</dc:creator>
  <cp:keywords/>
  <cp:lastModifiedBy>Lies Van Den Eynde</cp:lastModifiedBy>
  <cp:revision>38</cp:revision>
  <dcterms:created xsi:type="dcterms:W3CDTF">2023-02-11T11:39:36Z</dcterms:created>
  <dcterms:modified xsi:type="dcterms:W3CDTF">2023-02-27T08:23:16Z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0x0101020021C4616FD46F1140A0703F7E375D085B</vt:lpwstr>
  </property>
</Properties>
</file>