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</p:sldMasterIdLst>
  <p:notesMasterIdLst>
    <p:notesMasterId r:id="rId15"/>
  </p:notesMasterIdLst>
  <p:sldIdLst>
    <p:sldId id="257" r:id="rId5"/>
    <p:sldId id="296" r:id="rId6"/>
    <p:sldId id="277" r:id="rId7"/>
    <p:sldId id="282" r:id="rId8"/>
    <p:sldId id="293" r:id="rId9"/>
    <p:sldId id="283" r:id="rId10"/>
    <p:sldId id="284" r:id="rId11"/>
    <p:sldId id="295" r:id="rId12"/>
    <p:sldId id="294" r:id="rId13"/>
    <p:sldId id="267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3751D-B214-4921-8CDF-709B01D027B0}" v="345" dt="2022-10-15T11:20:23.660"/>
    <p1510:client id="{289D8B92-0487-4247-A0A6-239009D0E2AC}" v="278" dt="2022-10-14T14:14:29.514"/>
    <p1510:client id="{58B6A28E-C8B5-4583-AFEC-B99B3E3028F1}" v="856" dt="2022-10-12T09:09:46.723"/>
    <p1510:client id="{778399F7-75B6-4A6C-9A87-80CE844A39F8}" v="5" dt="2022-10-14T15:02:28.031"/>
    <p1510:client id="{DAC62CF4-EA6C-4446-B4EC-BCA38BAFA2C6}" v="9" dt="2022-10-17T08:57:08.350"/>
    <p1510:client id="{FFD1B9E4-690A-4A3A-B1B2-493602962F94}" v="30" dt="2022-10-17T07:27:09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5274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336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aseline="0" dirty="0" smtClean="0"/>
              <a:t>+ link met 4</a:t>
            </a:r>
            <a:r>
              <a:rPr lang="nl-BE" baseline="30000" dirty="0" smtClean="0"/>
              <a:t>de</a:t>
            </a:r>
            <a:r>
              <a:rPr lang="nl-BE" baseline="0" dirty="0" smtClean="0"/>
              <a:t> pijler inburgeringsdecreet!</a:t>
            </a:r>
            <a:endParaRPr lang="nl-BE" baseline="0"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2856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aseline="0"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145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aseline="0"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3706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aseline="0"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281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aseline="0"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3870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aseline="0"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3258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c6ec53b9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aseline="0" dirty="0"/>
          </a:p>
        </p:txBody>
      </p:sp>
      <p:sp>
        <p:nvSpPr>
          <p:cNvPr id="34" name="Google Shape;34;gc6ec53b9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40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ctrTitle"/>
          </p:nvPr>
        </p:nvSpPr>
        <p:spPr>
          <a:xfrm>
            <a:off x="0" y="1409745"/>
            <a:ext cx="12192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Char char="●"/>
              <a:defRPr sz="6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ubTitle" idx="1"/>
          </p:nvPr>
        </p:nvSpPr>
        <p:spPr>
          <a:xfrm>
            <a:off x="1524000" y="388942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ymbolen rechterbenedenhoek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velien.leppens@ligo-kempen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ies.vandeneynde@ligo-kempen.be" TargetMode="External"/><Relationship Id="rId4" Type="http://schemas.openxmlformats.org/officeDocument/2006/relationships/hyperlink" Target="mailto:carolien.fuchs@ligo-kempen.b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 idx="4294967295"/>
          </p:nvPr>
        </p:nvSpPr>
        <p:spPr>
          <a:xfrm>
            <a:off x="0" y="2624138"/>
            <a:ext cx="12192000" cy="43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6000"/>
            </a:pPr>
            <a:r>
              <a:rPr lang="nl" sz="3600" b="1" dirty="0">
                <a:solidFill>
                  <a:srgbClr val="0D5D7E"/>
                </a:solidFill>
                <a:latin typeface="Calibri"/>
                <a:ea typeface="Calibri"/>
                <a:cs typeface="Calibri"/>
              </a:rPr>
              <a:t/>
            </a:r>
            <a:br>
              <a:rPr lang="nl" sz="3600" b="1" dirty="0">
                <a:solidFill>
                  <a:srgbClr val="0D5D7E"/>
                </a:solidFill>
                <a:latin typeface="Calibri"/>
                <a:ea typeface="Calibri"/>
                <a:cs typeface="Calibri"/>
              </a:rPr>
            </a:br>
            <a:r>
              <a:rPr lang="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</a:rPr>
              <a:t>Voorstelling</a:t>
            </a:r>
            <a:br>
              <a:rPr lang="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</a:rPr>
            </a:br>
            <a:r>
              <a:rPr lang="nl" sz="3600" b="1" dirty="0" smtClean="0">
                <a:solidFill>
                  <a:srgbClr val="0D5D7E"/>
                </a:solidFill>
                <a:latin typeface="Calibri"/>
                <a:ea typeface="Calibri"/>
                <a:cs typeface="Calibri"/>
              </a:rPr>
              <a:t>‘Ken je gemeente’</a:t>
            </a:r>
            <a:endParaRPr lang="nl" sz="3600" b="1" dirty="0">
              <a:solidFill>
                <a:srgbClr val="0D5D7E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4" name="Google Shape;24;p6"/>
          <p:cNvSpPr txBox="1"/>
          <p:nvPr/>
        </p:nvSpPr>
        <p:spPr>
          <a:xfrm>
            <a:off x="942975" y="5800750"/>
            <a:ext cx="2286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 b="1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16/02/2023</a:t>
            </a:r>
            <a:endParaRPr sz="2400" b="1" dirty="0">
              <a:solidFill>
                <a:srgbClr val="E0602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Google Shape;25;p6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50" y="578481"/>
            <a:ext cx="2286001" cy="1480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6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0" y="1888476"/>
            <a:ext cx="5969000" cy="3864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 smtClean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Onze gegevens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nl" sz="2400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Evelien Leppens			Carolien Fuchs</a:t>
            </a:r>
          </a:p>
          <a:p>
            <a:pPr lvl="3">
              <a:spcBef>
                <a:spcPts val="1200"/>
              </a:spcBef>
            </a:pP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Stafmedewerker en lesgever		Coördinator Edusprongprojecten</a:t>
            </a:r>
          </a:p>
          <a:p>
            <a:pPr lvl="3">
              <a:spcBef>
                <a:spcPts val="1200"/>
              </a:spcBef>
            </a:pP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evelien.leppens@ligo-kempen.be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carolien.fuchs@ligo-kempen.be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3">
              <a:spcBef>
                <a:spcPts val="1200"/>
              </a:spcBef>
            </a:pP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0488 28 58 65</a:t>
            </a:r>
          </a:p>
          <a:p>
            <a:pPr lvl="3">
              <a:spcBef>
                <a:spcPts val="1200"/>
              </a:spcBef>
            </a:pPr>
            <a:endParaRPr lang="nl" sz="2000" dirty="0" smtClean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1200"/>
              </a:spcBef>
            </a:pPr>
            <a:r>
              <a:rPr lang="nl" sz="2400" dirty="0" smtClean="0">
                <a:solidFill>
                  <a:srgbClr val="E06025"/>
                </a:solidFill>
                <a:latin typeface="Calibri"/>
                <a:ea typeface="Calibri"/>
                <a:cs typeface="Calibri"/>
                <a:sym typeface="Calibri"/>
              </a:rPr>
              <a:t>Lies Van Den Eynde</a:t>
            </a:r>
          </a:p>
          <a:p>
            <a:pPr>
              <a:spcBef>
                <a:spcPts val="1200"/>
              </a:spcBef>
            </a:pP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Lesgever</a:t>
            </a:r>
          </a:p>
          <a:p>
            <a:pPr>
              <a:spcBef>
                <a:spcPts val="1200"/>
              </a:spcBef>
            </a:pP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lies.vandeneynde@ligo-kempen.be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360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‘Ken je gemeente’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nl" sz="2400" b="1" dirty="0" smtClean="0">
                <a:solidFill>
                  <a:srgbClr val="E06025"/>
                </a:solidFill>
                <a:latin typeface="Calibri"/>
                <a:cs typeface="Calibri"/>
              </a:rPr>
              <a:t>Beschrijving en doelstellingen</a:t>
            </a:r>
            <a:endParaRPr lang="nl" sz="2400" b="1" dirty="0">
              <a:solidFill>
                <a:srgbClr val="E06025"/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b="1" dirty="0">
                <a:solidFill>
                  <a:srgbClr val="E06025"/>
                </a:solidFill>
                <a:latin typeface="Calibri"/>
                <a:cs typeface="Calibri"/>
              </a:rPr>
              <a:t>	</a:t>
            </a: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Cstn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laten 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kennismaken, deelnemen 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aan activiteiten en zelf activiteiten 	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organiseren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met diensten/organisaties uit hun regio die beantwoorden aan de 	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noden in hun rol(</a:t>
            </a:r>
            <a:r>
              <a:rPr lang="nl-NL" sz="2000" b="1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len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) </a:t>
            </a:r>
          </a:p>
          <a:p>
            <a:pPr lvl="1">
              <a:spcBef>
                <a:spcPts val="1200"/>
              </a:spcBef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In een 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Nederlandstalige context</a:t>
            </a:r>
          </a:p>
          <a:p>
            <a:pPr lvl="1">
              <a:spcBef>
                <a:spcPts val="1200"/>
              </a:spcBef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Diensten/organisaties zijn 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gericht op het verhogen van duurzame participatie en 	integratie in de maatschappij</a:t>
            </a:r>
          </a:p>
          <a:p>
            <a:pPr lvl="1">
              <a:spcBef>
                <a:spcPts val="1200"/>
              </a:spcBef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Diverse sectoren 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(vrije tijd, vrijwilligerswerk, sport, cultuur, ontmoeting)</a:t>
            </a:r>
          </a:p>
          <a:p>
            <a:pPr lvl="1">
              <a:spcBef>
                <a:spcPts val="1200"/>
              </a:spcBef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Dit alles met het oog op </a:t>
            </a:r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duurzame betrokkenheid 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van de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cst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naar de organisatie 	en de organisatie naar de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cst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en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Ligo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 </a:t>
            </a:r>
            <a:endParaRPr lang="nl-NL" sz="20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Hierdoor ook link met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4</a:t>
            </a:r>
            <a:r>
              <a:rPr lang="nl-NL" sz="2000" b="1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pijler inburgeringsdecreet</a:t>
            </a:r>
            <a:r>
              <a:rPr lang="nl-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lang="nl" sz="20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41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‘Ken je gemeente’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nl" sz="2800" b="1" dirty="0" smtClean="0">
                <a:solidFill>
                  <a:srgbClr val="E06025"/>
                </a:solidFill>
                <a:latin typeface="Calibri"/>
                <a:cs typeface="Calibri"/>
              </a:rPr>
              <a:t>Doelgroep + taalniveau</a:t>
            </a:r>
            <a:endParaRPr lang="nl" sz="2400" b="1" dirty="0">
              <a:solidFill>
                <a:srgbClr val="E06025"/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b="1" dirty="0">
                <a:solidFill>
                  <a:srgbClr val="E06025"/>
                </a:solidFill>
                <a:latin typeface="Calibri"/>
                <a:cs typeface="Calibri"/>
              </a:rPr>
              <a:t>	</a:t>
            </a: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Laaggeletterde (anderstalige) mensen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GEEN basisniveau Nederlands nodig (iedereen kan deelnemen)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492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‘Ken je gemeente’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nl" sz="2800" b="1" dirty="0" smtClean="0">
                <a:solidFill>
                  <a:srgbClr val="E06025"/>
                </a:solidFill>
                <a:latin typeface="Calibri"/>
                <a:cs typeface="Calibri"/>
              </a:rPr>
              <a:t>Aanpak</a:t>
            </a:r>
            <a:endParaRPr lang="nl" sz="2400" b="1" dirty="0">
              <a:solidFill>
                <a:srgbClr val="E06025"/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b="1" dirty="0">
                <a:solidFill>
                  <a:srgbClr val="E06025"/>
                </a:solidFill>
                <a:latin typeface="Calibri"/>
                <a:cs typeface="Calibri"/>
              </a:rPr>
              <a:t>	</a:t>
            </a: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Bij 2 verschillende organisaties/diensten in Herentals</a:t>
            </a:r>
            <a:endParaRPr lang="nl" sz="20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- 30 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uren – volgend schooljaar opbouwen naar 40u (+ uitbreiding naar andere 	gemeentes)</a:t>
            </a:r>
            <a:endParaRPr lang="nl" sz="20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Deelnemers werven v.a. februari</a:t>
            </a:r>
          </a:p>
          <a:p>
            <a:pPr lvl="1">
              <a:spcBef>
                <a:spcPts val="1200"/>
              </a:spcBef>
            </a:pP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Intake: 7/3</a:t>
            </a:r>
          </a:p>
          <a:p>
            <a:pPr lvl="1">
              <a:spcBef>
                <a:spcPts val="1200"/>
              </a:spcBef>
            </a:pP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Eerste kennismaking + afspraken + praktische info: 28/3</a:t>
            </a:r>
            <a:endParaRPr lang="nl" sz="20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Start na de paasvakantie (v.a. 18/4 t.e.m. 20/6)</a:t>
            </a:r>
          </a:p>
          <a:p>
            <a:pPr lvl="1">
              <a:spcBef>
                <a:spcPts val="1200"/>
              </a:spcBef>
            </a:pP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Afsluiting: 27/6</a:t>
            </a:r>
            <a:endParaRPr lang="nl" sz="20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aantal </a:t>
            </a:r>
            <a:r>
              <a:rPr lang="nl" sz="2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deelnemers: </a:t>
            </a:r>
            <a:r>
              <a:rPr lang="nl" sz="20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4 à 6 – 8</a:t>
            </a:r>
          </a:p>
        </p:txBody>
      </p:sp>
    </p:spTree>
    <p:extLst>
      <p:ext uri="{BB962C8B-B14F-4D97-AF65-F5344CB8AC3E}">
        <p14:creationId xmlns:p14="http://schemas.microsoft.com/office/powerpoint/2010/main" val="219452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‘Ken je gemeente’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nl" sz="2800" b="1" dirty="0" smtClean="0">
                <a:solidFill>
                  <a:srgbClr val="E06025"/>
                </a:solidFill>
                <a:latin typeface="Calibri"/>
                <a:cs typeface="Calibri"/>
              </a:rPr>
              <a:t>Opbouw van de sessies</a:t>
            </a:r>
            <a:endParaRPr lang="nl" sz="2400" b="1" dirty="0">
              <a:solidFill>
                <a:srgbClr val="E06025"/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800" b="1" dirty="0">
                <a:solidFill>
                  <a:srgbClr val="E06025"/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- 18/4: Kennismaking/rondleiding organisatie 1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- 25/4: 2</a:t>
            </a:r>
            <a:r>
              <a:rPr lang="nl" sz="2400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keer naar organisatie 1: meedraaien met LG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- 9/5: 3</a:t>
            </a:r>
            <a:r>
              <a:rPr lang="nl" sz="2400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keer naar organisatie 1: zelfstandig meedraaien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- 23/5: Kennismaking/rondleiding organisatie 2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- 30/5: 2</a:t>
            </a:r>
            <a:r>
              <a:rPr lang="nl" sz="2400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keer naar organisatie 2: meedraaien met LG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- 13/6: 3</a:t>
            </a:r>
            <a:r>
              <a:rPr lang="nl" sz="2400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keer naar organisatie 2: zelfstandig meedraaien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- 2/5 en 6/6: voorbereidingsles voor zelfstandige deelname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- 16/5 en 20/6: terugkoppeling zelfstandige deelname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05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‘Ken je gemeente’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nl" sz="2800" b="1" dirty="0" smtClean="0">
                <a:solidFill>
                  <a:srgbClr val="E06025"/>
                </a:solidFill>
                <a:latin typeface="Calibri"/>
                <a:cs typeface="Calibri"/>
              </a:rPr>
              <a:t>Kansen voor de organisaties / diensten</a:t>
            </a:r>
            <a:endParaRPr lang="nl" sz="2800" b="1" dirty="0">
              <a:solidFill>
                <a:srgbClr val="E06025"/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b="1" dirty="0">
                <a:solidFill>
                  <a:srgbClr val="E06025"/>
                </a:solidFill>
                <a:latin typeface="Calibri"/>
                <a:cs typeface="Calibri"/>
              </a:rPr>
              <a:t>	</a:t>
            </a: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Meer bekendheid creëren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Meedraaien in de werking – ‘blijven plakken’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Diversiteit binnen organisatie / dienst vergroten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Kennismaken met onze doelgroep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Beter zicht op taalniveau van de deelnemers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271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‘Ken je gemeente’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nl" sz="2800" b="1" dirty="0" smtClean="0">
                <a:solidFill>
                  <a:srgbClr val="E06025"/>
                </a:solidFill>
                <a:latin typeface="Calibri"/>
                <a:cs typeface="Calibri"/>
              </a:rPr>
              <a:t>Onze verwachtingen t.a.v. de diensten /organisaties</a:t>
            </a:r>
            <a:endParaRPr lang="nl" sz="2800" b="1" dirty="0">
              <a:solidFill>
                <a:srgbClr val="E06025"/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b="1" dirty="0">
                <a:solidFill>
                  <a:srgbClr val="E06025"/>
                </a:solidFill>
                <a:latin typeface="Calibri"/>
                <a:cs typeface="Calibri"/>
              </a:rPr>
              <a:t>	</a:t>
            </a: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 vaste persoon per organisatie / dienst die deelnemers mee 	opvolgt/begeleidt tijdens onze aanwezigheid daar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Openstaan voor de doelgroep</a:t>
            </a: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- 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Taalniveau aanpassen aan de doelgroep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Drempelverlagend werken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Deelnemers mee betrekken in de werking of activiteit (ongeacht 	het taalniveau)</a:t>
            </a:r>
          </a:p>
          <a:p>
            <a:pPr lvl="1">
              <a:spcBef>
                <a:spcPts val="1200"/>
              </a:spcBef>
            </a:pPr>
            <a:r>
              <a:rPr lang="nl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nl" sz="2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- Deelnemen aan evaluatiemoment na de sessies</a:t>
            </a:r>
          </a:p>
          <a:p>
            <a:pPr lvl="1">
              <a:spcBef>
                <a:spcPts val="1200"/>
              </a:spcBef>
            </a:pPr>
            <a:endParaRPr lang="nl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287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 idx="4294967295"/>
          </p:nvPr>
        </p:nvSpPr>
        <p:spPr>
          <a:xfrm>
            <a:off x="1676400" y="889000"/>
            <a:ext cx="1051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b="1" dirty="0">
                <a:solidFill>
                  <a:srgbClr val="0D5D7E"/>
                </a:solidFill>
                <a:latin typeface="Calibri"/>
                <a:cs typeface="Calibri"/>
                <a:sym typeface="Calibri"/>
              </a:rPr>
              <a:t>Bedankt!</a:t>
            </a:r>
            <a:endParaRPr lang="nl-NL" dirty="0"/>
          </a:p>
        </p:txBody>
      </p:sp>
      <p:sp>
        <p:nvSpPr>
          <p:cNvPr id="37" name="Google Shape;37;p8"/>
          <p:cNvSpPr txBox="1"/>
          <p:nvPr/>
        </p:nvSpPr>
        <p:spPr>
          <a:xfrm>
            <a:off x="1073325" y="1702551"/>
            <a:ext cx="9508800" cy="41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spcBef>
                <a:spcPts val="1200"/>
              </a:spcBef>
            </a:pPr>
            <a:endParaRPr lang="nl" sz="2400" dirty="0">
              <a:solidFill>
                <a:srgbClr val="E06025"/>
              </a:solidFill>
              <a:latin typeface="Calibri"/>
              <a:cs typeface="Calibri"/>
            </a:endParaRPr>
          </a:p>
          <a:p>
            <a:pPr algn="ctr">
              <a:spcBef>
                <a:spcPts val="1200"/>
              </a:spcBef>
            </a:pPr>
            <a:endParaRPr lang="nl" sz="2400" dirty="0">
              <a:solidFill>
                <a:srgbClr val="E06025"/>
              </a:solidFill>
              <a:latin typeface="Calibri"/>
              <a:cs typeface="Calibri"/>
            </a:endParaRPr>
          </a:p>
          <a:p>
            <a:pPr algn="ctr">
              <a:spcBef>
                <a:spcPts val="1200"/>
              </a:spcBef>
            </a:pPr>
            <a:r>
              <a:rPr lang="nl" sz="3200" b="1" dirty="0">
                <a:solidFill>
                  <a:srgbClr val="E06025"/>
                </a:solidFill>
                <a:latin typeface="Calibri"/>
                <a:cs typeface="Calibri"/>
              </a:rPr>
              <a:t>Feedback / vragen / opmerkingen ?</a:t>
            </a:r>
          </a:p>
        </p:txBody>
      </p:sp>
    </p:spTree>
    <p:extLst>
      <p:ext uri="{BB962C8B-B14F-4D97-AF65-F5344CB8AC3E}">
        <p14:creationId xmlns:p14="http://schemas.microsoft.com/office/powerpoint/2010/main" val="28508182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lig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6181"/>
      </a:accent1>
      <a:accent2>
        <a:srgbClr val="09B9BB"/>
      </a:accent2>
      <a:accent3>
        <a:srgbClr val="F6D2C0"/>
      </a:accent3>
      <a:accent4>
        <a:srgbClr val="E06020"/>
      </a:accent4>
      <a:accent5>
        <a:srgbClr val="82CCB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6427B09C-A231-4446-B80F-ECEA1519E6BB}" vid="{B3B6E291-81E9-450D-9979-E8141E363E0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D00C9ADF2649AA8E5CB1895E7245" ma:contentTypeVersion="2" ma:contentTypeDescription="Een nieuw document maken." ma:contentTypeScope="" ma:versionID="70145142e2cb5d771b88f77445824c7f">
  <xsd:schema xmlns:xsd="http://www.w3.org/2001/XMLSchema" xmlns:xs="http://www.w3.org/2001/XMLSchema" xmlns:p="http://schemas.microsoft.com/office/2006/metadata/properties" xmlns:ns2="7b773c1c-afb8-4300-89a8-c04b12f07d0f" targetNamespace="http://schemas.microsoft.com/office/2006/metadata/properties" ma:root="true" ma:fieldsID="16355e795b20edf083244a64007b7700" ns2:_="">
    <xsd:import namespace="7b773c1c-afb8-4300-89a8-c04b12f07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773c1c-afb8-4300-89a8-c04b12f07d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A0BB5D-17EB-4DA3-867A-15F8DC0B14B7}">
  <ds:schemaRefs>
    <ds:schemaRef ds:uri="7b773c1c-afb8-4300-89a8-c04b12f07d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AA4908D-0CAB-4C45-8100-C159E279BD4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b773c1c-afb8-4300-89a8-c04b12f07d0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2EA2529-4CE9-4C20-B93C-B94CED4C9F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</Template>
  <TotalTime>357</TotalTime>
  <Words>483</Words>
  <Application>Microsoft Office PowerPoint</Application>
  <PresentationFormat>Breedbeeld</PresentationFormat>
  <Paragraphs>63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 Voorstelling ‘Ken je gemeente’</vt:lpstr>
      <vt:lpstr>Onze gegevens</vt:lpstr>
      <vt:lpstr>‘Ken je gemeente’</vt:lpstr>
      <vt:lpstr>‘Ken je gemeente’</vt:lpstr>
      <vt:lpstr>‘Ken je gemeente’</vt:lpstr>
      <vt:lpstr>‘Ken je gemeente’</vt:lpstr>
      <vt:lpstr>‘Ken je gemeente’</vt:lpstr>
      <vt:lpstr>‘Ken je gemeente’</vt:lpstr>
      <vt:lpstr>Bedankt!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Evelien Leppens</dc:creator>
  <cp:keywords/>
  <cp:lastModifiedBy>Lies Van Den Eynde</cp:lastModifiedBy>
  <cp:revision>34</cp:revision>
  <dcterms:created xsi:type="dcterms:W3CDTF">2022-10-12T08:48:26Z</dcterms:created>
  <dcterms:modified xsi:type="dcterms:W3CDTF">2023-02-15T07:17:15Z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0x010100B1ADD00C9ADF2649AA8E5CB1895E7245</vt:lpwstr>
  </property>
</Properties>
</file>